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78" r:id="rId2"/>
    <p:sldId id="1625" r:id="rId3"/>
    <p:sldId id="1517" r:id="rId4"/>
    <p:sldId id="1730" r:id="rId5"/>
    <p:sldId id="1728" r:id="rId6"/>
    <p:sldId id="1740" r:id="rId7"/>
    <p:sldId id="1731" r:id="rId8"/>
    <p:sldId id="1732" r:id="rId9"/>
    <p:sldId id="1851" r:id="rId10"/>
    <p:sldId id="1867" r:id="rId11"/>
    <p:sldId id="1734" r:id="rId12"/>
    <p:sldId id="1735" r:id="rId13"/>
    <p:sldId id="1737" r:id="rId14"/>
    <p:sldId id="1537" r:id="rId15"/>
    <p:sldId id="1739" r:id="rId16"/>
    <p:sldId id="1538" r:id="rId17"/>
    <p:sldId id="1550" r:id="rId18"/>
    <p:sldId id="1683" r:id="rId19"/>
    <p:sldId id="1684" r:id="rId20"/>
    <p:sldId id="1685" r:id="rId21"/>
    <p:sldId id="1691" r:id="rId22"/>
    <p:sldId id="1755" r:id="rId23"/>
    <p:sldId id="1751" r:id="rId24"/>
    <p:sldId id="1748" r:id="rId25"/>
    <p:sldId id="1756" r:id="rId26"/>
    <p:sldId id="1758" r:id="rId27"/>
    <p:sldId id="1763" r:id="rId28"/>
    <p:sldId id="1852" r:id="rId29"/>
    <p:sldId id="1765" r:id="rId30"/>
    <p:sldId id="1558" r:id="rId31"/>
    <p:sldId id="1767" r:id="rId32"/>
    <p:sldId id="1769" r:id="rId33"/>
    <p:sldId id="1770" r:id="rId34"/>
    <p:sldId id="1773" r:id="rId35"/>
    <p:sldId id="1774" r:id="rId36"/>
    <p:sldId id="1866" r:id="rId37"/>
    <p:sldId id="1868" r:id="rId38"/>
    <p:sldId id="1781" r:id="rId39"/>
    <p:sldId id="1783" r:id="rId40"/>
    <p:sldId id="1784" r:id="rId41"/>
    <p:sldId id="1601" r:id="rId42"/>
    <p:sldId id="1704" r:id="rId43"/>
    <p:sldId id="286" r:id="rId44"/>
    <p:sldId id="1603" r:id="rId45"/>
    <p:sldId id="1787" r:id="rId46"/>
    <p:sldId id="1548" r:id="rId47"/>
    <p:sldId id="1788" r:id="rId48"/>
    <p:sldId id="1853" r:id="rId49"/>
    <p:sldId id="1707" r:id="rId50"/>
    <p:sldId id="1719" r:id="rId51"/>
    <p:sldId id="1473" r:id="rId52"/>
    <p:sldId id="1581" r:id="rId53"/>
    <p:sldId id="1754" r:id="rId54"/>
    <p:sldId id="1864" r:id="rId55"/>
    <p:sldId id="1819" r:id="rId56"/>
    <p:sldId id="1820" r:id="rId57"/>
    <p:sldId id="1821" r:id="rId58"/>
    <p:sldId id="1826" r:id="rId59"/>
    <p:sldId id="1824" r:id="rId60"/>
    <p:sldId id="1549" r:id="rId61"/>
    <p:sldId id="1828" r:id="rId62"/>
    <p:sldId id="1829" r:id="rId63"/>
    <p:sldId id="1830" r:id="rId64"/>
    <p:sldId id="1865" r:id="rId65"/>
    <p:sldId id="1835" r:id="rId66"/>
    <p:sldId id="1836" r:id="rId67"/>
    <p:sldId id="1845" r:id="rId68"/>
    <p:sldId id="1883" r:id="rId69"/>
    <p:sldId id="1838" r:id="rId70"/>
    <p:sldId id="1647" r:id="rId71"/>
    <p:sldId id="1646" r:id="rId72"/>
    <p:sldId id="1631" r:id="rId73"/>
    <p:sldId id="1847" r:id="rId74"/>
    <p:sldId id="1636" r:id="rId75"/>
    <p:sldId id="1850" r:id="rId76"/>
    <p:sldId id="1637" r:id="rId77"/>
    <p:sldId id="1649" r:id="rId78"/>
    <p:sldId id="1650" r:id="rId79"/>
    <p:sldId id="1846" r:id="rId80"/>
    <p:sldId id="1875" r:id="rId81"/>
    <p:sldId id="1876" r:id="rId82"/>
    <p:sldId id="1877" r:id="rId83"/>
    <p:sldId id="1436" r:id="rId84"/>
    <p:sldId id="1633" r:id="rId85"/>
    <p:sldId id="1843" r:id="rId86"/>
    <p:sldId id="1844" r:id="rId87"/>
    <p:sldId id="1709" r:id="rId88"/>
    <p:sldId id="1808" r:id="rId89"/>
    <p:sldId id="1848" r:id="rId90"/>
    <p:sldId id="1861" r:id="rId91"/>
    <p:sldId id="1800" r:id="rId92"/>
    <p:sldId id="1801" r:id="rId93"/>
    <p:sldId id="1802" r:id="rId94"/>
    <p:sldId id="1881" r:id="rId95"/>
    <p:sldId id="1795" r:id="rId96"/>
    <p:sldId id="1794" r:id="rId97"/>
    <p:sldId id="1812" r:id="rId98"/>
    <p:sldId id="1814" r:id="rId99"/>
    <p:sldId id="1815" r:id="rId100"/>
    <p:sldId id="1882" r:id="rId101"/>
    <p:sldId id="1807" r:id="rId102"/>
    <p:sldId id="1869" r:id="rId103"/>
    <p:sldId id="1874" r:id="rId104"/>
    <p:sldId id="1862" r:id="rId105"/>
    <p:sldId id="1849" r:id="rId106"/>
    <p:sldId id="1863" r:id="rId107"/>
    <p:sldId id="1562" r:id="rId10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8E7"/>
    <a:srgbClr val="0044F9"/>
    <a:srgbClr val="C00000"/>
    <a:srgbClr val="F6DAC7"/>
    <a:srgbClr val="FBC2C1"/>
    <a:srgbClr val="0030FF"/>
    <a:srgbClr val="9FFA91"/>
    <a:srgbClr val="D4EDF7"/>
    <a:srgbClr val="B8DCF8"/>
    <a:srgbClr val="005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32"/>
    <p:restoredTop sz="73469"/>
  </p:normalViewPr>
  <p:slideViewPr>
    <p:cSldViewPr snapToGrid="0" snapToObjects="1">
      <p:cViewPr varScale="1">
        <p:scale>
          <a:sx n="88" d="100"/>
          <a:sy n="88" d="100"/>
        </p:scale>
        <p:origin x="2016" y="176"/>
      </p:cViewPr>
      <p:guideLst/>
    </p:cSldViewPr>
  </p:slideViewPr>
  <p:outlineViewPr>
    <p:cViewPr>
      <p:scale>
        <a:sx n="33" d="100"/>
        <a:sy n="33" d="100"/>
      </p:scale>
      <p:origin x="0" y="-41408"/>
    </p:cViewPr>
  </p:outlineViewPr>
  <p:notesTextViewPr>
    <p:cViewPr>
      <p:scale>
        <a:sx n="110" d="100"/>
        <a:sy n="110"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48870610645295E-2"/>
          <c:y val="0.10077797353861206"/>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chemeClr val="tx2">
                <a:lumMod val="50000"/>
              </a:schemeClr>
            </a:solidFill>
            <a:ln>
              <a:noFill/>
            </a:ln>
            <a:effectLst/>
          </c:spPr>
          <c:invertIfNegative val="0"/>
          <c:dPt>
            <c:idx val="0"/>
            <c:invertIfNegative val="0"/>
            <c:bubble3D val="0"/>
            <c:extLst>
              <c:ext xmlns:c16="http://schemas.microsoft.com/office/drawing/2014/chart" uri="{C3380CC4-5D6E-409C-BE32-E72D297353CC}">
                <c16:uniqueId val="{00000001-7C87-0E44-A1DA-FD5A36A7F02F}"/>
              </c:ext>
            </c:extLst>
          </c:dPt>
          <c:dPt>
            <c:idx val="1"/>
            <c:invertIfNegative val="0"/>
            <c:bubble3D val="0"/>
            <c:extLst>
              <c:ext xmlns:c16="http://schemas.microsoft.com/office/drawing/2014/chart" uri="{C3380CC4-5D6E-409C-BE32-E72D297353CC}">
                <c16:uniqueId val="{00000003-7C87-0E44-A1DA-FD5A36A7F02F}"/>
              </c:ext>
            </c:extLst>
          </c:dPt>
          <c:dPt>
            <c:idx val="2"/>
            <c:invertIfNegative val="0"/>
            <c:bubble3D val="0"/>
            <c:extLst>
              <c:ext xmlns:c16="http://schemas.microsoft.com/office/drawing/2014/chart" uri="{C3380CC4-5D6E-409C-BE32-E72D297353CC}">
                <c16:uniqueId val="{00000005-7C87-0E44-A1DA-FD5A36A7F02F}"/>
              </c:ext>
            </c:extLst>
          </c:dPt>
          <c:dPt>
            <c:idx val="3"/>
            <c:invertIfNegative val="0"/>
            <c:bubble3D val="0"/>
            <c:extLst>
              <c:ext xmlns:c16="http://schemas.microsoft.com/office/drawing/2014/chart" uri="{C3380CC4-5D6E-409C-BE32-E72D297353CC}">
                <c16:uniqueId val="{00000007-7C87-0E44-A1DA-FD5A36A7F02F}"/>
              </c:ext>
            </c:extLst>
          </c:dPt>
          <c:dPt>
            <c:idx val="4"/>
            <c:invertIfNegative val="0"/>
            <c:bubble3D val="0"/>
            <c:extLst>
              <c:ext xmlns:c16="http://schemas.microsoft.com/office/drawing/2014/chart" uri="{C3380CC4-5D6E-409C-BE32-E72D297353CC}">
                <c16:uniqueId val="{00000009-7C87-0E44-A1DA-FD5A36A7F02F}"/>
              </c:ext>
            </c:extLst>
          </c:dPt>
          <c:dPt>
            <c:idx val="5"/>
            <c:invertIfNegative val="0"/>
            <c:bubble3D val="0"/>
            <c:extLst>
              <c:ext xmlns:c16="http://schemas.microsoft.com/office/drawing/2014/chart" uri="{C3380CC4-5D6E-409C-BE32-E72D297353CC}">
                <c16:uniqueId val="{0000000B-7C87-0E44-A1DA-FD5A36A7F02F}"/>
              </c:ext>
            </c:extLst>
          </c:dPt>
          <c:dPt>
            <c:idx val="6"/>
            <c:invertIfNegative val="0"/>
            <c:bubble3D val="0"/>
            <c:extLst>
              <c:ext xmlns:c16="http://schemas.microsoft.com/office/drawing/2014/chart" uri="{C3380CC4-5D6E-409C-BE32-E72D297353CC}">
                <c16:uniqueId val="{0000000D-7C87-0E44-A1DA-FD5A36A7F02F}"/>
              </c:ext>
            </c:extLst>
          </c:dPt>
          <c:dPt>
            <c:idx val="7"/>
            <c:invertIfNegative val="0"/>
            <c:bubble3D val="0"/>
            <c:extLst>
              <c:ext xmlns:c16="http://schemas.microsoft.com/office/drawing/2014/chart" uri="{C3380CC4-5D6E-409C-BE32-E72D297353CC}">
                <c16:uniqueId val="{0000000F-7C87-0E44-A1DA-FD5A36A7F02F}"/>
              </c:ext>
            </c:extLst>
          </c:dPt>
          <c:dPt>
            <c:idx val="8"/>
            <c:invertIfNegative val="0"/>
            <c:bubble3D val="0"/>
            <c:extLst>
              <c:ext xmlns:c16="http://schemas.microsoft.com/office/drawing/2014/chart" uri="{C3380CC4-5D6E-409C-BE32-E72D297353CC}">
                <c16:uniqueId val="{00000011-7C87-0E44-A1DA-FD5A36A7F02F}"/>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C87-0E44-A1DA-FD5A36A7F02F}"/>
            </c:ext>
          </c:extLst>
        </c:ser>
        <c:ser>
          <c:idx val="1"/>
          <c:order val="1"/>
          <c:tx>
            <c:strRef>
              <c:f>Sheet1!$B$10</c:f>
              <c:strCache>
                <c:ptCount val="1"/>
                <c:pt idx="0">
                  <c:v>UnifiedQA</c:v>
                </c:pt>
              </c:strCache>
            </c:strRef>
          </c:tx>
          <c:spPr>
            <a:gradFill>
              <a:gsLst>
                <a:gs pos="58000">
                  <a:srgbClr val="4053BA"/>
                </a:gs>
                <a:gs pos="28000">
                  <a:srgbClr val="FFC000"/>
                </a:gs>
                <a:gs pos="0">
                  <a:srgbClr val="FF0000"/>
                </a:gs>
                <a:gs pos="87000">
                  <a:srgbClr val="7030A0"/>
                </a:gs>
              </a:gsLst>
              <a:lin ang="5400000" scaled="0"/>
            </a:gra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C87-0E44-A1DA-FD5A36A7F02F}"/>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TMN</c:v>
                </c:pt>
              </c:strCache>
            </c:strRef>
          </c:tx>
          <c:spPr>
            <a:ln w="28575" cap="rnd">
              <a:solidFill>
                <a:srgbClr val="0044F9"/>
              </a:solidFill>
              <a:round/>
            </a:ln>
            <a:effectLst/>
          </c:spPr>
          <c:marker>
            <c:symbol val="circle"/>
            <c:size val="5"/>
            <c:spPr>
              <a:solidFill>
                <a:schemeClr val="accent1"/>
              </a:solidFill>
              <a:ln w="9525">
                <a:solidFill>
                  <a:schemeClr val="accent1"/>
                </a:solidFill>
              </a:ln>
              <a:effectLst/>
            </c:spPr>
          </c:marker>
          <c:dLbls>
            <c:delete val="1"/>
          </c:dLbls>
          <c:cat>
            <c:numRef>
              <c:f>Sheet1!$B$1:$D$1</c:f>
              <c:numCache>
                <c:formatCode>0%</c:formatCode>
                <c:ptCount val="3"/>
                <c:pt idx="0">
                  <c:v>1</c:v>
                </c:pt>
                <c:pt idx="1">
                  <c:v>0.6</c:v>
                </c:pt>
                <c:pt idx="2">
                  <c:v>0.2</c:v>
                </c:pt>
              </c:numCache>
            </c:numRef>
          </c:cat>
          <c:val>
            <c:numRef>
              <c:f>Sheet1!$B$2:$D$2</c:f>
              <c:numCache>
                <c:formatCode>General</c:formatCode>
                <c:ptCount val="3"/>
                <c:pt idx="0">
                  <c:v>87.8</c:v>
                </c:pt>
                <c:pt idx="1">
                  <c:v>89.3</c:v>
                </c:pt>
                <c:pt idx="2">
                  <c:v>87</c:v>
                </c:pt>
              </c:numCache>
            </c:numRef>
          </c:val>
          <c:smooth val="0"/>
          <c:extLst>
            <c:ext xmlns:c16="http://schemas.microsoft.com/office/drawing/2014/chart" uri="{C3380CC4-5D6E-409C-BE32-E72D297353CC}">
              <c16:uniqueId val="{00000000-2EFE-2D4C-B110-ED5820D26F02}"/>
            </c:ext>
          </c:extLst>
        </c:ser>
        <c:ser>
          <c:idx val="1"/>
          <c:order val="1"/>
          <c:tx>
            <c:strRef>
              <c:f>Sheet1!$A$3</c:f>
              <c:strCache>
                <c:ptCount val="1"/>
                <c:pt idx="0">
                  <c:v>NumNet</c:v>
                </c:pt>
              </c:strCache>
            </c:strRef>
          </c:tx>
          <c:spPr>
            <a:ln w="28575" cap="rnd">
              <a:solidFill>
                <a:srgbClr val="C00000"/>
              </a:solidFill>
              <a:round/>
            </a:ln>
            <a:effectLst/>
          </c:spPr>
          <c:marker>
            <c:symbol val="circle"/>
            <c:size val="5"/>
            <c:spPr>
              <a:solidFill>
                <a:srgbClr val="C00000"/>
              </a:solidFill>
              <a:ln w="9525">
                <a:solidFill>
                  <a:srgbClr val="C00000"/>
                </a:solidFill>
              </a:ln>
              <a:effectLst/>
            </c:spPr>
          </c:marker>
          <c:dLbls>
            <c:delete val="1"/>
          </c:dLbls>
          <c:cat>
            <c:numRef>
              <c:f>Sheet1!$B$1:$D$1</c:f>
              <c:numCache>
                <c:formatCode>0%</c:formatCode>
                <c:ptCount val="3"/>
                <c:pt idx="0">
                  <c:v>1</c:v>
                </c:pt>
                <c:pt idx="1">
                  <c:v>0.6</c:v>
                </c:pt>
                <c:pt idx="2">
                  <c:v>0.2</c:v>
                </c:pt>
              </c:numCache>
            </c:numRef>
          </c:cat>
          <c:val>
            <c:numRef>
              <c:f>Sheet1!$B$3:$D$3</c:f>
              <c:numCache>
                <c:formatCode>General</c:formatCode>
                <c:ptCount val="3"/>
                <c:pt idx="0">
                  <c:v>91.6</c:v>
                </c:pt>
                <c:pt idx="1">
                  <c:v>88.3</c:v>
                </c:pt>
                <c:pt idx="2">
                  <c:v>85.4</c:v>
                </c:pt>
              </c:numCache>
            </c:numRef>
          </c:val>
          <c:smooth val="0"/>
          <c:extLst>
            <c:ext xmlns:c16="http://schemas.microsoft.com/office/drawing/2014/chart" uri="{C3380CC4-5D6E-409C-BE32-E72D297353CC}">
              <c16:uniqueId val="{00000001-2EFE-2D4C-B110-ED5820D26F02}"/>
            </c:ext>
          </c:extLst>
        </c:ser>
        <c:dLbls>
          <c:dLblPos val="ctr"/>
          <c:showLegendKey val="0"/>
          <c:showVal val="1"/>
          <c:showCatName val="0"/>
          <c:showSerName val="0"/>
          <c:showPercent val="0"/>
          <c:showBubbleSize val="0"/>
        </c:dLbls>
        <c:marker val="1"/>
        <c:smooth val="0"/>
        <c:axId val="1501307727"/>
        <c:axId val="1501542063"/>
      </c:lineChart>
      <c:catAx>
        <c:axId val="1501307727"/>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r>
                  <a:rPr lang="en-US">
                    <a:solidFill>
                      <a:schemeClr val="tx1"/>
                    </a:solidFill>
                  </a:rPr>
                  <a:t>percentage of training Data</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endParaRPr lang="en-US"/>
            </a:p>
          </c:txPr>
        </c:title>
        <c:numFmt formatCode="0%" sourceLinked="1"/>
        <c:majorTickMark val="none"/>
        <c:minorTickMark val="none"/>
        <c:tickLblPos val="nextTo"/>
        <c:spPr>
          <a:noFill/>
          <a:ln w="34925" cap="flat" cmpd="sng" algn="ctr">
            <a:solidFill>
              <a:schemeClr val="tx1"/>
            </a:solidFill>
            <a:prstDash val="sysDot"/>
            <a:round/>
            <a:tailEnd type="triangle"/>
          </a:ln>
          <a:effectLst/>
        </c:spPr>
        <c:txPr>
          <a:bodyPr rot="-60000000" spcFirstLastPara="1" vertOverflow="ellipsis" vert="horz" wrap="square" anchor="ctr" anchorCtr="1"/>
          <a:lstStyle/>
          <a:p>
            <a:pPr>
              <a:defRPr sz="1600" b="0" i="0" u="none" strike="noStrike" kern="1200" baseline="0">
                <a:solidFill>
                  <a:schemeClr val="tx1"/>
                </a:solidFill>
                <a:latin typeface="Corbel" panose="020B0503020204020204" pitchFamily="34" charset="0"/>
                <a:ea typeface="+mn-ea"/>
                <a:cs typeface="+mn-cs"/>
              </a:defRPr>
            </a:pPr>
            <a:endParaRPr lang="en-US"/>
          </a:p>
        </c:txPr>
        <c:crossAx val="1501542063"/>
        <c:crosses val="autoZero"/>
        <c:auto val="1"/>
        <c:lblAlgn val="ctr"/>
        <c:lblOffset val="100"/>
        <c:noMultiLvlLbl val="0"/>
      </c:catAx>
      <c:valAx>
        <c:axId val="1501542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r>
                  <a:rPr lang="en-US">
                    <a:solidFill>
                      <a:schemeClr val="tx1"/>
                    </a:solidFill>
                  </a:rPr>
                  <a:t>F1  (higher is better)</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Corbel" panose="020B0503020204020204" pitchFamily="34" charset="0"/>
                  <a:ea typeface="+mn-ea"/>
                  <a:cs typeface="+mn-cs"/>
                </a:defRPr>
              </a:pPr>
              <a:endParaRPr lang="en-US"/>
            </a:p>
          </c:txPr>
        </c:title>
        <c:numFmt formatCode="General" sourceLinked="1"/>
        <c:majorTickMark val="none"/>
        <c:minorTickMark val="none"/>
        <c:tickLblPos val="nextTo"/>
        <c:spPr>
          <a:noFill/>
          <a:ln w="38100">
            <a:solidFill>
              <a:schemeClr val="tx1"/>
            </a:solidFill>
            <a:prstDash val="sysDot"/>
            <a:tailEnd type="triangle"/>
          </a:ln>
          <a:effectLst/>
        </c:spPr>
        <c:txPr>
          <a:bodyPr rot="-60000000" spcFirstLastPara="1" vertOverflow="ellipsis" vert="horz" wrap="square" anchor="ctr" anchorCtr="1"/>
          <a:lstStyle/>
          <a:p>
            <a:pPr>
              <a:defRPr sz="1600" b="0" i="0" u="none" strike="noStrike" kern="1200" baseline="0">
                <a:solidFill>
                  <a:schemeClr val="tx1"/>
                </a:solidFill>
                <a:latin typeface="Corbel" panose="020B0503020204020204" pitchFamily="34" charset="0"/>
                <a:ea typeface="+mn-ea"/>
                <a:cs typeface="+mn-cs"/>
              </a:defRPr>
            </a:pPr>
            <a:endParaRPr lang="en-US"/>
          </a:p>
        </c:txPr>
        <c:crossAx val="1501307727"/>
        <c:crosses val="autoZero"/>
        <c:crossBetween val="between"/>
        <c:majorUnit val="5"/>
      </c:valAx>
      <c:spPr>
        <a:noFill/>
        <a:ln>
          <a:noFill/>
        </a:ln>
        <a:effectLst/>
      </c:spPr>
    </c:plotArea>
    <c:legend>
      <c:legendPos val="t"/>
      <c:legendEntry>
        <c:idx val="0"/>
        <c:txPr>
          <a:bodyPr rot="0" spcFirstLastPara="1" vertOverflow="ellipsis" vert="horz" wrap="square" anchor="ctr" anchorCtr="1"/>
          <a:lstStyle/>
          <a:p>
            <a:pPr>
              <a:defRPr sz="1800" b="0" i="0" u="none" strike="noStrike" kern="1200" baseline="0">
                <a:solidFill>
                  <a:schemeClr val="tx2"/>
                </a:solidFill>
                <a:latin typeface="Corbel" panose="020B0503020204020204" pitchFamily="34" charset="0"/>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rgbClr val="C00000"/>
                </a:solidFill>
                <a:latin typeface="Corbel" panose="020B0503020204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Corbel" panose="020B0503020204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Corbel" panose="020B05030202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Before I start, let me just say that: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 It’s an honor to be here; I appreciate this opportunity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 excited to share my research with y’all.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you have any clarification questions, please interrupt me; otherwise, let’s delay open-ended questions till after the talk.</a:t>
            </a:r>
            <a:endParaRPr lang="en-US" b="0" dirty="0">
              <a:effectLst/>
            </a:endParaRPr>
          </a:p>
          <a:p>
            <a:endParaRPr lang="en-US" baseline="0" dirty="0"/>
          </a:p>
          <a:p>
            <a:endParaRPr lang="en-US" baseline="0" dirty="0"/>
          </a:p>
          <a:p>
            <a:r>
              <a:rPr lang="en-US" baseline="0" dirty="0"/>
              <a:t># Alternative titles:</a:t>
            </a:r>
          </a:p>
          <a:p>
            <a:pPr marL="171450" indent="-171450">
              <a:buFont typeface="Arial" panose="020B0604020202020204" pitchFamily="34" charset="0"/>
              <a:buChar char="•"/>
            </a:pPr>
            <a:r>
              <a:rPr lang="en-US" baseline="0" dirty="0"/>
              <a:t>Inching toward generality </a:t>
            </a:r>
          </a:p>
          <a:p>
            <a:pPr marL="171450" indent="-171450">
              <a:buFont typeface="Arial" panose="020B0604020202020204" pitchFamily="34" charset="0"/>
              <a:buChar char="•"/>
            </a:pPr>
            <a:r>
              <a:rPr lang="en-US" baseline="0" dirty="0"/>
              <a:t>Quest toward generality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as neural models, with lots of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encode a given input text into dense representations and decodes them to an output text.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models are the basis of many recent modeling successes in NLP.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Just as an example, T5 and GPT3 are two notable neural language models I am going to refer to, throughout this talk,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with billions of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by leveraging such statistical architectures, we (the community) have built "data-specific" models, which led to great progress on individual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31194933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Interactivity is an important aspect language that has been understudied. </a:t>
            </a:r>
          </a:p>
          <a:p>
            <a:pPr marL="628650" lvl="1" indent="-171450">
              <a:buFont typeface="Arial" panose="020B0604020202020204" pitchFamily="34" charset="0"/>
              <a:buChar char="•"/>
            </a:pPr>
            <a:r>
              <a:rPr lang="en-US" dirty="0"/>
              <a:t>In some ways, language interactions is medium in which many reasoning phenomena emerge. </a:t>
            </a:r>
          </a:p>
          <a:p>
            <a:pPr marL="171450" lvl="0" indent="-171450">
              <a:buFont typeface="Arial" panose="020B0604020202020204" pitchFamily="34" charset="0"/>
              <a:buChar char="•"/>
            </a:pPr>
            <a:r>
              <a:rPr lang="en-US" dirty="0"/>
              <a:t>So I am excited to work on setups that involve interactions with humans or systems.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to do so, I hope to built upon “text modular networks” (discussed earlier). </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101</a:t>
            </a:fld>
            <a:endParaRPr lang="en-US"/>
          </a:p>
        </p:txBody>
      </p:sp>
    </p:spTree>
    <p:extLst>
      <p:ext uri="{BB962C8B-B14F-4D97-AF65-F5344CB8AC3E}">
        <p14:creationId xmlns:p14="http://schemas.microsoft.com/office/powerpoint/2010/main" val="11763288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Earlier when I discussed text modular networks, we learned to decompose complex questions via a discrete optimization. </a:t>
            </a:r>
          </a:p>
          <a:p>
            <a:pPr marL="628650" lvl="1" indent="-171450">
              <a:buFont typeface="Arial" panose="020B0604020202020204" pitchFamily="34" charset="0"/>
              <a:buChar char="•"/>
            </a:pPr>
            <a:r>
              <a:rPr lang="en-US" dirty="0"/>
              <a:t>One difficulty with this is all the assumptions baked into the decomposition algorithm, which limit the generality of the approach. </a:t>
            </a:r>
          </a:p>
          <a:p>
            <a:pPr marL="171450" indent="-171450">
              <a:buFont typeface="Arial" panose="020B0604020202020204" pitchFamily="34" charset="0"/>
              <a:buChar char="•"/>
            </a:pPr>
            <a:r>
              <a:rPr lang="en-US" dirty="0"/>
              <a:t>I would like to move toward more general algorithms for learning to interact with minimal assumptions. </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in doing so, is actually not easy. </a:t>
            </a:r>
            <a:br>
              <a:rPr lang="en-US" dirty="0"/>
            </a:br>
            <a:r>
              <a:rPr lang="en-US" dirty="0"/>
              <a:t>To highlight one key challenge here, let’s focus on a subset of this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Only the last step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trike="sngStrike" dirty="0"/>
          </a:p>
          <a:p>
            <a:pPr marL="171450" indent="-171450">
              <a:buFont typeface="Arial" panose="020B0604020202020204" pitchFamily="34" charset="0"/>
              <a:buChar char="•"/>
            </a:pPr>
            <a:r>
              <a:rPr lang="en-US" strike="sngStrike" dirty="0"/>
              <a:t>And intuitively, this should be do-able. </a:t>
            </a:r>
          </a:p>
          <a:p>
            <a:pPr marL="628650" lvl="1" indent="-171450">
              <a:buFont typeface="Arial" panose="020B0604020202020204" pitchFamily="34" charset="0"/>
              <a:buChar char="•"/>
            </a:pPr>
            <a:r>
              <a:rPr lang="en-US" strike="sngStrike" dirty="0"/>
              <a:t>Our neural language models know a lot about structure of language. </a:t>
            </a:r>
          </a:p>
          <a:p>
            <a:pPr marL="628650" lvl="1" indent="-171450">
              <a:buFont typeface="Arial" panose="020B0604020202020204" pitchFamily="34" charset="0"/>
              <a:buChar char="•"/>
            </a:pPr>
            <a:r>
              <a:rPr lang="en-US" strike="sngStrike" dirty="0"/>
              <a:t>So, there must something we can do just by using off-the-self neural LMs.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trike="sngStrike" dirty="0"/>
          </a:p>
        </p:txBody>
      </p:sp>
      <p:sp>
        <p:nvSpPr>
          <p:cNvPr id="4" name="Slide Number Placeholder 3"/>
          <p:cNvSpPr>
            <a:spLocks noGrp="1"/>
          </p:cNvSpPr>
          <p:nvPr>
            <p:ph type="sldNum" sz="quarter" idx="5"/>
          </p:nvPr>
        </p:nvSpPr>
        <p:spPr/>
        <p:txBody>
          <a:bodyPr/>
          <a:lstStyle/>
          <a:p>
            <a:fld id="{7E3EFFCD-2707-464E-8668-7D1BDDA9873E}" type="slidenum">
              <a:rPr lang="en-US" smtClean="0"/>
              <a:t>102</a:t>
            </a:fld>
            <a:endParaRPr lang="en-US"/>
          </a:p>
        </p:txBody>
      </p:sp>
    </p:spTree>
    <p:extLst>
      <p:ext uri="{BB962C8B-B14F-4D97-AF65-F5344CB8AC3E}">
        <p14:creationId xmlns:p14="http://schemas.microsoft.com/office/powerpoint/2010/main" val="25796256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We want to find human-readable questions that “prompt” this given model produce a certain response. </a:t>
            </a:r>
          </a:p>
          <a:p>
            <a:pPr marL="171450" lvl="0" indent="-171450">
              <a:buFont typeface="Arial" panose="020B0604020202020204" pitchFamily="34" charset="0"/>
              <a:buChar char="•"/>
            </a:pPr>
            <a:r>
              <a:rPr lang="en-US" dirty="0"/>
              <a:t>Now, to solve this, one might consider using gradients computed from a loss function that encodes how much mass this fixed model assigns to the given response. </a:t>
            </a:r>
          </a:p>
          <a:p>
            <a:pPr marL="628650" lvl="1" indent="-171450">
              <a:buFont typeface="Arial" panose="020B0604020202020204" pitchFamily="34" charset="0"/>
              <a:buChar char="•"/>
            </a:pPr>
            <a:r>
              <a:rPr lang="en-US" dirty="0"/>
              <a:t>And hopefully use these gradient signals to explore all the language inputs that can make this particular solver produce ”American". </a:t>
            </a:r>
          </a:p>
          <a:p>
            <a:pPr marL="171450" indent="-171450">
              <a:buFont typeface="Arial" panose="020B0604020202020204" pitchFamily="34" charset="0"/>
              <a:buChar char="•"/>
            </a:pPr>
            <a:r>
              <a:rPr lang="en-US" dirty="0"/>
              <a:t>Turns out this is not trivial: in a recent paper, we dig into a reasons behind why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Gradients alone are insufficient to reverse engineer a model.</a:t>
            </a:r>
            <a:endParaRPr lang="en-US" sz="1200" i="1" dirty="0">
              <a:solidFill>
                <a:schemeClr val="tx1"/>
              </a:solidFill>
              <a:latin typeface="Corbel" panose="020B0503020204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chemeClr val="tx1"/>
                </a:solidFill>
                <a:latin typeface="Corbel" panose="020B0503020204020204" pitchFamily="34" charset="0"/>
              </a:rPr>
              <a:t>Gradients in the </a:t>
            </a:r>
            <a:r>
              <a:rPr lang="en-US" sz="1200" b="1" i="1" dirty="0">
                <a:solidFill>
                  <a:schemeClr val="tx1"/>
                </a:solidFill>
                <a:latin typeface="Corbel" panose="020B0503020204020204" pitchFamily="34" charset="0"/>
              </a:rPr>
              <a:t>input</a:t>
            </a:r>
            <a:r>
              <a:rPr lang="en-US" sz="1200" i="1" dirty="0">
                <a:solidFill>
                  <a:schemeClr val="tx1"/>
                </a:solidFill>
                <a:latin typeface="Corbel" panose="020B0503020204020204" pitchFamily="34" charset="0"/>
              </a:rPr>
              <a:t> of a language model do not lead to human-readable language. </a:t>
            </a:r>
            <a:r>
              <a:rPr lang="en-US" sz="1200" i="1" dirty="0">
                <a:solidFill>
                  <a:schemeClr val="tx1"/>
                </a:solidFill>
                <a:latin typeface="Corbel" panose="020B0503020204020204" pitchFamily="34" charset="0"/>
                <a:sym typeface="Wingdings" pitchFamily="2" charset="2"/>
              </a:rPr>
              <a:t> there is class between language fluency and gradients </a:t>
            </a:r>
            <a:endParaRPr lang="en-US" dirty="0"/>
          </a:p>
          <a:p>
            <a:pPr marL="628650" lvl="1" indent="-171450">
              <a:buFont typeface="Arial" panose="020B0604020202020204" pitchFamily="34" charset="0"/>
              <a:buChar char="•"/>
            </a:pPr>
            <a:r>
              <a:rPr lang="en-US" dirty="0"/>
              <a:t>so, I don't think we can use gradients-only to find these intermediate steps. </a:t>
            </a:r>
          </a:p>
          <a:p>
            <a:pPr marL="171450" lvl="0" indent="-171450">
              <a:buFont typeface="Arial" panose="020B0604020202020204" pitchFamily="34" charset="0"/>
              <a:buChar char="•"/>
            </a:pPr>
            <a:r>
              <a:rPr lang="en-US" dirty="0"/>
              <a:t>Which stresses the importance of further algorithmic innovations here.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103</a:t>
            </a:fld>
            <a:endParaRPr lang="en-US"/>
          </a:p>
        </p:txBody>
      </p:sp>
    </p:spTree>
    <p:extLst>
      <p:ext uri="{BB962C8B-B14F-4D97-AF65-F5344CB8AC3E}">
        <p14:creationId xmlns:p14="http://schemas.microsoft.com/office/powerpoint/2010/main" val="24285337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Another aspect that  I am excited about  is extensibility of TMNs, in a way that requires least amount of engineering  </a:t>
            </a:r>
          </a:p>
          <a:p>
            <a:pPr marL="628650" lvl="1" indent="-171450">
              <a:buFont typeface="Arial" panose="020B0604020202020204" pitchFamily="34" charset="0"/>
              <a:buChar char="•"/>
            </a:pPr>
            <a:r>
              <a:rPr lang="en-US" dirty="0"/>
              <a:t>These can be extensibility to new modules/solvers: </a:t>
            </a:r>
          </a:p>
          <a:p>
            <a:pPr marL="1085850" lvl="2" indent="-171450">
              <a:buFont typeface="Arial" panose="020B0604020202020204" pitchFamily="34" charset="0"/>
              <a:buChar char="•"/>
            </a:pPr>
            <a:r>
              <a:rPr lang="en-US" dirty="0"/>
              <a:t>For example, If I introduce a new agent (with a new skill), can our inquisitor adapt itself to the new skill-set added to the mix? </a:t>
            </a:r>
          </a:p>
        </p:txBody>
      </p:sp>
      <p:sp>
        <p:nvSpPr>
          <p:cNvPr id="4" name="Slide Number Placeholder 3"/>
          <p:cNvSpPr>
            <a:spLocks noGrp="1"/>
          </p:cNvSpPr>
          <p:nvPr>
            <p:ph type="sldNum" sz="quarter" idx="5"/>
          </p:nvPr>
        </p:nvSpPr>
        <p:spPr/>
        <p:txBody>
          <a:bodyPr/>
          <a:lstStyle/>
          <a:p>
            <a:fld id="{7E3EFFCD-2707-464E-8668-7D1BDDA9873E}" type="slidenum">
              <a:rPr lang="en-US" smtClean="0"/>
              <a:t>104</a:t>
            </a:fld>
            <a:endParaRPr lang="en-US"/>
          </a:p>
        </p:txBody>
      </p:sp>
    </p:spTree>
    <p:extLst>
      <p:ext uri="{BB962C8B-B14F-4D97-AF65-F5344CB8AC3E}">
        <p14:creationId xmlns:p14="http://schemas.microsoft.com/office/powerpoint/2010/main" val="36389665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 extensibility to new problem domains. </a:t>
            </a:r>
          </a:p>
          <a:p>
            <a:pPr marL="628650" lvl="1" indent="-171450">
              <a:buFont typeface="Arial" panose="020B0604020202020204" pitchFamily="34" charset="0"/>
              <a:buChar char="•"/>
            </a:pPr>
            <a:r>
              <a:rPr lang="en-US" dirty="0"/>
              <a:t>Such as interactions with agents in </a:t>
            </a:r>
          </a:p>
          <a:p>
            <a:pPr marL="1085850" lvl="2" indent="-171450">
              <a:buFont typeface="Arial" panose="020B0604020202020204" pitchFamily="34" charset="0"/>
              <a:buChar char="•"/>
            </a:pPr>
            <a:r>
              <a:rPr lang="en-US" dirty="0"/>
              <a:t>Text games </a:t>
            </a:r>
          </a:p>
          <a:p>
            <a:pPr marL="1085850" lvl="2" indent="-171450">
              <a:buFont typeface="Arial" panose="020B0604020202020204" pitchFamily="34" charset="0"/>
              <a:buChar char="•"/>
            </a:pPr>
            <a:r>
              <a:rPr lang="en-US" dirty="0"/>
              <a:t>Or physical environments </a:t>
            </a:r>
          </a:p>
          <a:p>
            <a:pPr marL="171450" indent="-171450">
              <a:buFont typeface="Arial" panose="020B0604020202020204" pitchFamily="34" charset="0"/>
              <a:buChar char="•"/>
            </a:pPr>
            <a:r>
              <a:rPr lang="en-US" dirty="0"/>
              <a:t>And all these extensions have to be done in a way that do not require re-engineering  models from scratch. </a:t>
            </a:r>
          </a:p>
          <a:p>
            <a:pPr marL="171450" indent="-171450">
              <a:buFont typeface="Arial" panose="020B0604020202020204" pitchFamily="34" charset="0"/>
              <a:buChar char="•"/>
            </a:pPr>
            <a:r>
              <a:rPr lang="en-US" dirty="0"/>
              <a:t>We have just started making progress on these, and I’m there is a lot to be done, </a:t>
            </a:r>
          </a:p>
          <a:p>
            <a:pPr marL="628650" lvl="1" indent="-171450">
              <a:buFont typeface="Arial" panose="020B0604020202020204" pitchFamily="34" charset="0"/>
              <a:buChar char="•"/>
            </a:pPr>
            <a:r>
              <a:rPr lang="en-US" dirty="0"/>
              <a:t>In order to progress toward the goal of …</a:t>
            </a:r>
          </a:p>
        </p:txBody>
      </p:sp>
      <p:sp>
        <p:nvSpPr>
          <p:cNvPr id="4" name="Slide Number Placeholder 3"/>
          <p:cNvSpPr>
            <a:spLocks noGrp="1"/>
          </p:cNvSpPr>
          <p:nvPr>
            <p:ph type="sldNum" sz="quarter" idx="5"/>
          </p:nvPr>
        </p:nvSpPr>
        <p:spPr/>
        <p:txBody>
          <a:bodyPr/>
          <a:lstStyle/>
          <a:p>
            <a:fld id="{7E3EFFCD-2707-464E-8668-7D1BDDA9873E}" type="slidenum">
              <a:rPr lang="en-US" smtClean="0"/>
              <a:t>105</a:t>
            </a:fld>
            <a:endParaRPr lang="en-US"/>
          </a:p>
        </p:txBody>
      </p:sp>
    </p:spTree>
    <p:extLst>
      <p:ext uri="{BB962C8B-B14F-4D97-AF65-F5344CB8AC3E}">
        <p14:creationId xmlns:p14="http://schemas.microsoft.com/office/powerpoint/2010/main" val="1724615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r>
          </a:p>
        </p:txBody>
      </p:sp>
      <p:sp>
        <p:nvSpPr>
          <p:cNvPr id="4" name="Slide Number Placeholder 3"/>
          <p:cNvSpPr>
            <a:spLocks noGrp="1"/>
          </p:cNvSpPr>
          <p:nvPr>
            <p:ph type="sldNum" sz="quarter" idx="5"/>
          </p:nvPr>
        </p:nvSpPr>
        <p:spPr/>
        <p:txBody>
          <a:bodyPr/>
          <a:lstStyle/>
          <a:p>
            <a:fld id="{7E3EFFCD-2707-464E-8668-7D1BDDA9873E}" type="slidenum">
              <a:rPr lang="en-US" smtClean="0"/>
              <a:t>106</a:t>
            </a:fld>
            <a:endParaRPr lang="en-US"/>
          </a:p>
        </p:txBody>
      </p:sp>
    </p:spTree>
    <p:extLst>
      <p:ext uri="{BB962C8B-B14F-4D97-AF65-F5344CB8AC3E}">
        <p14:creationId xmlns:p14="http://schemas.microsoft.com/office/powerpoint/2010/main" val="6625551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107</a:t>
            </a:fld>
            <a:endParaRPr lang="en-US"/>
          </a:p>
        </p:txBody>
      </p:sp>
    </p:spTree>
    <p:extLst>
      <p:ext uri="{BB962C8B-B14F-4D97-AF65-F5344CB8AC3E}">
        <p14:creationId xmlns:p14="http://schemas.microsoft.com/office/powerpoint/2010/main" val="298857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many NLP benchmarks we have witnessed consistent performance improvement,  over the course of past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Just an example, here I am showing the improvements over time, on a question-answering benchmark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 which was is a great news!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89011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none of these advancement resulted in general language understanding.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Essentially, our success on individual datasets was limited to the boundaries of narrowly-defined tasks — “local generalization”. </a:t>
            </a:r>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338308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other hand, the quest toward generality requires us to cover more area of this hierarchy,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building models that capture a broader range of abilities.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this is quite an open-ended target.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part of the challenge here involves better defining of what it means to progress toward “generality”.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my focus, on particular throughout my work, I have thought about it along two dimensions: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breadth of the “generalization hierarchy” ---- which is about building models that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depth of the “generalization hierarchy” ---- building models that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also how my talk is organized today.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And this kind of progress has unfortunately been very hard to achieve, despite the fact that this has one of the main goals of AI since the beginning.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necessitates approaches that don’t relying on labeled datasets.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AI was just a finite set of tasks and datasets, we could have just trained a model to imitate it. </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1624400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Broadly, the long-term goal of my research is centered around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 natural language processing (NLP) systems more general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24738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 natural language processing (NLP) systems more general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by developing unified algorithms and theories </a:t>
            </a: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55176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important, because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coming years, language-driven assistants are increasingly present in our life,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for them to seamlessly augment and improve our experience, they to be versatile and generalize to a variety of tasks and scenarios.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Other than being intellectually interesting problems, this goal will translate to real impact is real meaningful impacts on real applications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2219927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my past work, I have approached this goal by studying various facets to generality of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have focused developing: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generalize to a broader range of datasets.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solve more complex abilities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well as other aspects to the progress in general NLP, such as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commonsense knowledge in models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their alignment with our societal values.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Along different methodological directions: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85215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focusing on “diagnostics” or identifying the problems. </a:t>
            </a:r>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53822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formalize a problem </a:t>
            </a:r>
            <a:r>
              <a:rPr lang="en-US"/>
              <a:t>through quantitat</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45550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where we’re today: </a:t>
            </a:r>
          </a:p>
          <a:p>
            <a:r>
              <a:rPr lang="en-US" dirty="0"/>
              <a:t>Today we’re at a place where we can see AI-driven language interfaces everywhere. </a:t>
            </a:r>
          </a:p>
          <a:p>
            <a:r>
              <a:rPr lang="en-US" dirty="0"/>
              <a:t> - They translate for us, detect spam emails and improve our writing and do many other tasks. </a:t>
            </a:r>
          </a:p>
          <a:p>
            <a:pPr marL="171450" indent="-171450">
              <a:buFontTx/>
              <a:buChar char="-"/>
            </a:pPr>
            <a:r>
              <a:rPr lang="en-US" dirty="0"/>
              <a:t>That’s great! We have come a long way! </a:t>
            </a:r>
          </a:p>
          <a:p>
            <a:endParaRPr lang="en-US" dirty="0"/>
          </a:p>
          <a:p>
            <a:r>
              <a:rPr lang="en-US" dirty="0"/>
              <a:t>Despite all the successful applications, these are isolated instance have a narrow target and have to be engineered for every single application. </a:t>
            </a:r>
          </a:p>
          <a:p>
            <a:endParaRPr lang="en-US" dirty="0"/>
          </a:p>
          <a:p>
            <a:pPr marL="171450" indent="-171450">
              <a:buFontTx/>
              <a:buChar char="-"/>
            </a:pPr>
            <a:r>
              <a:rPr lang="en-US" dirty="0"/>
              <a:t>which begs the question: why don’t we have a single general system that can solve all these tasks, as opposed to many isolated systems. </a:t>
            </a:r>
          </a:p>
          <a:p>
            <a:pPr marL="171450" lvl="0" indent="-171450">
              <a:buFontTx/>
              <a:buChar char="-"/>
            </a:pPr>
            <a:endParaRPr lang="en-US" dirty="0"/>
          </a:p>
          <a:p>
            <a:pPr marL="171450" lvl="0" indent="-171450">
              <a:buFontTx/>
              <a:buChar char="-"/>
            </a:pPr>
            <a:r>
              <a:rPr lang="en-US" dirty="0"/>
              <a:t>My research (including what I am going to present today) aims to address this challenge.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But before I get into my work, I’m going to give you a little context about where are and how we got here. </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dirty="0"/>
              <a:t>I am </a:t>
            </a:r>
            <a:r>
              <a:rPr lang="en-US" dirty="0" err="1"/>
              <a:t>gonna</a:t>
            </a:r>
            <a:r>
              <a:rPr lang="en-US" dirty="0"/>
              <a:t> do so, by going back a couple of decades …. </a:t>
            </a:r>
          </a:p>
          <a:p>
            <a:pPr marL="171450" indent="-171450">
              <a:buFontTx/>
              <a:buChar char="-"/>
            </a:pPr>
            <a:endParaRPr lang="en-US" dirty="0"/>
          </a:p>
          <a:p>
            <a:pPr marL="171450" indent="-171450">
              <a:buFontTx/>
              <a:buChar char="-"/>
            </a:pPr>
            <a:endParaRPr lang="en-US" dirty="0"/>
          </a:p>
          <a:p>
            <a:pPr marL="171450" indent="-171450">
              <a:buFontTx/>
              <a:buChar char="-"/>
            </a:pP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before getting into In order to address this question, I am </a:t>
            </a:r>
            <a:r>
              <a:rPr lang="en-US" dirty="0" err="1"/>
              <a:t>gonna</a:t>
            </a:r>
            <a:r>
              <a:rPr lang="en-US" dirty="0"/>
              <a:t> back a couple of decades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2319872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some propose solutions to existing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 of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20</a:t>
            </a:fld>
            <a:endParaRPr lang="en-US"/>
          </a:p>
        </p:txBody>
      </p:sp>
    </p:spTree>
    <p:extLst>
      <p:ext uri="{BB962C8B-B14F-4D97-AF65-F5344CB8AC3E}">
        <p14:creationId xmlns:p14="http://schemas.microsoft.com/office/powerpoint/2010/main" val="160463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part, I am going to talk about progress on the breadth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part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Finally, I’ll highlight the the limitations of the current approaches  and propose future plans toward “broad interactive reasoning”.</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35094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begin with, let me go back to the generalization hierarchy.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let’s focus on a sub-hierarchy 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3563877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earlier, the dominant paradigm for tackling tasks has been to train models specialized  to datasets.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can lead to strong models on individual datasets, </a:t>
            </a: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however, they can be limiting since: </a:t>
            </a: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These models over-rely on assumptions of the data they’re trained on, which create barriers for generalization to other relevant tasks. </a:t>
            </a:r>
          </a:p>
          <a:p>
            <a:pPr marL="628650" lvl="1" indent="-171450">
              <a:buFont typeface="Arial" panose="020B0604020202020204" pitchFamily="34" charset="0"/>
              <a:buChar char="•"/>
            </a:pPr>
            <a:r>
              <a:rPr lang="en-US" dirty="0"/>
              <a:t>Having a model per task is just unrealistic and unscalable. </a:t>
            </a:r>
          </a:p>
          <a:p>
            <a:pPr marL="1085850" lvl="2" indent="-171450">
              <a:buFont typeface="Arial" panose="020B0604020202020204" pitchFamily="34" charset="0"/>
              <a:buChar char="•"/>
            </a:pPr>
            <a:r>
              <a:rPr lang="en-US" dirty="0"/>
              <a:t>There are MANY tasks out there </a:t>
            </a:r>
          </a:p>
          <a:p>
            <a:pPr marL="1085850" lvl="2" indent="-171450">
              <a:buFont typeface="Arial" panose="020B0604020202020204" pitchFamily="34" charset="0"/>
              <a:buChar char="•"/>
            </a:pPr>
            <a:r>
              <a:rPr lang="en-US" dirty="0"/>
              <a:t>There is no way that we can build annotate datasets for every task. </a:t>
            </a:r>
          </a:p>
          <a:p>
            <a:pPr marL="1085850" lvl="2" indent="-171450">
              <a:buFont typeface="Arial" panose="020B0604020202020204" pitchFamily="34" charset="0"/>
              <a:buChar char="•"/>
            </a:pPr>
            <a:r>
              <a:rPr lang="en-US" dirty="0"/>
              <a:t>In fact, there are tasks that we haven’t even defined yet. </a:t>
            </a:r>
          </a:p>
          <a:p>
            <a:pPr marL="628650" lvl="1" indent="-171450" rtl="0" fontAlgn="base">
              <a:buFont typeface="Arial" panose="020B0604020202020204" pitchFamily="34" charset="0"/>
              <a:buChar char="•"/>
            </a:pPr>
            <a:endParaRPr lang="en-US" sz="1100" b="0" i="0" u="none" strike="noStrike" kern="1200" dirty="0">
              <a:solidFill>
                <a:schemeClr val="tx1"/>
              </a:solidFill>
              <a:effectLst/>
              <a:latin typeface="+mn-lt"/>
              <a:ea typeface="+mn-ea"/>
              <a:cs typeface="+mn-cs"/>
            </a:endParaRPr>
          </a:p>
          <a:p>
            <a:pPr rtl="0" fontAlgn="base"/>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198153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naturally brings us to the question of: …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3466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More concretely, we’d like to have a single model which maps input instances of different datasets to appropriate outputs.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276376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there is a rich literature on this idea within statistical learning, under the broader area of “multi-task learning”,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usually defined as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 which has been around for decades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So, for moment it might seem like we have the solution right here. … but … not so easy.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challenge here is “negative transfer”,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multi-task learning can actually hurt the performance, if there is not enough commonalities among the tasks.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26</a:t>
            </a:fld>
            <a:endParaRPr lang="en-US"/>
          </a:p>
        </p:txBody>
      </p:sp>
    </p:spTree>
    <p:extLst>
      <p:ext uri="{BB962C8B-B14F-4D97-AF65-F5344CB8AC3E}">
        <p14:creationId xmlns:p14="http://schemas.microsoft.com/office/powerpoint/2010/main" val="99404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the question of success of multi-task learning comes down to…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 am going to address this question, in the context of two project: …. </a:t>
            </a:r>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2911872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And I am going to address this question, in the context of two project:</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First, multi-tasking of different variants of answering questions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Second, multi-tasking among common NLP tasks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And for each of these, I’m discuss what element of the representation creates the commonality among the tasks at hand and results in positive transfer.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1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Just to emphasize the non-triviality of this issue, I highlight one recent work that studies multi-tasking in the context of NLP tasks.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Which happens to be the well-known work that has introduced the T5 language model.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As </a:t>
            </a:r>
            <a:r>
              <a:rPr lang="en-US" sz="1100" b="0" i="0" u="none" strike="noStrike" kern="1200" dirty="0" err="1">
                <a:solidFill>
                  <a:schemeClr val="tx1"/>
                </a:solidFill>
                <a:effectLst/>
                <a:latin typeface="+mn-lt"/>
                <a:ea typeface="+mn-ea"/>
                <a:cs typeface="+mn-cs"/>
              </a:rPr>
              <a:t>Raffel</a:t>
            </a:r>
            <a:r>
              <a:rPr lang="en-US" sz="1100" b="0" i="0" u="none" strike="noStrike" kern="1200" dirty="0">
                <a:solidFill>
                  <a:schemeClr val="tx1"/>
                </a:solidFill>
                <a:effectLst/>
                <a:latin typeface="+mn-lt"/>
                <a:ea typeface="+mn-ea"/>
                <a:cs typeface="+mn-cs"/>
              </a:rPr>
              <a:t> et al put it: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Now, in the studies here, I’m </a:t>
            </a:r>
            <a:r>
              <a:rPr lang="en-US" sz="1100" b="0" i="0" u="none" strike="noStrike" kern="1200" dirty="0" err="1">
                <a:solidFill>
                  <a:schemeClr val="tx1"/>
                </a:solidFill>
                <a:effectLst/>
                <a:latin typeface="+mn-lt"/>
                <a:ea typeface="+mn-ea"/>
                <a:cs typeface="+mn-cs"/>
              </a:rPr>
              <a:t>gonna</a:t>
            </a:r>
            <a:r>
              <a:rPr lang="en-US" sz="1100" b="0" i="0" u="none" strike="noStrike" kern="1200" dirty="0">
                <a:solidFill>
                  <a:schemeClr val="tx1"/>
                </a:solidFill>
                <a:effectLst/>
                <a:latin typeface="+mn-lt"/>
                <a:ea typeface="+mn-ea"/>
                <a:cs typeface="+mn-cs"/>
              </a:rPr>
              <a:t> do something similar: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We’re </a:t>
            </a:r>
            <a:r>
              <a:rPr lang="en-US" sz="1100" b="0" i="0" u="none" strike="noStrike" kern="1200" dirty="0" err="1">
                <a:solidFill>
                  <a:schemeClr val="tx1"/>
                </a:solidFill>
                <a:effectLst/>
                <a:latin typeface="+mn-lt"/>
                <a:ea typeface="+mn-ea"/>
                <a:cs typeface="+mn-cs"/>
              </a:rPr>
              <a:t>gonna</a:t>
            </a:r>
            <a:r>
              <a:rPr lang="en-US" sz="1100" b="0" i="0" u="none" strike="noStrike" kern="1200" dirty="0">
                <a:solidFill>
                  <a:schemeClr val="tx1"/>
                </a:solidFill>
                <a:effectLst/>
                <a:latin typeface="+mn-lt"/>
                <a:ea typeface="+mn-ea"/>
                <a:cs typeface="+mn-cs"/>
              </a:rPr>
              <a:t> use the same neural language model (T5) to do multi-task learning, under slightly different settings </a:t>
            </a:r>
          </a:p>
          <a:p>
            <a:pPr marL="1543050" marR="0" lvl="3"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100" b="0" i="0" u="none" strike="noStrike" kern="1200" dirty="0">
                <a:solidFill>
                  <a:schemeClr val="tx1"/>
                </a:solidFill>
                <a:effectLst/>
                <a:latin typeface="+mn-lt"/>
                <a:ea typeface="+mn-ea"/>
                <a:cs typeface="+mn-cs"/>
              </a:rPr>
              <a:t>Except that we will see </a:t>
            </a:r>
            <a:r>
              <a:rPr lang="en-US" sz="1200" b="0" i="0" u="none" strike="noStrike" kern="1200" dirty="0">
                <a:solidFill>
                  <a:schemeClr val="tx1"/>
                </a:solidFill>
                <a:effectLst/>
                <a:latin typeface="+mn-lt"/>
                <a:ea typeface="+mn-ea"/>
                <a:cs typeface="+mn-cs"/>
              </a:rPr>
              <a:t>positive transfer among our tasks. </a:t>
            </a: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4015403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179860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look at the vision of the early AI researchers</a:t>
            </a:r>
          </a:p>
          <a:p>
            <a:pPr marL="628650" lvl="1" indent="-171450">
              <a:buFont typeface="Arial" panose="020B0604020202020204" pitchFamily="34" charset="0"/>
              <a:buChar char="•"/>
            </a:pPr>
            <a:r>
              <a:rPr lang="en-US" dirty="0"/>
              <a:t>What we see is that they aimed for a quite a broad goal.</a:t>
            </a:r>
          </a:p>
          <a:p>
            <a:pPr marL="171450" indent="-171450">
              <a:buFont typeface="Arial" panose="020B0604020202020204" pitchFamily="34" charset="0"/>
              <a:buChar char="•"/>
            </a:pPr>
            <a:r>
              <a:rPr lang="en-US" dirty="0"/>
              <a:t>As Newell and Simon put it, “general intelligent action” is about showing an appropriate behavior for any given goal in any environment. </a:t>
            </a:r>
          </a:p>
          <a:p>
            <a:pPr marL="628650" lvl="1" indent="-171450">
              <a:buFont typeface="Arial" panose="020B0604020202020204" pitchFamily="34" charset="0"/>
              <a:buChar char="•"/>
            </a:pPr>
            <a:r>
              <a:rPr lang="en-US" dirty="0"/>
              <a:t>Quite a broad vision </a:t>
            </a:r>
          </a:p>
          <a:p>
            <a:pPr marL="171450" indent="-171450">
              <a:buFont typeface="Arial" panose="020B0604020202020204" pitchFamily="34" charset="0"/>
              <a:buChar char="•"/>
            </a:pPr>
            <a:r>
              <a:rPr lang="en-US" dirty="0"/>
              <a:t>You can see this in the naming of their system, “general …”, even though it never became as general as they wished.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Despite such grand visions, the goal of “generality” turned out to be quite difficult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followed was …</a:t>
            </a: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747231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an explosion of activity on this problem in the past few years, as it can be seen by the number of datasets released.</a:t>
            </a:r>
          </a:p>
          <a:p>
            <a:endParaRPr lang="en-US" dirty="0"/>
          </a:p>
          <a:p>
            <a:r>
              <a:rPr lang="en-US" dirty="0"/>
              <a:t>What is is not visible in this plot is that, not all of these datasets follow the same design conventions. </a:t>
            </a:r>
          </a:p>
          <a:p>
            <a:endParaRPr lang="en-US" dirty="0"/>
          </a:p>
          <a:p>
            <a:r>
              <a:rPr lang="en-US" dirty="0"/>
              <a:t>If you step back .. </a:t>
            </a:r>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284215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step back and place them on our generalization hierarchy, a more clear image would emerge.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Essentially, these datasets form clusters around different variants for answering questions. </a:t>
            </a:r>
          </a:p>
          <a:p>
            <a:endParaRPr lang="en-US" dirty="0"/>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31</a:t>
            </a:fld>
            <a:endParaRPr lang="en-US"/>
          </a:p>
        </p:txBody>
      </p:sp>
    </p:spTree>
    <p:extLst>
      <p:ext uri="{BB962C8B-B14F-4D97-AF65-F5344CB8AC3E}">
        <p14:creationId xmlns:p14="http://schemas.microsoft.com/office/powerpoint/2010/main" val="3900075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Just to give a better sense of how these look like: </a:t>
            </a:r>
          </a:p>
          <a:p>
            <a:pPr marL="628650" lvl="1" indent="-171450">
              <a:buFont typeface="Arial" panose="020B0604020202020204" pitchFamily="34" charset="0"/>
              <a:buChar char="•"/>
            </a:pPr>
            <a:r>
              <a:rPr lang="en-US" dirty="0"/>
              <a:t>here is one multiple-choice question. </a:t>
            </a:r>
          </a:p>
          <a:p>
            <a:pPr marL="1085850" lvl="2" indent="-171450">
              <a:buFont typeface="Arial" panose="020B0604020202020204" pitchFamily="34" charset="0"/>
              <a:buChar char="•"/>
            </a:pPr>
            <a:r>
              <a:rPr lang="en-US" dirty="0"/>
              <a:t>[read the question].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 question is supplemented with a bunch of candidate answers</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Here is a reading comprehension instance,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Given a question, one has to find the answer as a substring of the given context paragraph.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141394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722584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Now, we want to build a single system that can answer these slightly different variants of question answering. </a:t>
            </a:r>
          </a:p>
        </p:txBody>
      </p:sp>
      <p:sp>
        <p:nvSpPr>
          <p:cNvPr id="4" name="Slide Number Placeholder 3"/>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3481554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like I said, the main question is whether there is enough commonality among our tasks.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intuition guiding is that,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While all these tasks are different … </a:t>
            </a:r>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3500953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they're relevant ways of discussing questions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underlying reasoning phenomena with respect to question might be similar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"questions" here are really the first order citizens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[Hypothesis] and their mere existence might be enough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result in positive transfer</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I’ll just add that, this is a very simple observation — almost trivial. Even though at the time, not many thought that it might work (including some of my managers).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gave me reasons to studying it empirically </a:t>
            </a:r>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1916425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verify this hypothesis empirically,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experiment comparing whether addition of mixing pairs of different QA tasks can improve the performance.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is it better to train a model on RACE or a model on RACE +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(even though one is … and other one is ..)?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Turns out that the latter gives you 5% improvement.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was a surprise finding at the time, since we’re getting these gains by seemingly odd combinations of datasets.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further experiment, , we observed similar gains for many dataset pairs of different QA variants.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lends support to hypothesis (on sufficiency of questions for positive transfer).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good! But now that we see this positive transfer between pairs of dataset, why stop here? (let’s make bigger combinations).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187476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these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Specifically 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 </a:t>
            </a: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Which resulted in great positive surprises (which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briefly glance over):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Across many benchmarks, UQA outperforms dataset-specific models, while offering the benefit of having a single model run on all of them.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sngStrike" kern="1200" dirty="0">
                <a:solidFill>
                  <a:schemeClr val="tx1"/>
                </a:solidFill>
                <a:effectLst/>
                <a:latin typeface="+mn-lt"/>
                <a:ea typeface="+mn-ea"/>
                <a:cs typeface="+mn-cs"/>
              </a:rPr>
              <a:t>Here UQA is highlighted in rainbow color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38</a:t>
            </a:fld>
            <a:endParaRPr lang="en-US"/>
          </a:p>
        </p:txBody>
      </p:sp>
    </p:spTree>
    <p:extLst>
      <p:ext uri="{BB962C8B-B14F-4D97-AF65-F5344CB8AC3E}">
        <p14:creationId xmlns:p14="http://schemas.microsoft.com/office/powerpoint/2010/main" val="854653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upon doing additional fine-tuning UQA improved </a:t>
            </a:r>
            <a:r>
              <a:rPr lang="en-US" dirty="0" err="1"/>
              <a:t>sota</a:t>
            </a:r>
            <a:r>
              <a:rPr lang="en-US" dirty="0"/>
              <a:t> performance on 10 benchmarks. </a:t>
            </a:r>
          </a:p>
          <a:p>
            <a:r>
              <a:rPr lang="en-US" strike="sngStrike" dirty="0"/>
              <a:t>Here I am highlighting few of these results.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81031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followed was a “great separation” into finer-grained tasks and abilities,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within the context of language problems, general language understanding was reduced to studying many smaller sub-tasks.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happened somewhat forced by the difficulty of the problem, over the course of several decade.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tasks defined for: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br>
              <a:rPr lang="en-US" dirty="0"/>
            </a:br>
            <a:r>
              <a:rPr lang="en-US" dirty="0"/>
              <a:t>and so on.</a:t>
            </a:r>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3235472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finally, UQA leads to strong generalization to “unseen” benchmarks, </a:t>
            </a:r>
            <a:r>
              <a:rPr lang="en-US" sz="1200" b="0" i="0" u="none" strike="sngStrike" kern="1200" dirty="0">
                <a:solidFill>
                  <a:schemeClr val="tx1"/>
                </a:solidFill>
                <a:effectLst/>
                <a:latin typeface="+mn-lt"/>
                <a:ea typeface="+mn-ea"/>
                <a:cs typeface="+mn-cs"/>
              </a:rPr>
              <a:t>which I’m not </a:t>
            </a:r>
            <a:r>
              <a:rPr lang="en-US" sz="1200" b="0" i="0" u="none" strike="sngStrike" kern="1200" dirty="0" err="1">
                <a:solidFill>
                  <a:schemeClr val="tx1"/>
                </a:solidFill>
                <a:effectLst/>
                <a:latin typeface="+mn-lt"/>
                <a:ea typeface="+mn-ea"/>
                <a:cs typeface="+mn-cs"/>
              </a:rPr>
              <a:t>gonna</a:t>
            </a:r>
            <a:r>
              <a:rPr lang="en-US" sz="1200" b="0" i="0" u="none" strike="sngStrike" kern="1200" dirty="0">
                <a:solidFill>
                  <a:schemeClr val="tx1"/>
                </a:solidFill>
                <a:effectLst/>
                <a:latin typeface="+mn-lt"/>
                <a:ea typeface="+mn-ea"/>
                <a:cs typeface="+mn-cs"/>
              </a:rPr>
              <a:t> show due to our limited time. </a:t>
            </a:r>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1531200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Instead,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a:t>
            </a:r>
            <a:r>
              <a:rPr lang="en-US" dirty="0"/>
              <a:t>point out several impacts of UQA since its publication:  </a:t>
            </a:r>
          </a:p>
          <a:p>
            <a:endParaRPr lang="en-US" dirty="0"/>
          </a:p>
          <a:p>
            <a:pPr marL="171450" indent="-171450">
              <a:buFont typeface="Arial" panose="020B0604020202020204" pitchFamily="34" charset="0"/>
              <a:buChar char="•"/>
            </a:pPr>
            <a:r>
              <a:rPr lang="en-US" dirty="0"/>
              <a:t>First, the empirical success of </a:t>
            </a:r>
            <a:r>
              <a:rPr lang="en-US" dirty="0" err="1"/>
              <a:t>UnifiedQA</a:t>
            </a:r>
            <a:r>
              <a:rPr lang="en-US" dirty="0"/>
              <a:t> is reproduced on datasets that did not exist at the time. </a:t>
            </a:r>
          </a:p>
          <a:p>
            <a:pPr marL="628650" lvl="1" indent="-171450">
              <a:buFont typeface="Arial" panose="020B0604020202020204" pitchFamily="34" charset="0"/>
              <a:buChar char="•"/>
            </a:pPr>
            <a:r>
              <a:rPr lang="en-US" dirty="0"/>
              <a:t>I am showing several screenshots from </a:t>
            </a:r>
            <a:r>
              <a:rPr lang="en-US" dirty="0" err="1"/>
              <a:t>followup</a:t>
            </a:r>
            <a:r>
              <a:rPr lang="en-US" dirty="0"/>
              <a:t> papers. </a:t>
            </a:r>
          </a:p>
          <a:p>
            <a:pPr marL="628650" lvl="1" indent="-171450">
              <a:buFont typeface="Arial" panose="020B0604020202020204" pitchFamily="34" charset="0"/>
              <a:buChar char="•"/>
            </a:pPr>
            <a:r>
              <a:rPr lang="en-US" dirty="0"/>
              <a:t>which lends evidence to versatility of the resulting system.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one particular case, </a:t>
            </a:r>
            <a:r>
              <a:rPr lang="en-US" dirty="0" err="1"/>
              <a:t>UnifiedQA</a:t>
            </a:r>
            <a:r>
              <a:rPr lang="en-US" dirty="0"/>
              <a:t> has stronger performance on this new QA benchmark than GPT3, a model that is 16× larger than </a:t>
            </a:r>
            <a:r>
              <a:rPr lang="en-US" dirty="0" err="1"/>
              <a:t>UnifiedQA</a:t>
            </a:r>
            <a:endParaRPr lang="en-US" dirty="0"/>
          </a:p>
          <a:p>
            <a:pPr marL="628650" lvl="1" indent="-171450">
              <a:buFont typeface="Arial" panose="020B0604020202020204" pitchFamily="34" charset="0"/>
              <a:buChar char="•"/>
            </a:pPr>
            <a:r>
              <a:rPr lang="en-US" dirty="0"/>
              <a:t>Which we’re happy to see.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12597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UQA’s success has somewhat helped alleviate the conceptual taboos against multi-task learning in NLP and building unified, broader models. </a:t>
            </a:r>
          </a:p>
          <a:p>
            <a:r>
              <a:rPr lang="en-US" dirty="0"/>
              <a:t>In less than two years, there have been several important follow-ups that extend our core idea to different problem spaces --- which is exciting.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1363215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work is motivated by the question of ….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Answer is yes, indeed. </a:t>
            </a:r>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different QA (q tasks. </a:t>
            </a:r>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a:p>
            <a:r>
              <a:rPr lang="en-US" dirty="0"/>
              <a:t>But clearly, this is not the end of our progress. There remains about questions on:</a:t>
            </a:r>
          </a:p>
          <a:p>
            <a:r>
              <a:rPr lang="en-US" dirty="0"/>
              <a:t> -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beyond answering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know, there is a lot of other tasks that humans can accomplish via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resolving the references for pronouns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checking for grammaticality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generating summaries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Naturally, we may want our NLP models to also accomplish these tasks. ….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conventional paradigm, this is typically done by building datasets for each task.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2551096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Putting these on our task hierarchy, like the earlier section, the goal here is to build single system that can solve all these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Again the success of multi-task learning comes down to finding enough commonalities among the task. </a:t>
            </a:r>
          </a:p>
          <a:p>
            <a:pPr marL="171450" lvl="0" indent="-171450">
              <a:buFont typeface="Arial" panose="020B0604020202020204" pitchFamily="34" charset="0"/>
              <a:buChar char="•"/>
            </a:pPr>
            <a:r>
              <a:rPr lang="en-US" dirty="0"/>
              <a:t>What guides our next approach is the intuition that, language instructions are enough to define each task. </a:t>
            </a:r>
          </a:p>
          <a:p>
            <a:pPr marL="628650" lvl="1" indent="-171450">
              <a:buFont typeface="Arial" panose="020B0604020202020204" pitchFamily="34" charset="0"/>
              <a:buChar char="•"/>
            </a:pPr>
            <a:r>
              <a:rPr lang="en-US" dirty="0"/>
              <a:t>For example, … </a:t>
            </a:r>
          </a:p>
          <a:p>
            <a:pPr marL="171450" lvl="0" indent="-171450">
              <a:buFont typeface="Arial" panose="020B0604020202020204" pitchFamily="34" charset="0"/>
              <a:buChar char="•"/>
            </a:pPr>
            <a:r>
              <a:rPr lang="en-US" dirty="0"/>
              <a:t>This leads to a hypothesis that …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1809190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3631612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180854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the setup a bit more concrete: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Suppose our system is given an input document (a sentence, paragraph, question, etc.).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this point, our system doesn’t know what to do with this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4199674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Task instructions are basically the ingredient that fully define each task in plain language.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Given the language instructions for resolving the pronoun in the text, the system might do so …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so on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cool. Now these collection of tasks and their instructions, I’m going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49</a:t>
            </a:fld>
            <a:endParaRPr lang="en-US"/>
          </a:p>
        </p:txBody>
      </p:sp>
    </p:spTree>
    <p:extLst>
      <p:ext uri="{BB962C8B-B14F-4D97-AF65-F5344CB8AC3E}">
        <p14:creationId xmlns:p14="http://schemas.microsoft.com/office/powerpoint/2010/main" val="122312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didn’t end there,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kept narrowing down these tasks down in order to make them more tractable.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2981054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cross-task generalization, that is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We’re </a:t>
            </a:r>
            <a:r>
              <a:rPr lang="en-US" dirty="0" err="1"/>
              <a:t>gonna</a:t>
            </a:r>
            <a:r>
              <a:rPr lang="en-US" dirty="0"/>
              <a:t> train a model on a subset of the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evaluate on tasks that were not seen during training.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would just highlight that these studies are done on a dataset that we built for this study.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“natural instructions” is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the result of </a:t>
            </a:r>
            <a:r>
              <a:rPr lang="en-US" sz="1200" b="0" i="0" u="none" strike="noStrike" kern="1200" dirty="0">
                <a:solidFill>
                  <a:schemeClr val="tx1"/>
                </a:solidFill>
                <a:effectLst/>
                <a:latin typeface="+mn-lt"/>
                <a:ea typeface="+mn-ea"/>
                <a:cs typeface="+mn-cs"/>
              </a:rPr>
              <a:t>an academia-wide effort to collect annotation task instructions </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50</a:t>
            </a:fld>
            <a:endParaRPr lang="en-US"/>
          </a:p>
        </p:txBody>
      </p:sp>
    </p:spTree>
    <p:extLst>
      <p:ext uri="{BB962C8B-B14F-4D97-AF65-F5344CB8AC3E}">
        <p14:creationId xmlns:p14="http://schemas.microsoft.com/office/powerpoint/2010/main" val="17394237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see some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the y-axis is performance on evaluation on tasks that were not seen during training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x-axis is the number of tasks used in the training of this multi-task learning setup.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a model that does not get to see task instructions, there is no tangible gains as we scale up this multi-task learning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if we look at a model that uses instructions, it consistently keeps getting better, as a function of # of training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lends support to our hypothesis (that instructions can lead to positive transfer).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gain increase so much that on-par with off-the-shelf GPT3, which is 12-thousands times larger than our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as it signals opportunities in further scaling of the tasks for better instruction-following systems. </a:t>
            </a:r>
          </a:p>
        </p:txBody>
      </p:sp>
      <p:sp>
        <p:nvSpPr>
          <p:cNvPr id="4" name="Slide Number Placeholder 3"/>
          <p:cNvSpPr>
            <a:spLocks noGrp="1"/>
          </p:cNvSpPr>
          <p:nvPr>
            <p:ph type="sldNum" sz="quarter" idx="5"/>
          </p:nvPr>
        </p:nvSpPr>
        <p:spPr/>
        <p:txBody>
          <a:bodyPr/>
          <a:lstStyle/>
          <a:p>
            <a:fld id="{7E3EFFCD-2707-464E-8668-7D1BDDA9873E}" type="slidenum">
              <a:rPr lang="en-US" smtClean="0"/>
              <a:t>51</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were motivated by the question</a:t>
            </a:r>
            <a:br>
              <a:rPr lang="en-US" dirty="0"/>
            </a:br>
            <a:endParaRPr lang="en-US" dirty="0"/>
          </a:p>
          <a:p>
            <a:pPr marL="171450" indent="-171450">
              <a:buFont typeface="Arial" panose="020B0604020202020204" pitchFamily="34" charset="0"/>
              <a:buChar char="•"/>
            </a:pPr>
            <a:r>
              <a:rPr lang="en-US" dirty="0"/>
              <a:t>Let me just add that I am excited about all the new doors that this research direction is going to open for us, </a:t>
            </a:r>
          </a:p>
          <a:p>
            <a:pPr marL="1085850" lvl="2" indent="-171450">
              <a:buFont typeface="Arial" panose="020B0604020202020204" pitchFamily="34" charset="0"/>
              <a:buChar char="•"/>
            </a:pPr>
            <a:r>
              <a:rPr lang="en-US" dirty="0"/>
              <a:t>Toward systems that are easier to follow human commands and align with human values and preferences.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[open problems] That means that we need to better understand  … </a:t>
            </a:r>
          </a:p>
        </p:txBody>
      </p:sp>
      <p:sp>
        <p:nvSpPr>
          <p:cNvPr id="4" name="Slide Number Placeholder 3"/>
          <p:cNvSpPr>
            <a:spLocks noGrp="1"/>
          </p:cNvSpPr>
          <p:nvPr>
            <p:ph type="sldNum" sz="quarter" idx="5"/>
          </p:nvPr>
        </p:nvSpPr>
        <p:spPr/>
        <p:txBody>
          <a:bodyPr/>
          <a:lstStyle/>
          <a:p>
            <a:fld id="{7E3EFFCD-2707-464E-8668-7D1BDDA9873E}" type="slidenum">
              <a:rPr lang="en-US" smtClean="0"/>
              <a:t>52</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3739636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18599648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Going back to our generalization hierarchy, we would to move up this hierarchy by solving slightly more complex problems.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It’s not quite trivial to what these problems are —that’s in fact part of the research here.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I am interested in class of “complex behaviors” that are simple for average humans.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yet, they’re challenging for our models. </a:t>
            </a:r>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32834189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setup that this happens is throughout language interactions.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round of interactions often are very simple, but the overall interactions can communicate really complex notions.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give you an example, consider a setup where two friends interact regarding a movie: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 round of this interaction conveys a simple question.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56</a:t>
            </a:fld>
            <a:endParaRPr lang="en-US"/>
          </a:p>
        </p:txBody>
      </p:sp>
    </p:spTree>
    <p:extLst>
      <p:ext uri="{BB962C8B-B14F-4D97-AF65-F5344CB8AC3E}">
        <p14:creationId xmlns:p14="http://schemas.microsoft.com/office/powerpoint/2010/main" val="100883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the overall interaction conveys a more complex statement about the composition of two facts: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Simpson's director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his nationality.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were to summarize this composition as a single question, it would something like … which is a compositional question and is not an easy most of our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motivates us …</a:t>
            </a:r>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3490348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motivates us to study a setup with: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interactive communication between neural language models.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Having humans in the loop is expensive, but maybe we can simulate the interaction with neural language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don’t want to just any communication. We want a communication that goal oriented.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2509778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I’ll add that many pioneering works have thought about intelligent behavior through interactions.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Marvin Minsky, in his book … which posited that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ideas certainly have been around for a while.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it’s only recently that we have strong computational building blocks for text generation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makes it possible for us to take a stab at these setups.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ideas, motivate our project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I’ll add </a:t>
            </a:r>
            <a:r>
              <a:rPr lang="en-US" dirty="0" err="1"/>
              <a:t>thet</a:t>
            </a:r>
            <a:r>
              <a:rPr lang="en-US" dirty="0"/>
              <a:t> many pioneering works Before any further details, let me mention that many prior works (since the early years of AI) have thought about the interactivity.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particular, Marvin Minsky, in his book … views intelligence as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ideas certainly have been around for a while.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it’s only recently that we have strong computational building blocks for text generation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makes it possible for us to take a stab at these setups.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these ideas, motivate our project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59</a:t>
            </a:fld>
            <a:endParaRPr lang="en-US"/>
          </a:p>
        </p:txBody>
      </p:sp>
    </p:spTree>
    <p:extLst>
      <p:ext uri="{BB962C8B-B14F-4D97-AF65-F5344CB8AC3E}">
        <p14:creationId xmlns:p14="http://schemas.microsoft.com/office/powerpoint/2010/main" val="251352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just the task of answering questions can be studied within different slices of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study questions about simple facts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Simple algebra question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elementary school science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so 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gave us a variety granularity in how tasks are defined. </a:t>
            </a:r>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242526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we consider the setup of goal-oriented communication among language models in order to solve a complex task (such </a:t>
            </a:r>
            <a:r>
              <a:rPr lang="en-US"/>
              <a:t>as answering compositional questions)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this a bit more concrete, … </a:t>
            </a:r>
          </a:p>
        </p:txBody>
      </p:sp>
      <p:sp>
        <p:nvSpPr>
          <p:cNvPr id="4" name="Slide Number Placeholder 3"/>
          <p:cNvSpPr>
            <a:spLocks noGrp="1"/>
          </p:cNvSpPr>
          <p:nvPr>
            <p:ph type="sldNum" sz="quarter" idx="5"/>
          </p:nvPr>
        </p:nvSpPr>
        <p:spPr/>
        <p:txBody>
          <a:bodyPr/>
          <a:lstStyle/>
          <a:p>
            <a:fld id="{7E3EFFCD-2707-464E-8668-7D1BDDA9873E}" type="slidenum">
              <a:rPr lang="en-US" smtClean="0"/>
              <a:t>61</a:t>
            </a:fld>
            <a:endParaRPr lang="en-US"/>
          </a:p>
        </p:txBody>
      </p:sp>
    </p:spTree>
    <p:extLst>
      <p:ext uri="{BB962C8B-B14F-4D97-AF65-F5344CB8AC3E}">
        <p14:creationId xmlns:p14="http://schemas.microsoft.com/office/powerpoint/2010/main" val="3039884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language agents have specific roles.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side of the interaction we have a “solver” module  — which is good at solving simple tasks, but </a:t>
            </a:r>
            <a:r>
              <a:rPr lang="en-US" sz="1200" b="0" i="0" u="none" strike="noStrike" kern="1200" dirty="0">
                <a:solidFill>
                  <a:schemeClr val="tx1"/>
                </a:solidFill>
                <a:effectLst/>
                <a:latin typeface="+mn-lt"/>
                <a:ea typeface="+mn-ea"/>
                <a:cs typeface="+mn-cs"/>
              </a:rPr>
              <a:t>it is essentially blind at solving more complex problems.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62</a:t>
            </a:fld>
            <a:endParaRPr lang="en-US"/>
          </a:p>
        </p:txBody>
      </p:sp>
    </p:spTree>
    <p:extLst>
      <p:ext uri="{BB962C8B-B14F-4D97-AF65-F5344CB8AC3E}">
        <p14:creationId xmlns:p14="http://schemas.microsoft.com/office/powerpoint/2010/main" val="36839822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the left side, we have “inquisitor” module,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does not know how to solve problems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it knows how to ask questions about the given goal.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particularly questions that can be solved by the "solver"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these modules to accomplish a given goal, they need to communicate in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every round of  communication, inquisitor breaks   forms a simpler problems for the "solver" modules</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uses their answers to create follow-up problems</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63</a:t>
            </a:fld>
            <a:endParaRPr lang="en-US"/>
          </a:p>
        </p:txBody>
      </p:sp>
    </p:spTree>
    <p:extLst>
      <p:ext uri="{BB962C8B-B14F-4D97-AF65-F5344CB8AC3E}">
        <p14:creationId xmlns:p14="http://schemas.microsoft.com/office/powerpoint/2010/main" val="4240827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Mapping it back to my task hierarchy, we’re solving a more complex task, through communication with models of simpler tasks. </a:t>
            </a:r>
          </a:p>
        </p:txBody>
      </p:sp>
      <p:sp>
        <p:nvSpPr>
          <p:cNvPr id="4" name="Slide Number Placeholder 3"/>
          <p:cNvSpPr>
            <a:spLocks noGrp="1"/>
          </p:cNvSpPr>
          <p:nvPr>
            <p:ph type="sldNum" sz="quarter" idx="5"/>
          </p:nvPr>
        </p:nvSpPr>
        <p:spPr/>
        <p:txBody>
          <a:bodyPr/>
          <a:lstStyle/>
          <a:p>
            <a:fld id="{7E3EFFCD-2707-464E-8668-7D1BDDA9873E}" type="slidenum">
              <a:rPr lang="en-US" smtClean="0"/>
              <a:t>64</a:t>
            </a:fld>
            <a:endParaRPr lang="en-US"/>
          </a:p>
        </p:txBody>
      </p:sp>
    </p:spTree>
    <p:extLst>
      <p:ext uri="{BB962C8B-B14F-4D97-AF65-F5344CB8AC3E}">
        <p14:creationId xmlns:p14="http://schemas.microsoft.com/office/powerpoint/2010/main" val="1026501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call this Text Modular Networks, which is …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key advantage of this framework is that it provide some level of interpretability in the form of natural language.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is great for many real applications of NLP.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2183165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From now on, let’s assume that our complex tasks are compositional questions.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give you a little sense of how this  is supposed to work, let me go back to our running example . . .</a:t>
            </a:r>
          </a:p>
        </p:txBody>
      </p:sp>
      <p:sp>
        <p:nvSpPr>
          <p:cNvPr id="4" name="Slide Number Placeholder 3"/>
          <p:cNvSpPr>
            <a:spLocks noGrp="1"/>
          </p:cNvSpPr>
          <p:nvPr>
            <p:ph type="sldNum" sz="quarter" idx="5"/>
          </p:nvPr>
        </p:nvSpPr>
        <p:spPr/>
        <p:txBody>
          <a:bodyPr/>
          <a:lstStyle/>
          <a:p>
            <a:fld id="{7E3EFFCD-2707-464E-8668-7D1BDDA9873E}" type="slidenum">
              <a:rPr lang="en-US" smtClean="0"/>
              <a:t>66</a:t>
            </a:fld>
            <a:endParaRPr lang="en-US"/>
          </a:p>
        </p:txBody>
      </p:sp>
    </p:spTree>
    <p:extLst>
      <p:ext uri="{BB962C8B-B14F-4D97-AF65-F5344CB8AC3E}">
        <p14:creationId xmlns:p14="http://schemas.microsoft.com/office/powerpoint/2010/main" val="31663908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nationality of Simpson’s "Little Big Girl” director?</a:t>
            </a:r>
          </a:p>
          <a:p>
            <a:r>
              <a:rPr lang="en-US" dirty="0"/>
              <a:t>What other movie(s) is directed by the director of Simpson’s "Little Big Girl”?</a:t>
            </a:r>
          </a:p>
          <a:p>
            <a:r>
              <a:rPr lang="en-US" dirty="0"/>
              <a:t>What network broadcast the Simpsons episode directed by Raymond </a:t>
            </a:r>
            <a:r>
              <a:rPr lang="en-US" dirty="0" err="1"/>
              <a:t>Persi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Raymond </a:t>
            </a:r>
            <a:r>
              <a:rPr lang="en-US" dirty="0" err="1"/>
              <a:t>Persi</a:t>
            </a:r>
            <a:r>
              <a:rPr lang="en-US" dirty="0"/>
              <a:t> directed which episode(s) of The Simpsons?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673409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the research question for us to address is what is a principled way to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in doing so, we’re not allowed to use explicit human annotations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They’re costly and can limit the generality of our solution.</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68</a:t>
            </a:fld>
            <a:endParaRPr lang="en-US"/>
          </a:p>
        </p:txBody>
      </p:sp>
    </p:spTree>
    <p:extLst>
      <p:ext uri="{BB962C8B-B14F-4D97-AF65-F5344CB8AC3E}">
        <p14:creationId xmlns:p14="http://schemas.microsoft.com/office/powerpoint/2010/main" val="3643172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particular, we’re given: </a:t>
            </a:r>
          </a:p>
          <a:p>
            <a:pPr marL="628650" lvl="1" indent="-171450">
              <a:buFont typeface="Arial" panose="020B0604020202020204" pitchFamily="34" charset="0"/>
              <a:buChar char="•"/>
            </a:pPr>
            <a:r>
              <a:rPr lang="en-US" dirty="0"/>
              <a:t>Few instances of complex questions and their answers </a:t>
            </a:r>
          </a:p>
          <a:p>
            <a:pPr marL="628650" lvl="1" indent="-171450">
              <a:buFont typeface="Arial" panose="020B0604020202020204" pitchFamily="34" charset="0"/>
              <a:buChar char="•"/>
            </a:pPr>
            <a:r>
              <a:rPr lang="en-US" dirty="0"/>
              <a:t>Modules for solving simple QA problems -&gt; these "solvers" are fixed (we're not </a:t>
            </a:r>
            <a:r>
              <a:rPr lang="en-US" dirty="0" err="1"/>
              <a:t>gonna</a:t>
            </a:r>
            <a:r>
              <a:rPr lang="en-US" dirty="0"/>
              <a:t> touch them)</a:t>
            </a:r>
          </a:p>
          <a:p>
            <a:pPr marL="171450" lvl="0" indent="-171450">
              <a:buFont typeface="Arial" panose="020B0604020202020204" pitchFamily="34" charset="0"/>
              <a:buChar char="•"/>
            </a:pPr>
            <a:r>
              <a:rPr lang="en-US" dirty="0"/>
              <a:t>What is missing is all these intermediate interactions that are supposed to be generated our "inquisitor"</a:t>
            </a:r>
          </a:p>
          <a:p>
            <a:pPr marL="171450" lvl="0" indent="-171450">
              <a:buFont typeface="Arial" panose="020B0604020202020204" pitchFamily="34" charset="0"/>
              <a:buChar char="•"/>
            </a:pPr>
            <a:r>
              <a:rPr lang="en-US" dirty="0"/>
              <a:t>Now, I’m </a:t>
            </a:r>
            <a:r>
              <a:rPr lang="en-US" dirty="0" err="1"/>
              <a:t>gonna</a:t>
            </a:r>
            <a:r>
              <a:rPr lang="en-US" dirty="0"/>
              <a:t> present our approach to finding these intermediate steps: </a:t>
            </a:r>
          </a:p>
          <a:p>
            <a:pPr marL="628650" lvl="1" indent="-171450">
              <a:buFont typeface="Arial" panose="020B0604020202020204" pitchFamily="34" charset="0"/>
              <a:buChar char="•"/>
            </a:pPr>
            <a:r>
              <a:rPr lang="en-US" dirty="0"/>
              <a:t>Let me just be clear that: I view this as our first effort, which has its own weaknesses. </a:t>
            </a:r>
          </a:p>
          <a:p>
            <a:pPr marL="628650" lvl="1" indent="-171450">
              <a:buFont typeface="Arial" panose="020B0604020202020204" pitchFamily="34" charset="0"/>
              <a:buChar char="•"/>
            </a:pPr>
            <a:r>
              <a:rPr lang="en-US" dirty="0"/>
              <a:t>Improving these limitations will be part of the future work.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69</a:t>
            </a:fld>
            <a:endParaRPr lang="en-US"/>
          </a:p>
        </p:txBody>
      </p:sp>
    </p:spTree>
    <p:extLst>
      <p:ext uri="{BB962C8B-B14F-4D97-AF65-F5344CB8AC3E}">
        <p14:creationId xmlns:p14="http://schemas.microsoft.com/office/powerpoint/2010/main" val="634636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me first give you an overview of our approach. </a:t>
            </a:r>
          </a:p>
          <a:p>
            <a:pPr marL="628650" lvl="1" indent="-171450">
              <a:buFont typeface="Arial" panose="020B0604020202020204" pitchFamily="34" charset="0"/>
              <a:buChar char="•"/>
            </a:pPr>
            <a:r>
              <a:rPr lang="en-US" dirty="0"/>
              <a:t>What is missing is the reasoning process for answering it, through intermediate simple question-answers. </a:t>
            </a:r>
          </a:p>
          <a:p>
            <a:pPr marL="628650" lvl="1" indent="-171450">
              <a:buFont typeface="Arial" panose="020B0604020202020204" pitchFamily="34" charset="0"/>
              <a:buChar char="•"/>
            </a:pPr>
            <a:r>
              <a:rPr lang="en-US" dirty="0"/>
              <a:t>The first is to collect a large set of candidate simple question-answers…</a:t>
            </a:r>
          </a:p>
        </p:txBody>
      </p:sp>
      <p:sp>
        <p:nvSpPr>
          <p:cNvPr id="4" name="Slide Number Placeholder 3"/>
          <p:cNvSpPr>
            <a:spLocks noGrp="1"/>
          </p:cNvSpPr>
          <p:nvPr>
            <p:ph type="sldNum" sz="quarter" idx="5"/>
          </p:nvPr>
        </p:nvSpPr>
        <p:spPr/>
        <p:txBody>
          <a:bodyPr/>
          <a:lstStyle/>
          <a:p>
            <a:fld id="{7E3EFFCD-2707-464E-8668-7D1BDDA9873E}" type="slidenum">
              <a:rPr lang="en-US" smtClean="0"/>
              <a:t>70</a:t>
            </a:fld>
            <a:endParaRPr lang="en-US"/>
          </a:p>
        </p:txBody>
      </p:sp>
    </p:spTree>
    <p:extLst>
      <p:ext uri="{BB962C8B-B14F-4D97-AF65-F5344CB8AC3E}">
        <p14:creationId xmlns:p14="http://schemas.microsoft.com/office/powerpoint/2010/main" val="3736340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given these tasks, for researchers to study them, they sampled input/output instances from each (often, through crowdsourcing)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gave us datasets of input-outputs captured a given task.</a:t>
            </a:r>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1758664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dirty="0"/>
              <a:t>Then, we will select a small subset of these simple questions,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form a desirable reasoning chain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via </a:t>
            </a:r>
            <a:r>
              <a:rPr lang="en-US" sz="1200" b="0" i="0" u="none" strike="noStrike" kern="1200" dirty="0">
                <a:solidFill>
                  <a:schemeClr val="tx1"/>
                </a:solidFill>
                <a:effectLst/>
                <a:latin typeface="+mn-lt"/>
                <a:ea typeface="+mn-ea"/>
                <a:cs typeface="+mn-cs"/>
              </a:rPr>
              <a:t>a discrete search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was an overview. In the next few slides I am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elaborate this. </a:t>
            </a:r>
          </a:p>
        </p:txBody>
      </p:sp>
      <p:sp>
        <p:nvSpPr>
          <p:cNvPr id="4" name="Slide Number Placeholder 3"/>
          <p:cNvSpPr>
            <a:spLocks noGrp="1"/>
          </p:cNvSpPr>
          <p:nvPr>
            <p:ph type="sldNum" sz="quarter" idx="5"/>
          </p:nvPr>
        </p:nvSpPr>
        <p:spPr/>
        <p:txBody>
          <a:bodyPr/>
          <a:lstStyle/>
          <a:p>
            <a:fld id="{7E3EFFCD-2707-464E-8668-7D1BDDA9873E}" type="slidenum">
              <a:rPr lang="en-US" smtClean="0"/>
              <a:t>71</a:t>
            </a:fld>
            <a:endParaRPr lang="en-US"/>
          </a:p>
        </p:txBody>
      </p:sp>
    </p:spTree>
    <p:extLst>
      <p:ext uri="{BB962C8B-B14F-4D97-AF65-F5344CB8AC3E}">
        <p14:creationId xmlns:p14="http://schemas.microsoft.com/office/powerpoint/2010/main" val="4236546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is to retrieve relevant documents that might lend evidence to the answer of this question. </a:t>
            </a:r>
          </a:p>
          <a:p>
            <a:pPr marL="628650" lvl="1" indent="-171450">
              <a:buFont typeface="Arial" panose="020B0604020202020204" pitchFamily="34" charset="0"/>
              <a:buChar char="•"/>
            </a:pPr>
            <a:r>
              <a:rPr lang="en-US" dirty="0"/>
              <a:t>We have effective ways of doing this.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Next,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72</a:t>
            </a:fld>
            <a:endParaRPr lang="en-US"/>
          </a:p>
        </p:txBody>
      </p:sp>
    </p:spTree>
    <p:extLst>
      <p:ext uri="{BB962C8B-B14F-4D97-AF65-F5344CB8AC3E}">
        <p14:creationId xmlns:p14="http://schemas.microsoft.com/office/powerpoint/2010/main" val="39329324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given these documents, we will generate simple questions that can be answered by these documents.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Lucky for us, this can done automatically using models for generating simple questions: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the process </a:t>
            </a:r>
            <a:r>
              <a:rPr lang="en-US" sz="1200" b="0" i="0" u="none" strike="noStrike" kern="1200" dirty="0">
                <a:solidFill>
                  <a:schemeClr val="tx1"/>
                </a:solidFill>
                <a:effectLst/>
                <a:latin typeface="+mn-lt"/>
                <a:ea typeface="+mn-ea"/>
                <a:cs typeface="+mn-cs"/>
              </a:rPr>
              <a:t>that we one builds simple “solvers”, one can also </a:t>
            </a:r>
            <a:r>
              <a:rPr lang="en-US" dirty="0"/>
              <a:t>build reliable models for generating simple questions. </a:t>
            </a:r>
            <a:r>
              <a:rPr lang="en-US" sz="1200" b="0" i="0" u="none" strike="noStrike"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Happy to elaborate on how this can be done offline.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way, we can generate all sorts of simple questions from these documents.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30183055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this point, we have many simple Question-Answers that serve as our knowledge of the world.</a:t>
            </a:r>
          </a:p>
          <a:p>
            <a:r>
              <a:rPr lang="en-US" sz="1200" b="0" i="0" u="none" strike="noStrike" kern="1200" dirty="0">
                <a:solidFill>
                  <a:schemeClr val="tx1"/>
                </a:solidFill>
                <a:effectLst/>
                <a:latin typeface="+mn-lt"/>
                <a:ea typeface="+mn-ea"/>
                <a:cs typeface="+mn-cs"/>
              </a:rPr>
              <a:t>The next step is to …</a:t>
            </a:r>
          </a:p>
        </p:txBody>
      </p:sp>
      <p:sp>
        <p:nvSpPr>
          <p:cNvPr id="4" name="Slide Number Placeholder 3"/>
          <p:cNvSpPr>
            <a:spLocks noGrp="1"/>
          </p:cNvSpPr>
          <p:nvPr>
            <p:ph type="sldNum" sz="quarter" idx="5"/>
          </p:nvPr>
        </p:nvSpPr>
        <p:spPr/>
        <p:txBody>
          <a:bodyPr/>
          <a:lstStyle/>
          <a:p>
            <a:fld id="{7E3EFFCD-2707-464E-8668-7D1BDDA9873E}" type="slidenum">
              <a:rPr lang="en-US" smtClean="0"/>
              <a:t>74</a:t>
            </a:fld>
            <a:endParaRPr lang="en-US"/>
          </a:p>
        </p:txBody>
      </p:sp>
    </p:spTree>
    <p:extLst>
      <p:ext uri="{BB962C8B-B14F-4D97-AF65-F5344CB8AC3E}">
        <p14:creationId xmlns:p14="http://schemas.microsoft.com/office/powerpoint/2010/main" val="31286517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next step is to select a subset of these simple question via an optimization problem. </a:t>
            </a:r>
          </a:p>
          <a:p>
            <a:pPr marL="628650" lvl="1" indent="-171450">
              <a:buFont typeface="Arial" panose="020B0604020202020204" pitchFamily="34" charset="0"/>
              <a:buChar char="•"/>
            </a:pPr>
            <a:r>
              <a:rPr lang="en-US" b="0" i="0" u="none" strike="noStrike" kern="1200" dirty="0">
                <a:solidFill>
                  <a:schemeClr val="tx1"/>
                </a:solidFill>
                <a:effectLst/>
                <a:latin typeface="+mn-lt"/>
                <a:ea typeface="+mn-ea"/>
                <a:cs typeface="+mn-cs"/>
              </a:rPr>
              <a:t>This can be done via your favorite discrete  optimization formulations such as </a:t>
            </a:r>
            <a:r>
              <a:rPr lang="en-US" dirty="0"/>
              <a:t>integer linear programs. </a:t>
            </a:r>
          </a:p>
          <a:p>
            <a:pPr marL="171450" lvl="0" indent="-171450">
              <a:buFont typeface="Arial" panose="020B0604020202020204" pitchFamily="34" charset="0"/>
              <a:buChar char="•"/>
            </a:pPr>
            <a:r>
              <a:rPr lang="en-US" dirty="0"/>
              <a:t>This optimization program is in effect a search </a:t>
            </a:r>
            <a:r>
              <a:rPr lang="en-US" dirty="0" err="1"/>
              <a:t>alg</a:t>
            </a:r>
            <a:r>
              <a:rPr lang="en-US" dirty="0"/>
              <a:t> for desirable reasoning structures. </a:t>
            </a:r>
          </a:p>
          <a:p>
            <a:pPr marL="628650" lvl="1" indent="-171450">
              <a:buFont typeface="Arial" panose="020B0604020202020204" pitchFamily="34" charset="0"/>
              <a:buChar char="•"/>
            </a:pPr>
            <a:r>
              <a:rPr lang="en-US" dirty="0"/>
              <a:t>For example,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1375176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For example, reasoning structure that are a sequences of intermediate steps (often 2 or 3 intermediate steps).</a:t>
            </a:r>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17630397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reasoning structures can include parallel steps, for example.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Essentially all these different valid “structures” can be implemented as constraints of this discrete optimization and </a:t>
            </a:r>
          </a:p>
          <a:p>
            <a:pPr marL="628650" lvl="1" indent="-171450">
              <a:buFont typeface="Arial" panose="020B0604020202020204" pitchFamily="34" charset="0"/>
              <a:buChar char="•"/>
            </a:pPr>
            <a:r>
              <a:rPr lang="en-US" dirty="0"/>
              <a:t>Our search is in charge of picking one </a:t>
            </a:r>
          </a:p>
        </p:txBody>
      </p:sp>
      <p:sp>
        <p:nvSpPr>
          <p:cNvPr id="4" name="Slide Number Placeholder 3"/>
          <p:cNvSpPr>
            <a:spLocks noGrp="1"/>
          </p:cNvSpPr>
          <p:nvPr>
            <p:ph type="sldNum" sz="quarter" idx="5"/>
          </p:nvPr>
        </p:nvSpPr>
        <p:spPr/>
        <p:txBody>
          <a:bodyPr/>
          <a:lstStyle/>
          <a:p>
            <a:fld id="{7E3EFFCD-2707-464E-8668-7D1BDDA9873E}" type="slidenum">
              <a:rPr lang="en-US" smtClean="0"/>
              <a:t>77</a:t>
            </a:fld>
            <a:endParaRPr lang="en-US"/>
          </a:p>
        </p:txBody>
      </p:sp>
    </p:spTree>
    <p:extLst>
      <p:ext uri="{BB962C8B-B14F-4D97-AF65-F5344CB8AC3E}">
        <p14:creationId xmlns:p14="http://schemas.microsoft.com/office/powerpoint/2010/main" val="25204485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For our running example, the desirable chaining happens to be bridge of two simple questions.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Clearly these structural constraints are not enough. </a:t>
            </a:r>
          </a:p>
          <a:p>
            <a:pPr marL="171450" lvl="0" indent="-171450">
              <a:buFont typeface="Arial" panose="020B0604020202020204" pitchFamily="34" charset="0"/>
              <a:buChar char="•"/>
            </a:pPr>
            <a:r>
              <a:rPr lang="en-US" dirty="0"/>
              <a:t>We need parameters that weigh better structures higher. </a:t>
            </a:r>
          </a:p>
          <a:p>
            <a:pPr marL="628650" lvl="1" indent="-171450">
              <a:buFont typeface="Arial" panose="020B0604020202020204" pitchFamily="34" charset="0"/>
              <a:buChar char="•"/>
            </a:pPr>
            <a:r>
              <a:rPr lang="en-US" dirty="0"/>
              <a:t>For example, </a:t>
            </a:r>
          </a:p>
          <a:p>
            <a:pPr marL="1085850" lvl="2" indent="-171450">
              <a:buFont typeface="Arial" panose="020B0604020202020204" pitchFamily="34" charset="0"/>
              <a:buChar char="•"/>
            </a:pPr>
            <a:r>
              <a:rPr lang="en-US" dirty="0"/>
              <a:t>Parameters for encouraging sparsity (we don’t want repeated questions)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Parameters for encouraging high overlap with the complex question.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a few other parameters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running this optimization on complex questions, we get its decompositions. </a:t>
            </a:r>
          </a:p>
          <a:p>
            <a:pPr marL="628650" lvl="1" indent="-171450">
              <a:buFont typeface="Arial" panose="020B0604020202020204" pitchFamily="34" charset="0"/>
              <a:buChar char="•"/>
            </a:pPr>
            <a:r>
              <a:rPr lang="en-US" dirty="0"/>
              <a:t>These are by no means perfect. There is noise involved, but as long as there is more signal than noise, we might be able to somewhat suppress it. </a:t>
            </a:r>
          </a:p>
          <a:p>
            <a:pPr marL="628650" lvl="1" indent="-171450">
              <a:buFont typeface="Arial" panose="020B0604020202020204" pitchFamily="34" charset="0"/>
              <a:buChar char="•"/>
            </a:pPr>
            <a:r>
              <a:rPr lang="en-US" dirty="0"/>
              <a:t>And to do so,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78</a:t>
            </a:fld>
            <a:endParaRPr lang="en-US"/>
          </a:p>
        </p:txBody>
      </p:sp>
    </p:spTree>
    <p:extLst>
      <p:ext uri="{BB962C8B-B14F-4D97-AF65-F5344CB8AC3E}">
        <p14:creationId xmlns:p14="http://schemas.microsoft.com/office/powerpoint/2010/main" val="20492498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to do so, …</a:t>
            </a:r>
          </a:p>
          <a:p>
            <a:pPr marL="171450" indent="-171450">
              <a:buFont typeface="Arial" panose="020B0604020202020204" pitchFamily="34" charset="0"/>
              <a:buChar char="•"/>
            </a:pPr>
            <a:r>
              <a:rPr lang="en-US" dirty="0"/>
              <a:t>We train our an “inquisitor” model on the resulting [noisy] decompositions. </a:t>
            </a:r>
          </a:p>
          <a:p>
            <a:pPr marL="628650" lvl="1" indent="-171450">
              <a:buFont typeface="Arial" panose="020B0604020202020204" pitchFamily="34" charset="0"/>
              <a:buChar char="•"/>
            </a:pPr>
            <a:r>
              <a:rPr lang="en-US" dirty="0"/>
              <a:t>Essentially this model is trained to generate follow-up simple questions, given a conversation history. </a:t>
            </a:r>
          </a:p>
          <a:p>
            <a:pPr marL="171450" lvl="0" indent="-171450">
              <a:buFont typeface="Arial" panose="020B0604020202020204" pitchFamily="34" charset="0"/>
              <a:buChar char="•"/>
            </a:pPr>
            <a:r>
              <a:rPr lang="en-US" dirty="0"/>
              <a:t>And at this point, we have everything.. </a:t>
            </a:r>
          </a:p>
        </p:txBody>
      </p:sp>
      <p:sp>
        <p:nvSpPr>
          <p:cNvPr id="4" name="Slide Number Placeholder 3"/>
          <p:cNvSpPr>
            <a:spLocks noGrp="1"/>
          </p:cNvSpPr>
          <p:nvPr>
            <p:ph type="sldNum" sz="quarter" idx="5"/>
          </p:nvPr>
        </p:nvSpPr>
        <p:spPr/>
        <p:txBody>
          <a:bodyPr/>
          <a:lstStyle/>
          <a:p>
            <a:fld id="{7E3EFFCD-2707-464E-8668-7D1BDDA9873E}" type="slidenum">
              <a:rPr lang="en-US" smtClean="0"/>
              <a:t>79</a:t>
            </a:fld>
            <a:endParaRPr lang="en-US"/>
          </a:p>
        </p:txBody>
      </p:sp>
    </p:spTree>
    <p:extLst>
      <p:ext uri="{BB962C8B-B14F-4D97-AF65-F5344CB8AC3E}">
        <p14:creationId xmlns:p14="http://schemas.microsoft.com/office/powerpoint/2010/main" val="1566784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 lets see if it actually work in practice.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show a summary of our empirical observations here. </a:t>
            </a:r>
          </a:p>
          <a:p>
            <a:pPr marL="628650" lvl="1" indent="-171450" rtl="0" fontAlgn="base">
              <a:buFont typeface="Arial" panose="020B0604020202020204" pitchFamily="34" charset="0"/>
              <a:buChar char="•"/>
            </a:pPr>
            <a:endParaRPr lang="en-US" sz="1200" dirty="0"/>
          </a:p>
          <a:p>
            <a:pPr marL="171450" lvl="0" indent="-171450" rtl="0" fontAlgn="base">
              <a:buFont typeface="Arial" panose="020B0604020202020204" pitchFamily="34" charset="0"/>
              <a:buChar char="•"/>
            </a:pPr>
            <a:r>
              <a:rPr lang="en-US" sz="1200" dirty="0"/>
              <a:t>In particular, we compared our approach to “closed-box” neural models </a:t>
            </a:r>
            <a:r>
              <a:rPr lang="en-US" sz="1200" b="0" i="0" u="none" strike="noStrike" kern="1200" dirty="0">
                <a:solidFill>
                  <a:schemeClr val="tx1"/>
                </a:solidFill>
                <a:effectLst/>
                <a:latin typeface="+mn-lt"/>
                <a:ea typeface="+mn-ea"/>
                <a:cs typeface="+mn-cs"/>
              </a:rPr>
              <a:t>on existing compositional QA benchmarks</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Where we observe our system is competitive with these “closed-box” models (that’s indirect way of saying we’re not quite as good as them)</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HOWEVER,</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These models are engineered to particular datasets, they don’t readily work on a different benchmark and making the work is also non-trivial. </a:t>
            </a:r>
          </a:p>
          <a:p>
            <a:pPr marL="1085850" marR="0" lvl="2"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they lack any sort of interpretability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a:t>
            </a:r>
          </a:p>
        </p:txBody>
      </p:sp>
      <p:sp>
        <p:nvSpPr>
          <p:cNvPr id="4" name="Slide Number Placeholder 3"/>
          <p:cNvSpPr>
            <a:spLocks noGrp="1"/>
          </p:cNvSpPr>
          <p:nvPr>
            <p:ph type="sldNum" sz="quarter" idx="5"/>
          </p:nvPr>
        </p:nvSpPr>
        <p:spPr/>
        <p:txBody>
          <a:bodyPr/>
          <a:lstStyle/>
          <a:p>
            <a:fld id="{7E3EFFCD-2707-464E-8668-7D1BDDA9873E}" type="slidenum">
              <a:rPr lang="en-US" smtClean="0"/>
              <a:t>80</a:t>
            </a:fld>
            <a:endParaRPr lang="en-US"/>
          </a:p>
        </p:txBody>
      </p:sp>
    </p:spTree>
    <p:extLst>
      <p:ext uri="{BB962C8B-B14F-4D97-AF65-F5344CB8AC3E}">
        <p14:creationId xmlns:p14="http://schemas.microsoft.com/office/powerpoint/2010/main" val="4119138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coincided with the advent of statistical learning few decades ago, which have led to a lot of progress on individual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essentially parameterized models that are fit to datasets via optimization algorithms.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a:t>
            </a:fld>
            <a:endParaRPr lang="en-US"/>
          </a:p>
        </p:txBody>
      </p:sp>
    </p:spTree>
    <p:extLst>
      <p:ext uri="{BB962C8B-B14F-4D97-AF65-F5344CB8AC3E}">
        <p14:creationId xmlns:p14="http://schemas.microsoft.com/office/powerpoint/2010/main" val="2275687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Additionally … our models ….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Intuitively, our approach is leaning on the knowledge of existing simpler models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13902402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dirty="0"/>
              <a:t>And finally, to better understand the interpretability of the interactions (as explanations of the underlying reasoning) </a:t>
            </a:r>
          </a:p>
          <a:p>
            <a:pPr marL="628650" lvl="1" indent="-171450" rtl="0" fontAlgn="base">
              <a:buFont typeface="Arial" panose="020B0604020202020204" pitchFamily="34" charset="0"/>
              <a:buChar char="•"/>
            </a:pPr>
            <a:r>
              <a:rPr lang="en-US" dirty="0"/>
              <a:t>we evaluate them via human judgements, compared to another work, </a:t>
            </a:r>
          </a:p>
          <a:p>
            <a:pPr marL="1085850" lvl="2" indent="-171450" rtl="0" fontAlgn="base">
              <a:buFont typeface="Arial" panose="020B0604020202020204" pitchFamily="34" charset="0"/>
              <a:buChar char="•"/>
            </a:pPr>
            <a:r>
              <a:rPr lang="en-US" dirty="0"/>
              <a:t>that uses templates to decompose questions. </a:t>
            </a: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dirty="0" err="1"/>
              <a:t>crowdworkers</a:t>
            </a:r>
            <a:r>
              <a:rPr lang="en-US" dirty="0"/>
              <a:t> deemed that </a:t>
            </a:r>
          </a:p>
          <a:p>
            <a:pPr marL="628650" lvl="1" indent="-171450" rtl="0" fontAlgn="base">
              <a:buFont typeface="Arial" panose="020B0604020202020204" pitchFamily="34" charset="0"/>
              <a:buChar char="•"/>
            </a:pPr>
            <a:r>
              <a:rPr lang="en-US" dirty="0"/>
              <a:t>understood our natural language explanations better, </a:t>
            </a:r>
          </a:p>
          <a:p>
            <a:pPr marL="628650" lvl="1" indent="-171450" rtl="0" fontAlgn="base">
              <a:buFont typeface="Arial" panose="020B0604020202020204" pitchFamily="34" charset="0"/>
              <a:buChar char="•"/>
            </a:pPr>
            <a:r>
              <a:rPr lang="en-US" dirty="0"/>
              <a:t>and trusted them in terms of their correctness.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82</a:t>
            </a:fld>
            <a:endParaRPr lang="en-US"/>
          </a:p>
        </p:txBody>
      </p:sp>
    </p:spTree>
    <p:extLst>
      <p:ext uri="{BB962C8B-B14F-4D97-AF65-F5344CB8AC3E}">
        <p14:creationId xmlns:p14="http://schemas.microsoft.com/office/powerpoint/2010/main" val="996162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were motived by the question of : </a:t>
            </a:r>
          </a:p>
          <a:p>
            <a:pPr rtl="0" fontAlgn="base"/>
            <a:endParaRPr lang="en-US" sz="1200" b="0" i="0" u="none" strike="noStrike" kern="1200" dirty="0">
              <a:solidFill>
                <a:schemeClr val="tx1"/>
              </a:solidFill>
              <a:effectLst/>
              <a:latin typeface="+mn-lt"/>
              <a:ea typeface="+mn-ea"/>
              <a:cs typeface="+mn-cs"/>
            </a:endParaRPr>
          </a:p>
          <a:p>
            <a:r>
              <a:rPr lang="en-US" dirty="0"/>
              <a:t>….</a:t>
            </a:r>
          </a:p>
          <a:p>
            <a:endParaRPr lang="en-US" dirty="0"/>
          </a:p>
          <a:p>
            <a:endParaRPr lang="en-US" dirty="0"/>
          </a:p>
          <a:p>
            <a:r>
              <a:rPr lang="en-US" dirty="0"/>
              <a:t>- Extensibility, both in terms of new “solvers”/modules and new desirable reasoning structures, which I’m </a:t>
            </a:r>
            <a:r>
              <a:rPr lang="en-US" dirty="0" err="1"/>
              <a:t>gonna</a:t>
            </a:r>
            <a:r>
              <a:rPr lang="en-US" dirty="0"/>
              <a:t> get back to as future work.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83</a:t>
            </a:fld>
            <a:endParaRPr lang="en-US"/>
          </a:p>
        </p:txBody>
      </p:sp>
    </p:spTree>
    <p:extLst>
      <p:ext uri="{BB962C8B-B14F-4D97-AF65-F5344CB8AC3E}">
        <p14:creationId xmlns:p14="http://schemas.microsoft.com/office/powerpoint/2010/main" val="17725735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go back to the big picture to tie the loose ends.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“generality”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in NLP are obsessed with narrow designs (e.g., dataset-specific models or chasing leaderboards for individual datasets). </a:t>
            </a:r>
          </a:p>
          <a:p>
            <a:pPr marL="171450" lvl="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contrast, “generality” in design philosophy needs to be discussed more.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I said in the intro, what means to be more “general” is itself open-ended and likely has many facets to it.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Defining it part of the progress.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presented a particular perspective on this: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628650" lvl="1"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Needless to say, this is not all that there is to “generality”</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a way, I view these as small steps towards “generality”. we’re really just at the top of the iceberg.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there is a lot that needs to be done here.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Which brings me to the discussion of future work. </a:t>
            </a:r>
          </a:p>
        </p:txBody>
      </p:sp>
      <p:sp>
        <p:nvSpPr>
          <p:cNvPr id="4" name="Slide Number Placeholder 3"/>
          <p:cNvSpPr>
            <a:spLocks noGrp="1"/>
          </p:cNvSpPr>
          <p:nvPr>
            <p:ph type="sldNum" sz="quarter" idx="5"/>
          </p:nvPr>
        </p:nvSpPr>
        <p:spPr/>
        <p:txBody>
          <a:bodyPr/>
          <a:lstStyle/>
          <a:p>
            <a:fld id="{7E3EFFCD-2707-464E-8668-7D1BDDA9873E}" type="slidenum">
              <a:rPr lang="en-US" smtClean="0"/>
              <a:t>84</a:t>
            </a:fld>
            <a:endParaRPr lang="en-US"/>
          </a:p>
        </p:txBody>
      </p:sp>
    </p:spTree>
    <p:extLst>
      <p:ext uri="{BB962C8B-B14F-4D97-AF65-F5344CB8AC3E}">
        <p14:creationId xmlns:p14="http://schemas.microsoft.com/office/powerpoint/2010/main" val="545642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85</a:t>
            </a:fld>
            <a:endParaRPr lang="en-US"/>
          </a:p>
        </p:txBody>
      </p:sp>
    </p:spTree>
    <p:extLst>
      <p:ext uri="{BB962C8B-B14F-4D97-AF65-F5344CB8AC3E}">
        <p14:creationId xmlns:p14="http://schemas.microsoft.com/office/powerpoint/2010/main" val="10342951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86</a:t>
            </a:fld>
            <a:endParaRPr lang="en-US"/>
          </a:p>
        </p:txBody>
      </p:sp>
    </p:spTree>
    <p:extLst>
      <p:ext uri="{BB962C8B-B14F-4D97-AF65-F5344CB8AC3E}">
        <p14:creationId xmlns:p14="http://schemas.microsoft.com/office/powerpoint/2010/main" val="20279733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 my long-term vision, I am interested in making NLP models more general….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believe is this is an important goal because future AI-driven language interfaces, need to be versatile and general.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in order to move toward this vision …. </a:t>
            </a:r>
          </a:p>
        </p:txBody>
      </p:sp>
      <p:sp>
        <p:nvSpPr>
          <p:cNvPr id="4" name="Slide Number Placeholder 3"/>
          <p:cNvSpPr>
            <a:spLocks noGrp="1"/>
          </p:cNvSpPr>
          <p:nvPr>
            <p:ph type="sldNum" sz="quarter" idx="5"/>
          </p:nvPr>
        </p:nvSpPr>
        <p:spPr/>
        <p:txBody>
          <a:bodyPr/>
          <a:lstStyle/>
          <a:p>
            <a:fld id="{7E3EFFCD-2707-464E-8668-7D1BDDA9873E}" type="slidenum">
              <a:rPr lang="en-US" smtClean="0"/>
              <a:t>87</a:t>
            </a:fld>
            <a:endParaRPr lang="en-US"/>
          </a:p>
        </p:txBody>
      </p:sp>
    </p:spTree>
    <p:extLst>
      <p:ext uri="{BB962C8B-B14F-4D97-AF65-F5344CB8AC3E}">
        <p14:creationId xmlns:p14="http://schemas.microsoft.com/office/powerpoint/2010/main" val="35455156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I would like to progress on three interconnected fronts</a:t>
            </a:r>
          </a:p>
        </p:txBody>
      </p:sp>
      <p:sp>
        <p:nvSpPr>
          <p:cNvPr id="4" name="Slide Number Placeholder 3"/>
          <p:cNvSpPr>
            <a:spLocks noGrp="1"/>
          </p:cNvSpPr>
          <p:nvPr>
            <p:ph type="sldNum" sz="quarter" idx="5"/>
          </p:nvPr>
        </p:nvSpPr>
        <p:spPr/>
        <p:txBody>
          <a:bodyPr/>
          <a:lstStyle/>
          <a:p>
            <a:fld id="{7E3EFFCD-2707-464E-8668-7D1BDDA9873E}" type="slidenum">
              <a:rPr lang="en-US" smtClean="0"/>
              <a:t>88</a:t>
            </a:fld>
            <a:endParaRPr lang="en-US"/>
          </a:p>
        </p:txBody>
      </p:sp>
    </p:spTree>
    <p:extLst>
      <p:ext uri="{BB962C8B-B14F-4D97-AF65-F5344CB8AC3E}">
        <p14:creationId xmlns:p14="http://schemas.microsoft.com/office/powerpoint/2010/main" val="27555558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important ideal toward generality is building models that can comprehend and follow with variety of human demands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 to the instruction-following system that I presented here. </a:t>
            </a:r>
          </a:p>
          <a:p>
            <a:pPr marL="171450" indent="-171450">
              <a:buFont typeface="Arial" panose="020B0604020202020204" pitchFamily="34" charset="0"/>
              <a:buChar char="•"/>
            </a:pPr>
            <a:r>
              <a:rPr lang="en-US" dirty="0"/>
              <a:t>One challenge here is that language can be quite abstract. </a:t>
            </a:r>
          </a:p>
          <a:p>
            <a:pPr marL="171450" lvl="0" indent="-171450">
              <a:buFont typeface="Arial" panose="020B0604020202020204" pitchFamily="34" charset="0"/>
              <a:buChar char="•"/>
            </a:pPr>
            <a:r>
              <a:rPr lang="en-US" dirty="0"/>
              <a:t>For example, … </a:t>
            </a:r>
          </a:p>
          <a:p>
            <a:pPr marL="171450" indent="-171450">
              <a:buFont typeface="Arial" panose="020B0604020202020204" pitchFamily="34" charset="0"/>
              <a:buChar char="•"/>
            </a:pPr>
            <a:r>
              <a:rPr lang="en-US" dirty="0"/>
              <a:t>These are really high-level notions that most humans have no difficulty applying to various contexts, yet they are challenging to comprehend for our models, </a:t>
            </a:r>
          </a:p>
        </p:txBody>
      </p:sp>
      <p:sp>
        <p:nvSpPr>
          <p:cNvPr id="4" name="Slide Number Placeholder 3"/>
          <p:cNvSpPr>
            <a:spLocks noGrp="1"/>
          </p:cNvSpPr>
          <p:nvPr>
            <p:ph type="sldNum" sz="quarter" idx="5"/>
          </p:nvPr>
        </p:nvSpPr>
        <p:spPr/>
        <p:txBody>
          <a:bodyPr/>
          <a:lstStyle/>
          <a:p>
            <a:fld id="{7E3EFFCD-2707-464E-8668-7D1BDDA9873E}" type="slidenum">
              <a:rPr lang="en-US" smtClean="0"/>
              <a:t>89</a:t>
            </a:fld>
            <a:endParaRPr lang="en-US"/>
          </a:p>
        </p:txBody>
      </p:sp>
    </p:spTree>
    <p:extLst>
      <p:ext uri="{BB962C8B-B14F-4D97-AF65-F5344CB8AC3E}">
        <p14:creationId xmlns:p14="http://schemas.microsoft.com/office/powerpoint/2010/main" val="4485091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 case-study from last year, we studied neural language models </a:t>
            </a:r>
            <a:r>
              <a:rPr lang="en-US" dirty="0" err="1"/>
              <a:t>ablity</a:t>
            </a:r>
            <a:r>
              <a:rPr lang="en-US" dirty="0"/>
              <a:t> to align with ethical principles, such as … </a:t>
            </a:r>
          </a:p>
          <a:p>
            <a:pPr marL="628650" lvl="1" indent="-171450">
              <a:buFont typeface="Arial" panose="020B0604020202020204" pitchFamily="34" charset="0"/>
              <a:buChar char="•"/>
            </a:pPr>
            <a:r>
              <a:rPr lang="en-US" dirty="0"/>
              <a:t>And we observed that modern neural language models (regardless of their size) fail to generalize to abstract statements.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 of our future progress must involve understanding generalization along the axis of abstractions.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90</a:t>
            </a:fld>
            <a:endParaRPr lang="en-US"/>
          </a:p>
        </p:txBody>
      </p:sp>
    </p:spTree>
    <p:extLst>
      <p:ext uri="{BB962C8B-B14F-4D97-AF65-F5344CB8AC3E}">
        <p14:creationId xmlns:p14="http://schemas.microsoft.com/office/powerpoint/2010/main" val="3124841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notably, these efforts have given rise to “neural language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are often implemented as</a:t>
            </a:r>
          </a:p>
        </p:txBody>
      </p:sp>
      <p:sp>
        <p:nvSpPr>
          <p:cNvPr id="4" name="Slide Number Placeholder 3"/>
          <p:cNvSpPr>
            <a:spLocks noGrp="1"/>
          </p:cNvSpPr>
          <p:nvPr>
            <p:ph type="sldNum" sz="quarter" idx="5"/>
          </p:nvPr>
        </p:nvSpPr>
        <p:spPr/>
        <p:txBody>
          <a:bodyPr/>
          <a:lstStyle/>
          <a:p>
            <a:fld id="{7E3EFFCD-2707-464E-8668-7D1BDDA9873E}" type="slidenum">
              <a:rPr lang="en-US" smtClean="0"/>
              <a:t>9</a:t>
            </a:fld>
            <a:endParaRPr lang="en-US"/>
          </a:p>
        </p:txBody>
      </p:sp>
    </p:spTree>
    <p:extLst>
      <p:ext uri="{BB962C8B-B14F-4D97-AF65-F5344CB8AC3E}">
        <p14:creationId xmlns:p14="http://schemas.microsoft.com/office/powerpoint/2010/main" val="17686528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obstacle to language comprehension is commonsense knowledge.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 knowledge of everyday situations and events that are shared among most people.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For example, understanding of how long a typical “dinner” might take: minutes? Hours? Days?</a:t>
            </a:r>
          </a:p>
          <a:p>
            <a:pPr marL="171450" lvl="0" indent="-171450">
              <a:buFont typeface="Arial" panose="020B0604020202020204" pitchFamily="34" charset="0"/>
              <a:buChar char="•"/>
            </a:pPr>
            <a:r>
              <a:rPr lang="en-US" dirty="0"/>
              <a:t>This kind of knowledge is necessary for a model  that needs to make an ordinary scheduling question: ….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challenge in learning commonsense is reporting bias: humans avoid stating obvious statements,. </a:t>
            </a:r>
          </a:p>
          <a:p>
            <a:pPr marL="628650" lvl="1" indent="-171450">
              <a:buFont typeface="Arial" panose="020B0604020202020204" pitchFamily="34" charset="0"/>
              <a:buChar char="•"/>
            </a:pPr>
            <a:r>
              <a:rPr lang="en-US" dirty="0"/>
              <a:t>and because of this, many of the current models that are trained on human-written text suffer from gaps in their knowledge about "commonsense". </a:t>
            </a:r>
          </a:p>
        </p:txBody>
      </p:sp>
      <p:sp>
        <p:nvSpPr>
          <p:cNvPr id="4" name="Slide Number Placeholder 3"/>
          <p:cNvSpPr>
            <a:spLocks noGrp="1"/>
          </p:cNvSpPr>
          <p:nvPr>
            <p:ph type="sldNum" sz="quarter" idx="5"/>
          </p:nvPr>
        </p:nvSpPr>
        <p:spPr/>
        <p:txBody>
          <a:bodyPr/>
          <a:lstStyle/>
          <a:p>
            <a:fld id="{7E3EFFCD-2707-464E-8668-7D1BDDA9873E}" type="slidenum">
              <a:rPr lang="en-US" smtClean="0"/>
              <a:t>91</a:t>
            </a:fld>
            <a:endParaRPr lang="en-US"/>
          </a:p>
        </p:txBody>
      </p:sp>
    </p:spTree>
    <p:extLst>
      <p:ext uri="{BB962C8B-B14F-4D97-AF65-F5344CB8AC3E}">
        <p14:creationId xmlns:p14="http://schemas.microsoft.com/office/powerpoint/2010/main" val="9740279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Therefore, looking for ways to induce our models with “commonsense” is an important research direction. </a:t>
            </a:r>
          </a:p>
          <a:p>
            <a:pPr marL="171450" lvl="0" indent="-171450">
              <a:buFont typeface="Arial" panose="020B0604020202020204" pitchFamily="34" charset="0"/>
              <a:buChar char="•"/>
            </a:pPr>
            <a:r>
              <a:rPr lang="en-US" dirty="0"/>
              <a:t>I think there is a lot that we can learn freely available data in the wild.</a:t>
            </a:r>
          </a:p>
          <a:p>
            <a:pPr marL="628650" lvl="1" indent="-171450">
              <a:buFont typeface="Arial" panose="020B0604020202020204" pitchFamily="34" charset="0"/>
              <a:buChar char="•"/>
            </a:pPr>
            <a:r>
              <a:rPr lang="en-US" dirty="0"/>
              <a:t>For example, even though we don't know "duration” of this event, there are other aspects to this event (such as its frequency or its typical time) that can give us clues … </a:t>
            </a:r>
          </a:p>
          <a:p>
            <a:pPr marL="628650" lvl="1" indent="-171450">
              <a:buFont typeface="Arial" panose="020B0604020202020204" pitchFamily="34" charset="0"/>
              <a:buChar char="•"/>
            </a:pPr>
            <a:r>
              <a:rPr lang="en-US" dirty="0"/>
              <a:t>We used this intuition in a prior work, to study time and built a neural language model with better ”temporal” commonsense.</a:t>
            </a:r>
          </a:p>
          <a:p>
            <a:pPr marL="171450" lvl="0" indent="-171450">
              <a:buFont typeface="Arial" panose="020B0604020202020204" pitchFamily="34" charset="0"/>
              <a:buChar char="•"/>
            </a:pPr>
            <a:r>
              <a:rPr lang="en-US" dirty="0"/>
              <a:t>There are many other aspects to commonsense other than "time” that we need to better understand. </a:t>
            </a:r>
          </a:p>
        </p:txBody>
      </p:sp>
      <p:sp>
        <p:nvSpPr>
          <p:cNvPr id="4" name="Slide Number Placeholder 3"/>
          <p:cNvSpPr>
            <a:spLocks noGrp="1"/>
          </p:cNvSpPr>
          <p:nvPr>
            <p:ph type="sldNum" sz="quarter" idx="5"/>
          </p:nvPr>
        </p:nvSpPr>
        <p:spPr/>
        <p:txBody>
          <a:bodyPr/>
          <a:lstStyle/>
          <a:p>
            <a:fld id="{7E3EFFCD-2707-464E-8668-7D1BDDA9873E}" type="slidenum">
              <a:rPr lang="en-US" smtClean="0"/>
              <a:t>92</a:t>
            </a:fld>
            <a:endParaRPr lang="en-US"/>
          </a:p>
        </p:txBody>
      </p:sp>
    </p:spTree>
    <p:extLst>
      <p:ext uri="{BB962C8B-B14F-4D97-AF65-F5344CB8AC3E}">
        <p14:creationId xmlns:p14="http://schemas.microsoft.com/office/powerpoint/2010/main" val="24527147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Moreover, we can go beyond text and use other sources of cheap signals. For instance, I can learn a lot about “eating dinner” by watching video clips of eating dinner. </a:t>
            </a:r>
          </a:p>
          <a:p>
            <a:pPr marL="628650" lvl="1" indent="-171450">
              <a:buFont typeface="Arial" panose="020B0604020202020204" pitchFamily="34" charset="0"/>
              <a:buChar char="•"/>
            </a:pPr>
            <a:r>
              <a:rPr lang="en-US" dirty="0"/>
              <a:t>And these are all opportunities for future work</a:t>
            </a:r>
          </a:p>
        </p:txBody>
      </p:sp>
      <p:sp>
        <p:nvSpPr>
          <p:cNvPr id="4" name="Slide Number Placeholder 3"/>
          <p:cNvSpPr>
            <a:spLocks noGrp="1"/>
          </p:cNvSpPr>
          <p:nvPr>
            <p:ph type="sldNum" sz="quarter" idx="5"/>
          </p:nvPr>
        </p:nvSpPr>
        <p:spPr/>
        <p:txBody>
          <a:bodyPr/>
          <a:lstStyle/>
          <a:p>
            <a:fld id="{7E3EFFCD-2707-464E-8668-7D1BDDA9873E}" type="slidenum">
              <a:rPr lang="en-US" smtClean="0"/>
              <a:t>93</a:t>
            </a:fld>
            <a:endParaRPr lang="en-US"/>
          </a:p>
        </p:txBody>
      </p:sp>
    </p:spTree>
    <p:extLst>
      <p:ext uri="{BB962C8B-B14F-4D97-AF65-F5344CB8AC3E}">
        <p14:creationId xmlns:p14="http://schemas.microsoft.com/office/powerpoint/2010/main" val="3769203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where I will discussion progress on language "reasoning” </a:t>
            </a:r>
          </a:p>
        </p:txBody>
      </p:sp>
      <p:sp>
        <p:nvSpPr>
          <p:cNvPr id="4" name="Slide Number Placeholder 3"/>
          <p:cNvSpPr>
            <a:spLocks noGrp="1"/>
          </p:cNvSpPr>
          <p:nvPr>
            <p:ph type="sldNum" sz="quarter" idx="5"/>
          </p:nvPr>
        </p:nvSpPr>
        <p:spPr/>
        <p:txBody>
          <a:bodyPr/>
          <a:lstStyle/>
          <a:p>
            <a:fld id="{7E3EFFCD-2707-464E-8668-7D1BDDA9873E}" type="slidenum">
              <a:rPr lang="en-US" smtClean="0"/>
              <a:t>94</a:t>
            </a:fld>
            <a:endParaRPr lang="en-US"/>
          </a:p>
        </p:txBody>
      </p:sp>
    </p:spTree>
    <p:extLst>
      <p:ext uri="{BB962C8B-B14F-4D97-AF65-F5344CB8AC3E}">
        <p14:creationId xmlns:p14="http://schemas.microsoft.com/office/powerpoint/2010/main" val="11034436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 the 2</a:t>
            </a:r>
            <a:r>
              <a:rPr lang="en-US" baseline="30000" dirty="0"/>
              <a:t>nd</a:t>
            </a:r>
            <a:r>
              <a:rPr lang="en-US" dirty="0"/>
              <a:t> part of the talk, we tackled compositional statements, by breaking them into smaller constituents.</a:t>
            </a:r>
          </a:p>
          <a:p>
            <a:pPr marL="628650" lvl="1" indent="-171450">
              <a:buFont typeface="Arial" panose="020B0604020202020204" pitchFamily="34" charset="0"/>
              <a:buChar char="•"/>
            </a:pPr>
            <a:r>
              <a:rPr lang="en-US" dirty="0"/>
              <a:t>One hidden assumption that we relied on was explicitness of compositions, even though many compositions in language are implicit. </a:t>
            </a:r>
          </a:p>
          <a:p>
            <a:pPr marL="171450" lvl="0" indent="-171450">
              <a:buFont typeface="Arial" panose="020B0604020202020204" pitchFamily="34" charset="0"/>
              <a:buChar char="•"/>
            </a:pPr>
            <a:r>
              <a:rPr lang="en-US" dirty="0"/>
              <a:t>Take this example from a benchmark that we published last year: </a:t>
            </a:r>
          </a:p>
          <a:p>
            <a:pPr marL="628650" lvl="1" indent="-171450">
              <a:buFont typeface="Arial" panose="020B0604020202020204" pitchFamily="34" charset="0"/>
              <a:buChar char="•"/>
            </a:pPr>
            <a:r>
              <a:rPr lang="en-US" dirty="0"/>
              <a:t>Did Aristotle use a laptop? </a:t>
            </a:r>
          </a:p>
          <a:p>
            <a:pPr marL="1085850" lvl="2" indent="-171450">
              <a:buFont typeface="Arial" panose="020B0604020202020204" pitchFamily="34" charset="0"/>
              <a:buChar char="•"/>
            </a:pPr>
            <a:r>
              <a:rPr lang="en-US" dirty="0"/>
              <a:t>You all know that the answer is “no”. How should a model know that? Nothing here gives us any clues about how reasoning should be done.</a:t>
            </a:r>
          </a:p>
          <a:p>
            <a:pPr marL="628650" lvl="1" indent="-171450">
              <a:buFont typeface="Arial" panose="020B0604020202020204" pitchFamily="34" charset="0"/>
              <a:buChar char="•"/>
            </a:pPr>
            <a:r>
              <a:rPr lang="en-US" dirty="0"/>
              <a:t>An explicit version of this question is …, </a:t>
            </a:r>
          </a:p>
          <a:p>
            <a:pPr marL="1085850" lvl="2" indent="-171450">
              <a:buFont typeface="Arial" panose="020B0604020202020204" pitchFamily="34" charset="0"/>
              <a:buChar char="•"/>
            </a:pPr>
            <a:r>
              <a:rPr lang="en-US" dirty="0"/>
              <a:t>Which explicitly </a:t>
            </a:r>
            <a:r>
              <a:rPr lang="en-US" dirty="0" err="1"/>
              <a:t>laysout</a:t>
            </a:r>
            <a:r>
              <a:rPr lang="en-US" dirty="0"/>
              <a:t> everything that one needs to look up: … </a:t>
            </a:r>
          </a:p>
          <a:p>
            <a:pPr marL="171450" indent="-171450">
              <a:buFont typeface="Arial" panose="020B0604020202020204" pitchFamily="34" charset="0"/>
              <a:buChar char="•"/>
            </a:pPr>
            <a:r>
              <a:rPr lang="en-US" dirty="0"/>
              <a:t>Currently we  (the community) can address explicit compositions to some extend, but we have nothing to say regarding implicit compositions. </a:t>
            </a:r>
          </a:p>
          <a:p>
            <a:pPr marL="171450" indent="-171450">
              <a:buFont typeface="Arial" panose="020B0604020202020204" pitchFamily="34" charset="0"/>
              <a:buChar char="•"/>
            </a:pPr>
            <a:r>
              <a:rPr lang="en-US" dirty="0"/>
              <a:t>So the goal here is … </a:t>
            </a:r>
          </a:p>
          <a:p>
            <a:pPr marL="171450" indent="-171450">
              <a:buFont typeface="Arial" panose="020B0604020202020204" pitchFamily="34" charset="0"/>
              <a:buChar char="•"/>
            </a:pPr>
            <a:r>
              <a:rPr lang="en-US" dirty="0"/>
              <a:t>And as I said, we have built a benchmark as a preliminary work to motivate research in this direction.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95</a:t>
            </a:fld>
            <a:endParaRPr lang="en-US"/>
          </a:p>
        </p:txBody>
      </p:sp>
    </p:spTree>
    <p:extLst>
      <p:ext uri="{BB962C8B-B14F-4D97-AF65-F5344CB8AC3E}">
        <p14:creationId xmlns:p14="http://schemas.microsoft.com/office/powerpoint/2010/main" val="2470833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aspect to reasoning that makes it challenging is its “non-monotonicity” of human reasoning.  </a:t>
            </a:r>
          </a:p>
          <a:p>
            <a:pPr marL="628650" lvl="1" indent="-171450">
              <a:buFont typeface="Arial" panose="020B0604020202020204" pitchFamily="34" charset="0"/>
              <a:buChar char="•"/>
            </a:pPr>
            <a:r>
              <a:rPr lang="en-US" dirty="0"/>
              <a:t>Upon getting more information we might retract prior conclusions. </a:t>
            </a:r>
          </a:p>
          <a:p>
            <a:pPr marL="171450" lvl="0" indent="-171450">
              <a:buFont typeface="Arial" panose="020B0604020202020204" pitchFamily="34" charset="0"/>
              <a:buChar char="•"/>
            </a:pPr>
            <a:r>
              <a:rPr lang="en-US" dirty="0"/>
              <a:t>Take this example: </a:t>
            </a:r>
          </a:p>
          <a:p>
            <a:pPr marL="628650" lvl="1" indent="-171450">
              <a:buFont typeface="Arial" panose="020B0604020202020204" pitchFamily="34" charset="0"/>
              <a:buChar char="•"/>
            </a:pPr>
            <a:r>
              <a:rPr lang="en-US" dirty="0"/>
              <a:t>… what is a good follow-up for this story?</a:t>
            </a:r>
          </a:p>
        </p:txBody>
      </p:sp>
      <p:sp>
        <p:nvSpPr>
          <p:cNvPr id="4" name="Slide Number Placeholder 3"/>
          <p:cNvSpPr>
            <a:spLocks noGrp="1"/>
          </p:cNvSpPr>
          <p:nvPr>
            <p:ph type="sldNum" sz="quarter" idx="5"/>
          </p:nvPr>
        </p:nvSpPr>
        <p:spPr/>
        <p:txBody>
          <a:bodyPr/>
          <a:lstStyle/>
          <a:p>
            <a:fld id="{7E3EFFCD-2707-464E-8668-7D1BDDA9873E}" type="slidenum">
              <a:rPr lang="en-US" smtClean="0"/>
              <a:t>96</a:t>
            </a:fld>
            <a:endParaRPr lang="en-US"/>
          </a:p>
        </p:txBody>
      </p:sp>
    </p:spTree>
    <p:extLst>
      <p:ext uri="{BB962C8B-B14F-4D97-AF65-F5344CB8AC3E}">
        <p14:creationId xmlns:p14="http://schemas.microsoft.com/office/powerpoint/2010/main" val="5763605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97</a:t>
            </a:fld>
            <a:endParaRPr lang="en-US"/>
          </a:p>
        </p:txBody>
      </p:sp>
    </p:spTree>
    <p:extLst>
      <p:ext uri="{BB962C8B-B14F-4D97-AF65-F5344CB8AC3E}">
        <p14:creationId xmlns:p14="http://schemas.microsoft.com/office/powerpoint/2010/main" val="21832133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This is just one example of non-monotonicity. </a:t>
            </a:r>
          </a:p>
          <a:p>
            <a:pPr marL="171450" lvl="0" indent="-171450">
              <a:buFont typeface="Arial" panose="020B0604020202020204" pitchFamily="34" charset="0"/>
              <a:buChar char="•"/>
            </a:pPr>
            <a:r>
              <a:rPr lang="en-US" dirty="0"/>
              <a:t>So, part of the future work has to better formalize language problems that involve non-monotonicity and build algorithms that can tackle them, ideally without relying on labeled data. </a:t>
            </a:r>
          </a:p>
        </p:txBody>
      </p:sp>
      <p:sp>
        <p:nvSpPr>
          <p:cNvPr id="4" name="Slide Number Placeholder 3"/>
          <p:cNvSpPr>
            <a:spLocks noGrp="1"/>
          </p:cNvSpPr>
          <p:nvPr>
            <p:ph type="sldNum" sz="quarter" idx="5"/>
          </p:nvPr>
        </p:nvSpPr>
        <p:spPr/>
        <p:txBody>
          <a:bodyPr/>
          <a:lstStyle/>
          <a:p>
            <a:fld id="{7E3EFFCD-2707-464E-8668-7D1BDDA9873E}" type="slidenum">
              <a:rPr lang="en-US" smtClean="0"/>
              <a:t>98</a:t>
            </a:fld>
            <a:endParaRPr lang="en-US"/>
          </a:p>
        </p:txBody>
      </p:sp>
    </p:spTree>
    <p:extLst>
      <p:ext uri="{BB962C8B-B14F-4D97-AF65-F5344CB8AC3E}">
        <p14:creationId xmlns:p14="http://schemas.microsoft.com/office/powerpoint/2010/main" val="11307919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just </a:t>
            </a:r>
            <a:r>
              <a:rPr lang="en-US" dirty="0" err="1"/>
              <a:t>wanna</a:t>
            </a:r>
            <a:r>
              <a:rPr lang="en-US" dirty="0"/>
              <a:t> showcase an exciting recent work on this goal, fresh from the even. </a:t>
            </a:r>
          </a:p>
          <a:p>
            <a:pPr marL="628650" lvl="1" indent="-171450">
              <a:buFont typeface="Arial" panose="020B0604020202020204" pitchFamily="34" charset="0"/>
              <a:buChar char="•"/>
            </a:pPr>
            <a:r>
              <a:rPr lang="en-US" dirty="0"/>
              <a:t>We propose an unsupervised framework for text generation with constraints, </a:t>
            </a:r>
          </a:p>
          <a:p>
            <a:pPr marL="1085850" lvl="2" indent="-171450">
              <a:buFont typeface="Arial" panose="020B0604020202020204" pitchFamily="34" charset="0"/>
              <a:buChar char="•"/>
            </a:pPr>
            <a:r>
              <a:rPr lang="en-US" dirty="0"/>
              <a:t>utilizing techniques borrowed from statistical sampling of energy functions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Using this framework we can solve the example I mentioned earlier, without any labeled data (only through sampled from an off-the-shelf LM). </a:t>
            </a:r>
            <a:br>
              <a:rPr lang="en-US" dirty="0"/>
            </a:br>
            <a:endParaRPr lang="en-US" dirty="0"/>
          </a:p>
          <a:p>
            <a:pPr marL="171450" indent="-171450">
              <a:buFont typeface="Arial" panose="020B0604020202020204" pitchFamily="34" charset="0"/>
              <a:buChar char="•"/>
            </a:pPr>
            <a:r>
              <a:rPr lang="en-US" dirty="0"/>
              <a:t>This is just one small algorithmic progress; there is a lot to be done here. </a:t>
            </a:r>
          </a:p>
        </p:txBody>
      </p:sp>
      <p:sp>
        <p:nvSpPr>
          <p:cNvPr id="4" name="Slide Number Placeholder 3"/>
          <p:cNvSpPr>
            <a:spLocks noGrp="1"/>
          </p:cNvSpPr>
          <p:nvPr>
            <p:ph type="sldNum" sz="quarter" idx="5"/>
          </p:nvPr>
        </p:nvSpPr>
        <p:spPr/>
        <p:txBody>
          <a:bodyPr/>
          <a:lstStyle/>
          <a:p>
            <a:fld id="{7E3EFFCD-2707-464E-8668-7D1BDDA9873E}" type="slidenum">
              <a:rPr lang="en-US" smtClean="0"/>
              <a:t>99</a:t>
            </a:fld>
            <a:endParaRPr lang="en-US"/>
          </a:p>
        </p:txBody>
      </p:sp>
    </p:spTree>
    <p:extLst>
      <p:ext uri="{BB962C8B-B14F-4D97-AF65-F5344CB8AC3E}">
        <p14:creationId xmlns:p14="http://schemas.microsoft.com/office/powerpoint/2010/main" val="35770617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where I will discussion progress on language "reasoning” </a:t>
            </a:r>
          </a:p>
        </p:txBody>
      </p:sp>
      <p:sp>
        <p:nvSpPr>
          <p:cNvPr id="4" name="Slide Number Placeholder 3"/>
          <p:cNvSpPr>
            <a:spLocks noGrp="1"/>
          </p:cNvSpPr>
          <p:nvPr>
            <p:ph type="sldNum" sz="quarter" idx="5"/>
          </p:nvPr>
        </p:nvSpPr>
        <p:spPr/>
        <p:txBody>
          <a:bodyPr/>
          <a:lstStyle/>
          <a:p>
            <a:fld id="{7E3EFFCD-2707-464E-8668-7D1BDDA9873E}" type="slidenum">
              <a:rPr lang="en-US" smtClean="0"/>
              <a:t>100</a:t>
            </a:fld>
            <a:endParaRPr lang="en-US"/>
          </a:p>
        </p:txBody>
      </p:sp>
    </p:spTree>
    <p:extLst>
      <p:ext uri="{BB962C8B-B14F-4D97-AF65-F5344CB8AC3E}">
        <p14:creationId xmlns:p14="http://schemas.microsoft.com/office/powerpoint/2010/main" val="17994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5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84"/>
            <a:ext cx="10515600" cy="960438"/>
          </a:xfrm>
          <a:prstGeom prst="rect">
            <a:avLst/>
          </a:prstGeom>
        </p:spPr>
        <p:txBody>
          <a:bodyPr/>
          <a:lstStyle>
            <a:lvl1pPr>
              <a:defRPr b="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629587" y="1825625"/>
            <a:ext cx="10724213"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716" r:id="rId5"/>
    <p:sldLayoutId id="2147483720" r:id="rId6"/>
    <p:sldLayoutId id="2147483694" r:id="rId7"/>
    <p:sldLayoutId id="2147483706" r:id="rId8"/>
    <p:sldLayoutId id="2147483710"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2.xml"/><Relationship Id="rId1" Type="http://schemas.openxmlformats.org/officeDocument/2006/relationships/slideLayout" Target="../slideLayouts/slideLayout4.xml"/><Relationship Id="rId5" Type="http://schemas.openxmlformats.org/officeDocument/2006/relationships/image" Target="../media/image156.png"/><Relationship Id="rId4" Type="http://schemas.openxmlformats.org/officeDocument/2006/relationships/image" Target="../media/image155.png"/></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3.xml"/><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35.png"/><Relationship Id="rId4" Type="http://schemas.openxmlformats.org/officeDocument/2006/relationships/image" Target="../media/image148.png"/></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4.xml"/><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0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38.jpeg"/><Relationship Id="rId18" Type="http://schemas.openxmlformats.org/officeDocument/2006/relationships/image" Target="../media/image144.jpeg"/><Relationship Id="rId26" Type="http://schemas.openxmlformats.org/officeDocument/2006/relationships/image" Target="../media/image161.png"/><Relationship Id="rId3" Type="http://schemas.openxmlformats.org/officeDocument/2006/relationships/image" Target="../media/image34.jpeg"/><Relationship Id="rId21" Type="http://schemas.openxmlformats.org/officeDocument/2006/relationships/image" Target="../media/image148.jpeg"/><Relationship Id="rId7" Type="http://schemas.openxmlformats.org/officeDocument/2006/relationships/image" Target="../media/image1.png"/><Relationship Id="rId12" Type="http://schemas.openxmlformats.org/officeDocument/2006/relationships/image" Target="../media/image37.jpeg"/><Relationship Id="rId17" Type="http://schemas.openxmlformats.org/officeDocument/2006/relationships/image" Target="../media/image143.jpeg"/><Relationship Id="rId25" Type="http://schemas.openxmlformats.org/officeDocument/2006/relationships/image" Target="../media/image160.jpeg"/><Relationship Id="rId2" Type="http://schemas.openxmlformats.org/officeDocument/2006/relationships/notesSlide" Target="../notesSlides/notesSlide106.xml"/><Relationship Id="rId16" Type="http://schemas.openxmlformats.org/officeDocument/2006/relationships/image" Target="../media/image142.jpeg"/><Relationship Id="rId20"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07.jpeg"/><Relationship Id="rId11" Type="http://schemas.openxmlformats.org/officeDocument/2006/relationships/image" Target="../media/image36.jpeg"/><Relationship Id="rId24" Type="http://schemas.openxmlformats.org/officeDocument/2006/relationships/image" Target="../media/image159.jpeg"/><Relationship Id="rId5" Type="http://schemas.openxmlformats.org/officeDocument/2006/relationships/image" Target="../media/image38.jpeg"/><Relationship Id="rId15" Type="http://schemas.openxmlformats.org/officeDocument/2006/relationships/image" Target="../media/image141.jpeg"/><Relationship Id="rId23" Type="http://schemas.openxmlformats.org/officeDocument/2006/relationships/image" Target="../media/image158.jpeg"/><Relationship Id="rId10" Type="http://schemas.openxmlformats.org/officeDocument/2006/relationships/image" Target="../media/image74.jpeg"/><Relationship Id="rId19" Type="http://schemas.openxmlformats.org/officeDocument/2006/relationships/image" Target="../media/image145.jpeg"/><Relationship Id="rId4" Type="http://schemas.openxmlformats.org/officeDocument/2006/relationships/image" Target="../media/image35.jpeg"/><Relationship Id="rId9" Type="http://schemas.openxmlformats.org/officeDocument/2006/relationships/image" Target="../media/image73.jpeg"/><Relationship Id="rId14" Type="http://schemas.openxmlformats.org/officeDocument/2006/relationships/image" Target="../media/image140.png"/><Relationship Id="rId22" Type="http://schemas.openxmlformats.org/officeDocument/2006/relationships/image" Target="../media/image157.png"/><Relationship Id="rId27" Type="http://schemas.openxmlformats.org/officeDocument/2006/relationships/image" Target="../media/image162.jpe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0.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0.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6.xml"/><Relationship Id="rId16"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42.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0.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7.xml"/><Relationship Id="rId16"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42.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0.png"/><Relationship Id="rId18" Type="http://schemas.openxmlformats.org/officeDocument/2006/relationships/image" Target="../media/image31.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22.png"/><Relationship Id="rId2" Type="http://schemas.openxmlformats.org/officeDocument/2006/relationships/notesSlide" Target="../notesSlides/notesSlide28.xml"/><Relationship Id="rId16" Type="http://schemas.openxmlformats.org/officeDocument/2006/relationships/image" Target="../media/image43.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42.png"/><Relationship Id="rId10" Type="http://schemas.openxmlformats.org/officeDocument/2006/relationships/image" Target="../media/image61.png"/><Relationship Id="rId19" Type="http://schemas.openxmlformats.org/officeDocument/2006/relationships/image" Target="../media/image3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4.png"/><Relationship Id="rId7"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92.png"/><Relationship Id="rId10"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66.png"/><Relationship Id="rId7" Type="http://schemas.openxmlformats.org/officeDocument/2006/relationships/image" Target="../media/image90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90.png"/><Relationship Id="rId10" Type="http://schemas.openxmlformats.org/officeDocument/2006/relationships/image" Target="../media/image68.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74.jpeg"/><Relationship Id="rId4" Type="http://schemas.openxmlformats.org/officeDocument/2006/relationships/image" Target="../media/image7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0.png"/><Relationship Id="rId7" Type="http://schemas.openxmlformats.org/officeDocument/2006/relationships/diagramColors" Target="../diagrams/colors2.xm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png"/><Relationship Id="rId7" Type="http://schemas.openxmlformats.org/officeDocument/2006/relationships/diagramColors" Target="../diagrams/colors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107.jpeg"/><Relationship Id="rId4" Type="http://schemas.openxmlformats.org/officeDocument/2006/relationships/image" Target="../media/image38.jpe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8.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03.png"/><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03.png"/><Relationship Id="rId4" Type="http://schemas.openxmlformats.org/officeDocument/2006/relationships/image" Target="../media/image113.png"/><Relationship Id="rId9" Type="http://schemas.openxmlformats.org/officeDocument/2006/relationships/image" Target="../media/image109.jpe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19.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7" Type="http://schemas.openxmlformats.org/officeDocument/2006/relationships/image" Target="../media/image128.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290.pn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7"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33.png"/></Relationships>
</file>

<file path=ppt/slides/_rels/slide76.xml.rels><?xml version="1.0" encoding="UTF-8" standalone="yes"?>
<Relationships xmlns="http://schemas.openxmlformats.org/package/2006/relationships"><Relationship Id="rId7"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33.png"/></Relationships>
</file>

<file path=ppt/slides/_rels/slide77.xml.rels><?xml version="1.0" encoding="UTF-8" standalone="yes"?>
<Relationships xmlns="http://schemas.openxmlformats.org/package/2006/relationships"><Relationship Id="rId7" Type="http://schemas.openxmlformats.org/officeDocument/2006/relationships/image" Target="../media/image128.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33.png"/></Relationships>
</file>

<file path=ppt/slides/_rels/slide78.xml.rels><?xml version="1.0" encoding="UTF-8" standalone="yes"?>
<Relationships xmlns="http://schemas.openxmlformats.org/package/2006/relationships"><Relationship Id="rId7" Type="http://schemas.openxmlformats.org/officeDocument/2006/relationships/image" Target="../media/image128.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134.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0.png"/><Relationship Id="rId7" Type="http://schemas.openxmlformats.org/officeDocument/2006/relationships/diagramColors" Target="../diagrams/colors4.xml"/><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0.png"/><Relationship Id="rId7" Type="http://schemas.openxmlformats.org/officeDocument/2006/relationships/diagramColors" Target="../diagrams/colors5.xml"/><Relationship Id="rId2" Type="http://schemas.openxmlformats.org/officeDocument/2006/relationships/notesSlide" Target="../notesSlides/notesSlide85.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39.png"/><Relationship Id="rId4" Type="http://schemas.openxmlformats.org/officeDocument/2006/relationships/image" Target="../media/image115.jpeg"/></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118.jpeg"/></Relationships>
</file>

<file path=ppt/slides/_rels/slide9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31.jpeg"/><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32.jpeg"/></Relationships>
</file>

<file path=ppt/slides/_rels/slide9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621673" y="2091617"/>
            <a:ext cx="9176158" cy="1909762"/>
          </a:xfrm>
        </p:spPr>
        <p:txBody>
          <a:bodyPr/>
          <a:lstStyle/>
          <a:p>
            <a:pPr algn="ctr"/>
            <a:r>
              <a:rPr lang="en-US" sz="4800" dirty="0"/>
              <a:t>The Quest Toward Generality in Natural Language Understanding</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p:txBody>
          <a:bodyPr/>
          <a:lstStyle/>
          <a:p>
            <a:pPr algn="ctr"/>
            <a:r>
              <a:rPr lang="en-US" dirty="0"/>
              <a:t>Daniel </a:t>
            </a:r>
            <a:r>
              <a:rPr lang="en-US" dirty="0" err="1"/>
              <a:t>Khashabi</a:t>
            </a:r>
            <a:endParaRPr lang="en-US" sz="28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4294967295"/>
          </p:nvPr>
        </p:nvSpPr>
        <p:spPr>
          <a:xfrm>
            <a:off x="10466388" y="6296025"/>
            <a:ext cx="530225" cy="365125"/>
          </a:xfrm>
        </p:spPr>
        <p:txBody>
          <a:bodyPr/>
          <a:lstStyle/>
          <a:p>
            <a:pPr>
              <a:defRPr/>
            </a:pPr>
            <a:fld id="{457D0C9B-67E4-EE4D-9F86-A8A2C273B7F3}" type="slidenum">
              <a:rPr lang="en-US" smtClean="0"/>
              <a:pPr>
                <a:defRPr/>
              </a:pPr>
              <a:t>1</a:t>
            </a:fld>
            <a:endParaRPr lang="en-US" dirty="0"/>
          </a:p>
        </p:txBody>
      </p:sp>
      <p:pic>
        <p:nvPicPr>
          <p:cNvPr id="1026" name="Picture 2" descr="Perceptual Reasoning and Interaction Research">
            <a:extLst>
              <a:ext uri="{FF2B5EF4-FFF2-40B4-BE49-F238E27FC236}">
                <a16:creationId xmlns:a16="http://schemas.microsoft.com/office/drawing/2014/main" id="{71CAF3E1-B7BC-8F42-BD32-B09B83228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704" y="5909077"/>
            <a:ext cx="3923980" cy="77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2112C999-1528-1A4A-8D84-BBA682022ACE}"/>
              </a:ext>
            </a:extLst>
          </p:cNvPr>
          <p:cNvSpPr/>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4"/>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E0CC5F6A-2FC6-B441-B42B-5F9FAEB3CF62}"/>
                  </a:ext>
                </a:extLst>
              </p:cNvPr>
              <p:cNvSpPr/>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xmlns="">
          <p:sp>
            <p:nvSpPr>
              <p:cNvPr id="66" name="Rectangle 65">
                <a:extLst>
                  <a:ext uri="{FF2B5EF4-FFF2-40B4-BE49-F238E27FC236}">
                    <a16:creationId xmlns:a16="http://schemas.microsoft.com/office/drawing/2014/main" id="{E0CC5F6A-2FC6-B441-B42B-5F9FAEB3CF62}"/>
                  </a:ext>
                </a:extLst>
              </p:cNvPr>
              <p:cNvSpPr>
                <a:spLocks noRot="1" noChangeAspect="1" noMove="1" noResize="1" noEditPoints="1" noAdjustHandles="1" noChangeArrowheads="1" noChangeShapeType="1" noTextEdit="1"/>
              </p:cNvSpPr>
              <p:nvPr/>
            </p:nvSpPr>
            <p:spPr>
              <a:xfrm>
                <a:off x="8157753" y="5850105"/>
                <a:ext cx="646331" cy="583750"/>
              </a:xfrm>
              <a:prstGeom prst="rect">
                <a:avLst/>
              </a:prstGeom>
              <a:blipFill>
                <a:blip r:embed="rId6"/>
                <a:stretch>
                  <a:fillRect l="-13462"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D673F80-7F6E-2344-90A3-DBF25A8A1DDF}"/>
                  </a:ext>
                </a:extLst>
              </p:cNvPr>
              <p:cNvSpPr/>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xmlns="">
          <p:sp>
            <p:nvSpPr>
              <p:cNvPr id="67" name="Rectangle 66">
                <a:extLst>
                  <a:ext uri="{FF2B5EF4-FFF2-40B4-BE49-F238E27FC236}">
                    <a16:creationId xmlns:a16="http://schemas.microsoft.com/office/drawing/2014/main" id="{0D673F80-7F6E-2344-90A3-DBF25A8A1DDF}"/>
                  </a:ext>
                </a:extLst>
              </p:cNvPr>
              <p:cNvSpPr>
                <a:spLocks noRot="1" noChangeAspect="1" noMove="1" noResize="1" noEditPoints="1" noAdjustHandles="1" noChangeArrowheads="1" noChangeShapeType="1" noTextEdit="1"/>
              </p:cNvSpPr>
              <p:nvPr/>
            </p:nvSpPr>
            <p:spPr>
              <a:xfrm>
                <a:off x="8941258" y="5850130"/>
                <a:ext cx="646331" cy="583750"/>
              </a:xfrm>
              <a:prstGeom prst="rect">
                <a:avLst/>
              </a:prstGeom>
              <a:blipFill>
                <a:blip r:embed="rId7"/>
                <a:stretch>
                  <a:fillRect l="-15385"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0222116-8F55-1348-BED3-EC26E7E12848}"/>
                  </a:ext>
                </a:extLst>
              </p:cNvPr>
              <p:cNvSpPr/>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68" name="Rectangle 67">
                <a:extLst>
                  <a:ext uri="{FF2B5EF4-FFF2-40B4-BE49-F238E27FC236}">
                    <a16:creationId xmlns:a16="http://schemas.microsoft.com/office/drawing/2014/main" id="{30222116-8F55-1348-BED3-EC26E7E12848}"/>
                  </a:ext>
                </a:extLst>
              </p:cNvPr>
              <p:cNvSpPr>
                <a:spLocks noRot="1" noChangeAspect="1" noMove="1" noResize="1" noEditPoints="1" noAdjustHandles="1" noChangeArrowheads="1" noChangeShapeType="1" noTextEdit="1"/>
              </p:cNvSpPr>
              <p:nvPr/>
            </p:nvSpPr>
            <p:spPr>
              <a:xfrm>
                <a:off x="7377768" y="5852536"/>
                <a:ext cx="646331" cy="583750"/>
              </a:xfrm>
              <a:prstGeom prst="rect">
                <a:avLst/>
              </a:prstGeom>
              <a:blipFill>
                <a:blip r:embed="rId8"/>
                <a:stretch>
                  <a:fillRect l="-11538" r="-5769" b="-6383"/>
                </a:stretch>
              </a:blipFill>
            </p:spPr>
            <p:txBody>
              <a:bodyPr/>
              <a:lstStyle/>
              <a:p>
                <a:r>
                  <a:rPr lang="en-US">
                    <a:noFill/>
                  </a:rPr>
                  <a:t> </a:t>
                </a:r>
              </a:p>
            </p:txBody>
          </p:sp>
        </mc:Fallback>
      </mc:AlternateContent>
      <p:sp>
        <p:nvSpPr>
          <p:cNvPr id="69" name="Left Arrow 68">
            <a:extLst>
              <a:ext uri="{FF2B5EF4-FFF2-40B4-BE49-F238E27FC236}">
                <a16:creationId xmlns:a16="http://schemas.microsoft.com/office/drawing/2014/main" id="{07A38169-D691-4643-9DB3-4BC136AE7C3E}"/>
              </a:ext>
            </a:extLst>
          </p:cNvPr>
          <p:cNvSpPr/>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 Arrow 69">
            <a:extLst>
              <a:ext uri="{FF2B5EF4-FFF2-40B4-BE49-F238E27FC236}">
                <a16:creationId xmlns:a16="http://schemas.microsoft.com/office/drawing/2014/main" id="{6F43F0B4-45B0-3942-B628-5945A6FC84C9}"/>
              </a:ext>
            </a:extLst>
          </p:cNvPr>
          <p:cNvSpPr/>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eft Arrow 70">
            <a:extLst>
              <a:ext uri="{FF2B5EF4-FFF2-40B4-BE49-F238E27FC236}">
                <a16:creationId xmlns:a16="http://schemas.microsoft.com/office/drawing/2014/main" id="{44E4D60B-0F3F-6E41-A4C2-0883DD329535}"/>
              </a:ext>
            </a:extLst>
          </p:cNvPr>
          <p:cNvSpPr/>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9FDC633-5D3F-1A47-8C9D-4B14BB1754D3}"/>
              </a:ext>
            </a:extLst>
          </p:cNvPr>
          <p:cNvGrpSpPr/>
          <p:nvPr/>
        </p:nvGrpSpPr>
        <p:grpSpPr>
          <a:xfrm>
            <a:off x="1822427" y="3382856"/>
            <a:ext cx="3269678" cy="1524185"/>
            <a:chOff x="4104182" y="4542416"/>
            <a:chExt cx="3269678" cy="1524185"/>
          </a:xfrm>
        </p:grpSpPr>
        <p:sp>
          <p:nvSpPr>
            <p:cNvPr id="45" name="Manual Operation 44">
              <a:extLst>
                <a:ext uri="{FF2B5EF4-FFF2-40B4-BE49-F238E27FC236}">
                  <a16:creationId xmlns:a16="http://schemas.microsoft.com/office/drawing/2014/main" id="{3D44A4C7-62EF-C649-83C2-6946CE2E9738}"/>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Manual Operation 45">
              <a:extLst>
                <a:ext uri="{FF2B5EF4-FFF2-40B4-BE49-F238E27FC236}">
                  <a16:creationId xmlns:a16="http://schemas.microsoft.com/office/drawing/2014/main" id="{D270A0C3-D60C-8044-8741-4AFD46AA94BE}"/>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11558CC-B89D-6A4A-B5A9-B06F6A83F428}"/>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t>0.2</a:t>
              </a:r>
            </a:p>
            <a:p>
              <a:pPr algn="ctr"/>
              <a:r>
                <a:rPr lang="en-US" sz="1100" dirty="0"/>
                <a:t>-0.4</a:t>
              </a:r>
            </a:p>
            <a:p>
              <a:pPr algn="ctr"/>
              <a:r>
                <a:rPr lang="en-US" sz="1100" dirty="0"/>
                <a:t>0.1</a:t>
              </a:r>
            </a:p>
            <a:p>
              <a:pPr algn="ctr"/>
              <a:r>
                <a:rPr lang="en-US" sz="1100" dirty="0"/>
                <a:t>0.0</a:t>
              </a:r>
            </a:p>
            <a:p>
              <a:pPr algn="ctr"/>
              <a:r>
                <a:rPr lang="en-US" sz="1100" dirty="0"/>
                <a:t>-0.5</a:t>
              </a:r>
            </a:p>
          </p:txBody>
        </p:sp>
        <p:sp>
          <p:nvSpPr>
            <p:cNvPr id="48" name="TextBox 47">
              <a:extLst>
                <a:ext uri="{FF2B5EF4-FFF2-40B4-BE49-F238E27FC236}">
                  <a16:creationId xmlns:a16="http://schemas.microsoft.com/office/drawing/2014/main" id="{D64AD59F-7715-BB4D-919F-B585B8A649EA}"/>
                </a:ext>
              </a:extLst>
            </p:cNvPr>
            <p:cNvSpPr txBox="1"/>
            <p:nvPr/>
          </p:nvSpPr>
          <p:spPr>
            <a:xfrm>
              <a:off x="4195464" y="5073676"/>
              <a:ext cx="1236236" cy="461665"/>
            </a:xfrm>
            <a:prstGeom prst="rect">
              <a:avLst/>
            </a:prstGeom>
            <a:noFill/>
          </p:spPr>
          <p:txBody>
            <a:bodyPr wrap="none" rtlCol="0">
              <a:spAutoFit/>
            </a:bodyPr>
            <a:lstStyle/>
            <a:p>
              <a:r>
                <a:rPr lang="en-US" sz="2400" dirty="0"/>
                <a:t>Encoder</a:t>
              </a:r>
            </a:p>
          </p:txBody>
        </p:sp>
        <p:sp>
          <p:nvSpPr>
            <p:cNvPr id="50" name="TextBox 49">
              <a:extLst>
                <a:ext uri="{FF2B5EF4-FFF2-40B4-BE49-F238E27FC236}">
                  <a16:creationId xmlns:a16="http://schemas.microsoft.com/office/drawing/2014/main" id="{72B90F90-75C5-9043-A68B-8758328B1290}"/>
                </a:ext>
              </a:extLst>
            </p:cNvPr>
            <p:cNvSpPr txBox="1"/>
            <p:nvPr/>
          </p:nvSpPr>
          <p:spPr>
            <a:xfrm>
              <a:off x="6041136" y="5073675"/>
              <a:ext cx="1265090" cy="461665"/>
            </a:xfrm>
            <a:prstGeom prst="rect">
              <a:avLst/>
            </a:prstGeom>
            <a:noFill/>
          </p:spPr>
          <p:txBody>
            <a:bodyPr wrap="none" rtlCol="0">
              <a:spAutoFit/>
            </a:bodyPr>
            <a:lstStyle/>
            <a:p>
              <a:r>
                <a:rPr lang="en-US" sz="2400" dirty="0"/>
                <a:t>Decoder</a:t>
              </a:r>
            </a:p>
          </p:txBody>
        </p:sp>
      </p:grpSp>
      <p:sp>
        <p:nvSpPr>
          <p:cNvPr id="51" name="Rounded Rectangle 50">
            <a:extLst>
              <a:ext uri="{FF2B5EF4-FFF2-40B4-BE49-F238E27FC236}">
                <a16:creationId xmlns:a16="http://schemas.microsoft.com/office/drawing/2014/main" id="{23F4CC94-142D-A848-88A5-3BBDCCA14BD5}"/>
              </a:ext>
            </a:extLst>
          </p:cNvPr>
          <p:cNvSpPr/>
          <p:nvPr/>
        </p:nvSpPr>
        <p:spPr>
          <a:xfrm>
            <a:off x="811529" y="3836347"/>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a:t>
            </a:r>
          </a:p>
          <a:p>
            <a:pPr algn="ctr"/>
            <a:r>
              <a:rPr lang="en-US" dirty="0">
                <a:solidFill>
                  <a:schemeClr val="tx1"/>
                </a:solidFill>
              </a:rPr>
              <a:t>text</a:t>
            </a:r>
          </a:p>
        </p:txBody>
      </p:sp>
      <p:sp>
        <p:nvSpPr>
          <p:cNvPr id="52" name="Rounded Rectangle 51">
            <a:extLst>
              <a:ext uri="{FF2B5EF4-FFF2-40B4-BE49-F238E27FC236}">
                <a16:creationId xmlns:a16="http://schemas.microsoft.com/office/drawing/2014/main" id="{B87004B6-F7E5-9941-9492-E91F0B67794C}"/>
              </a:ext>
            </a:extLst>
          </p:cNvPr>
          <p:cNvSpPr/>
          <p:nvPr/>
        </p:nvSpPr>
        <p:spPr>
          <a:xfrm>
            <a:off x="5149920" y="3897825"/>
            <a:ext cx="928445"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a:t>
            </a:r>
          </a:p>
          <a:p>
            <a:pPr algn="ctr"/>
            <a:r>
              <a:rPr lang="en-US" dirty="0">
                <a:solidFill>
                  <a:schemeClr val="tx1"/>
                </a:solidFill>
              </a:rPr>
              <a:t>text</a:t>
            </a:r>
          </a:p>
        </p:txBody>
      </p:sp>
      <p:sp>
        <p:nvSpPr>
          <p:cNvPr id="53" name="Rectangle 52">
            <a:extLst>
              <a:ext uri="{FF2B5EF4-FFF2-40B4-BE49-F238E27FC236}">
                <a16:creationId xmlns:a16="http://schemas.microsoft.com/office/drawing/2014/main" id="{EDD7B60E-DF00-AA4E-A07E-14F7E3A9CA58}"/>
              </a:ext>
            </a:extLst>
          </p:cNvPr>
          <p:cNvSpPr/>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
        <p:nvSpPr>
          <p:cNvPr id="5" name="Rectangle 4">
            <a:extLst>
              <a:ext uri="{FF2B5EF4-FFF2-40B4-BE49-F238E27FC236}">
                <a16:creationId xmlns:a16="http://schemas.microsoft.com/office/drawing/2014/main" id="{EF1B84D7-66D7-0A40-90E5-99F2F78016A7}"/>
              </a:ext>
            </a:extLst>
          </p:cNvPr>
          <p:cNvSpPr/>
          <p:nvPr/>
        </p:nvSpPr>
        <p:spPr>
          <a:xfrm>
            <a:off x="2321947" y="5435109"/>
            <a:ext cx="566181" cy="523220"/>
          </a:xfrm>
          <a:prstGeom prst="rect">
            <a:avLst/>
          </a:prstGeom>
        </p:spPr>
        <p:txBody>
          <a:bodyPr wrap="none">
            <a:spAutoFit/>
          </a:bodyPr>
          <a:lstStyle/>
          <a:p>
            <a:r>
              <a:rPr lang="en-US" sz="2800" b="1" dirty="0">
                <a:solidFill>
                  <a:srgbClr val="C00000"/>
                </a:solidFill>
              </a:rPr>
              <a:t>T5</a:t>
            </a:r>
          </a:p>
        </p:txBody>
      </p:sp>
      <p:sp>
        <p:nvSpPr>
          <p:cNvPr id="60" name="Rectangle 59">
            <a:extLst>
              <a:ext uri="{FF2B5EF4-FFF2-40B4-BE49-F238E27FC236}">
                <a16:creationId xmlns:a16="http://schemas.microsoft.com/office/drawing/2014/main" id="{3D1E0255-2945-7247-BFBF-64B57B639BC8}"/>
              </a:ext>
            </a:extLst>
          </p:cNvPr>
          <p:cNvSpPr/>
          <p:nvPr/>
        </p:nvSpPr>
        <p:spPr>
          <a:xfrm>
            <a:off x="3958107" y="5435109"/>
            <a:ext cx="1117101" cy="523220"/>
          </a:xfrm>
          <a:prstGeom prst="rect">
            <a:avLst/>
          </a:prstGeom>
        </p:spPr>
        <p:txBody>
          <a:bodyPr wrap="none">
            <a:spAutoFit/>
          </a:bodyPr>
          <a:lstStyle/>
          <a:p>
            <a:r>
              <a:rPr lang="en-US" sz="2800" b="1" dirty="0">
                <a:solidFill>
                  <a:srgbClr val="C00000"/>
                </a:solidFill>
              </a:rPr>
              <a:t>GPT-3</a:t>
            </a:r>
          </a:p>
        </p:txBody>
      </p:sp>
      <p:pic>
        <p:nvPicPr>
          <p:cNvPr id="92162" name="Picture 2" descr="TensorFlow and PyTorch User Group | Center for Statistics and Machine  Learning">
            <a:extLst>
              <a:ext uri="{FF2B5EF4-FFF2-40B4-BE49-F238E27FC236}">
                <a16:creationId xmlns:a16="http://schemas.microsoft.com/office/drawing/2014/main" id="{ED3CC3C4-746A-DF4F-820F-C70A69C59EB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023" t="30566" r="12274" b="30973"/>
          <a:stretch/>
        </p:blipFill>
        <p:spPr bwMode="auto">
          <a:xfrm>
            <a:off x="1914432" y="5969187"/>
            <a:ext cx="1298535" cy="350994"/>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a:extLst>
              <a:ext uri="{FF2B5EF4-FFF2-40B4-BE49-F238E27FC236}">
                <a16:creationId xmlns:a16="http://schemas.microsoft.com/office/drawing/2014/main" id="{5BCF599C-290D-EB4A-AFE2-649583D9C1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1179" y="6030502"/>
            <a:ext cx="1298535" cy="246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01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fade">
                                      <p:cBhvr>
                                        <p:cTn id="20" dur="500"/>
                                        <p:tgtEl>
                                          <p:spTgt spid="60"/>
                                        </p:tgtEl>
                                      </p:cBhvr>
                                    </p:animEffect>
                                  </p:childTnLst>
                                </p:cTn>
                              </p:par>
                              <p:par>
                                <p:cTn id="21" presetID="10" presetClass="entr" presetSubtype="0" fill="hold" nodeType="withEffect">
                                  <p:stCondLst>
                                    <p:cond delay="0"/>
                                  </p:stCondLst>
                                  <p:childTnLst>
                                    <p:set>
                                      <p:cBhvr>
                                        <p:cTn id="22" dur="1" fill="hold">
                                          <p:stCondLst>
                                            <p:cond delay="0"/>
                                          </p:stCondLst>
                                        </p:cTn>
                                        <p:tgtEl>
                                          <p:spTgt spid="92162"/>
                                        </p:tgtEl>
                                        <p:attrNameLst>
                                          <p:attrName>style.visibility</p:attrName>
                                        </p:attrNameLst>
                                      </p:cBhvr>
                                      <p:to>
                                        <p:strVal val="visible"/>
                                      </p:to>
                                    </p:set>
                                    <p:animEffect transition="in" filter="fade">
                                      <p:cBhvr>
                                        <p:cTn id="23" dur="500"/>
                                        <p:tgtEl>
                                          <p:spTgt spid="92162"/>
                                        </p:tgtEl>
                                      </p:cBhvr>
                                    </p:animEffect>
                                  </p:childTnLst>
                                </p:cTn>
                              </p:par>
                              <p:par>
                                <p:cTn id="24" presetID="10" presetClass="entr" presetSubtype="0" fill="hold" nodeType="withEffect">
                                  <p:stCondLst>
                                    <p:cond delay="0"/>
                                  </p:stCondLst>
                                  <p:childTnLst>
                                    <p:set>
                                      <p:cBhvr>
                                        <p:cTn id="25" dur="1" fill="hold">
                                          <p:stCondLst>
                                            <p:cond delay="0"/>
                                          </p:stCondLst>
                                        </p:cTn>
                                        <p:tgtEl>
                                          <p:spTgt spid="92164"/>
                                        </p:tgtEl>
                                        <p:attrNameLst>
                                          <p:attrName>style.visibility</p:attrName>
                                        </p:attrNameLst>
                                      </p:cBhvr>
                                      <p:to>
                                        <p:strVal val="visible"/>
                                      </p:to>
                                    </p:set>
                                    <p:animEffect transition="in" filter="fade">
                                      <p:cBhvr>
                                        <p:cTn id="26" dur="500"/>
                                        <p:tgtEl>
                                          <p:spTgt spid="921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6" grpId="0"/>
      <p:bldP spid="67" grpId="0"/>
      <p:bldP spid="68" grpId="0"/>
      <p:bldP spid="69" grpId="0" animBg="1"/>
      <p:bldP spid="70" grpId="0" animBg="1"/>
      <p:bldP spid="71" grpId="0" animBg="1"/>
      <p:bldP spid="51" grpId="0" animBg="1"/>
      <p:bldP spid="52" grpId="0" animBg="1"/>
      <p:bldP spid="5" grpId="0"/>
      <p:bldP spid="6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fld id="{0121240C-47AF-2F4D-83B3-CC3EDF50F794}" type="slidenum">
              <a:rPr lang="en-US" smtClean="0"/>
              <a:pPr>
                <a:defRPr/>
              </a:pPr>
              <a:t>100</a:t>
            </a:fld>
            <a:endParaRPr lang="en-US" dirty="0"/>
          </a:p>
        </p:txBody>
      </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3C22D51-EB4B-B94C-A55C-DA883EC50490}"/>
              </a:ext>
            </a:extLst>
          </p:cNvPr>
          <p:cNvSpPr/>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56" name="Curved Connector 55">
            <a:extLst>
              <a:ext uri="{FF2B5EF4-FFF2-40B4-BE49-F238E27FC236}">
                <a16:creationId xmlns:a16="http://schemas.microsoft.com/office/drawing/2014/main" id="{BDD686A5-41EB-3141-AD96-F05CF3B8A107}"/>
              </a:ext>
            </a:extLst>
          </p:cNvPr>
          <p:cNvCxnSpPr>
            <a:cxnSpLocks/>
            <a:stCxn id="10" idx="2"/>
            <a:endCxn id="55" idx="1"/>
          </p:cNvCxnSpPr>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2AB55C-5F61-CA4C-860A-2D3A9B44F6B1}"/>
              </a:ext>
            </a:extLst>
          </p:cNvPr>
          <p:cNvSpPr/>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66" name="Rectangle 65">
            <a:extLst>
              <a:ext uri="{FF2B5EF4-FFF2-40B4-BE49-F238E27FC236}">
                <a16:creationId xmlns:a16="http://schemas.microsoft.com/office/drawing/2014/main" id="{9A935EC1-2D60-8F4C-84CF-1FE2FA75719F}"/>
              </a:ext>
            </a:extLst>
          </p:cNvPr>
          <p:cNvSpPr/>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67" name="Curved Connector 66">
            <a:extLst>
              <a:ext uri="{FF2B5EF4-FFF2-40B4-BE49-F238E27FC236}">
                <a16:creationId xmlns:a16="http://schemas.microsoft.com/office/drawing/2014/main" id="{B2F9CCB9-B578-2743-A272-50E923F0545B}"/>
              </a:ext>
            </a:extLst>
          </p:cNvPr>
          <p:cNvCxnSpPr>
            <a:cxnSpLocks/>
            <a:stCxn id="10" idx="2"/>
            <a:endCxn id="65" idx="1"/>
          </p:cNvCxnSpPr>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757D0A2C-46FB-334D-AA1A-D561E51B6B72}"/>
              </a:ext>
            </a:extLst>
          </p:cNvPr>
          <p:cNvCxnSpPr>
            <a:cxnSpLocks/>
            <a:stCxn id="10" idx="2"/>
            <a:endCxn id="66" idx="1"/>
          </p:cNvCxnSpPr>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167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Reasoning in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t>Language interactions is a key medium in </a:t>
            </a:r>
            <a:br>
              <a:rPr lang="en-US" dirty="0"/>
            </a:br>
            <a:r>
              <a:rPr lang="en-US" dirty="0"/>
              <a:t>which “reasoning” emerges. </a:t>
            </a:r>
          </a:p>
          <a:p>
            <a:r>
              <a:rPr lang="en-US" dirty="0"/>
              <a:t>Text Modular Networks </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101</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Google Shape;145;p22">
                <a:extLst>
                  <a:ext uri="{FF2B5EF4-FFF2-40B4-BE49-F238E27FC236}">
                    <a16:creationId xmlns:a16="http://schemas.microsoft.com/office/drawing/2014/main" id="{767864A7-2126-9E4F-A8CC-65E08126DA3D}"/>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29" name="Google Shape;145;p22">
                <a:extLst>
                  <a:ext uri="{FF2B5EF4-FFF2-40B4-BE49-F238E27FC236}">
                    <a16:creationId xmlns:a16="http://schemas.microsoft.com/office/drawing/2014/main" id="{767864A7-2126-9E4F-A8CC-65E08126DA3D}"/>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3"/>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4"/>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sp>
        <p:nvSpPr>
          <p:cNvPr id="43" name="Rectangle 42">
            <a:extLst>
              <a:ext uri="{FF2B5EF4-FFF2-40B4-BE49-F238E27FC236}">
                <a16:creationId xmlns:a16="http://schemas.microsoft.com/office/drawing/2014/main" id="{1A1BF038-4902-A345-B383-4A71EE7FB9B6}"/>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44" name="Rectangle 43">
            <a:extLst>
              <a:ext uri="{FF2B5EF4-FFF2-40B4-BE49-F238E27FC236}">
                <a16:creationId xmlns:a16="http://schemas.microsoft.com/office/drawing/2014/main" id="{67E485CD-07DE-3246-8781-BC4F1521D710}"/>
              </a:ext>
            </a:extLst>
          </p:cNvPr>
          <p:cNvSpPr/>
          <p:nvPr/>
        </p:nvSpPr>
        <p:spPr>
          <a:xfrm>
            <a:off x="10887055" y="1960910"/>
            <a:ext cx="753732" cy="369332"/>
          </a:xfrm>
          <a:prstGeom prst="rect">
            <a:avLst/>
          </a:prstGeom>
        </p:spPr>
        <p:txBody>
          <a:bodyPr wrap="none">
            <a:spAutoFit/>
          </a:bodyPr>
          <a:lstStyle/>
          <a:p>
            <a:r>
              <a:rPr lang="en-US" dirty="0"/>
              <a:t>solver</a:t>
            </a:r>
          </a:p>
        </p:txBody>
      </p:sp>
    </p:spTree>
    <p:extLst>
      <p:ext uri="{BB962C8B-B14F-4D97-AF65-F5344CB8AC3E}">
        <p14:creationId xmlns:p14="http://schemas.microsoft.com/office/powerpoint/2010/main" val="8210851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102</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nvPr>
        </p:nvSpPr>
        <p:spPr/>
        <p:txBody>
          <a:bodyPr/>
          <a:lstStyle/>
          <a:p>
            <a:r>
              <a:rPr lang="en-US" b="1" dirty="0"/>
              <a:t>Challenge: </a:t>
            </a:r>
            <a:r>
              <a:rPr lang="en-US" dirty="0"/>
              <a:t>assumptions used for learning decompositions in TMN can be limiting. </a:t>
            </a:r>
          </a:p>
        </p:txBody>
      </p:sp>
      <p:sp>
        <p:nvSpPr>
          <p:cNvPr id="15" name="Rounded Rectangle 14">
            <a:extLst>
              <a:ext uri="{FF2B5EF4-FFF2-40B4-BE49-F238E27FC236}">
                <a16:creationId xmlns:a16="http://schemas.microsoft.com/office/drawing/2014/main" id="{8E8B7DAB-7671-E340-B6A3-BA8D9BB3872B}"/>
              </a:ext>
            </a:extLst>
          </p:cNvPr>
          <p:cNvSpPr/>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17" name="Rounded Rectangle 16">
            <a:extLst>
              <a:ext uri="{FF2B5EF4-FFF2-40B4-BE49-F238E27FC236}">
                <a16:creationId xmlns:a16="http://schemas.microsoft.com/office/drawing/2014/main" id="{4DF4263D-0FF3-4640-AA43-7EE8AFFF85ED}"/>
              </a:ext>
            </a:extLst>
          </p:cNvPr>
          <p:cNvSpPr/>
          <p:nvPr/>
        </p:nvSpPr>
        <p:spPr>
          <a:xfrm>
            <a:off x="2636687" y="2799582"/>
            <a:ext cx="5491313"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18" name="Rounded Rectangle 17">
            <a:extLst>
              <a:ext uri="{FF2B5EF4-FFF2-40B4-BE49-F238E27FC236}">
                <a16:creationId xmlns:a16="http://schemas.microsoft.com/office/drawing/2014/main" id="{1C392978-A858-C34A-B2DE-439231752B9B}"/>
              </a:ext>
            </a:extLst>
          </p:cNvPr>
          <p:cNvSpPr/>
          <p:nvPr/>
        </p:nvSpPr>
        <p:spPr>
          <a:xfrm>
            <a:off x="4214238" y="3466992"/>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19" name="Elbow Connector 18">
            <a:extLst>
              <a:ext uri="{FF2B5EF4-FFF2-40B4-BE49-F238E27FC236}">
                <a16:creationId xmlns:a16="http://schemas.microsoft.com/office/drawing/2014/main" id="{8E26E9BB-2DBB-D14B-9FE9-90B879015634}"/>
              </a:ext>
            </a:extLst>
          </p:cNvPr>
          <p:cNvCxnSpPr>
            <a:cxnSpLocks/>
          </p:cNvCxnSpPr>
          <p:nvPr/>
        </p:nvCxnSpPr>
        <p:spPr>
          <a:xfrm>
            <a:off x="3576378" y="3653603"/>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Google Shape;145;p22">
                <a:extLst>
                  <a:ext uri="{FF2B5EF4-FFF2-40B4-BE49-F238E27FC236}">
                    <a16:creationId xmlns:a16="http://schemas.microsoft.com/office/drawing/2014/main" id="{687F1BB6-0D06-7941-85F3-FAA3D8E6C670}"/>
                  </a:ext>
                </a:extLst>
              </p:cNvPr>
              <p:cNvSpPr/>
              <p:nvPr/>
            </p:nvSpPr>
            <p:spPr>
              <a:xfrm>
                <a:off x="3065450" y="3411622"/>
                <a:ext cx="510928" cy="459877"/>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22" name="Google Shape;145;p22">
                <a:extLst>
                  <a:ext uri="{FF2B5EF4-FFF2-40B4-BE49-F238E27FC236}">
                    <a16:creationId xmlns:a16="http://schemas.microsoft.com/office/drawing/2014/main" id="{687F1BB6-0D06-7941-85F3-FAA3D8E6C670}"/>
                  </a:ext>
                </a:extLst>
              </p:cNvPr>
              <p:cNvSpPr>
                <a:spLocks noRot="1" noChangeAspect="1" noMove="1" noResize="1" noEditPoints="1" noAdjustHandles="1" noChangeArrowheads="1" noChangeShapeType="1" noTextEdit="1"/>
              </p:cNvSpPr>
              <p:nvPr/>
            </p:nvSpPr>
            <p:spPr>
              <a:xfrm>
                <a:off x="3065450" y="3411622"/>
                <a:ext cx="510928" cy="459877"/>
              </a:xfrm>
              <a:prstGeom prst="roundRect">
                <a:avLst>
                  <a:gd name="adj" fmla="val 16667"/>
                </a:avLst>
              </a:prstGeom>
              <a:blipFill>
                <a:blip r:embed="rId3"/>
                <a:stretch>
                  <a:fillRect l="-26829" t="-18919" r="-31707" b="-37838"/>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A623E224-63F7-6E47-88A9-093FB661DA5B}"/>
              </a:ext>
            </a:extLst>
          </p:cNvPr>
          <p:cNvSpPr txBox="1"/>
          <p:nvPr/>
        </p:nvSpPr>
        <p:spPr>
          <a:xfrm>
            <a:off x="1891941" y="3454795"/>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24" name="Google Shape;145;p22">
                <a:extLst>
                  <a:ext uri="{FF2B5EF4-FFF2-40B4-BE49-F238E27FC236}">
                    <a16:creationId xmlns:a16="http://schemas.microsoft.com/office/drawing/2014/main" id="{CF16F63C-0A3D-8A4B-BCD4-F3C7FDA1B1B7}"/>
                  </a:ext>
                </a:extLst>
              </p:cNvPr>
              <p:cNvSpPr/>
              <p:nvPr/>
            </p:nvSpPr>
            <p:spPr>
              <a:xfrm>
                <a:off x="8128000" y="3752366"/>
                <a:ext cx="510928" cy="531198"/>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24" name="Google Shape;145;p22">
                <a:extLst>
                  <a:ext uri="{FF2B5EF4-FFF2-40B4-BE49-F238E27FC236}">
                    <a16:creationId xmlns:a16="http://schemas.microsoft.com/office/drawing/2014/main" id="{CF16F63C-0A3D-8A4B-BCD4-F3C7FDA1B1B7}"/>
                  </a:ext>
                </a:extLst>
              </p:cNvPr>
              <p:cNvSpPr>
                <a:spLocks noRot="1" noChangeAspect="1" noMove="1" noResize="1" noEditPoints="1" noAdjustHandles="1" noChangeArrowheads="1" noChangeShapeType="1" noTextEdit="1"/>
              </p:cNvSpPr>
              <p:nvPr/>
            </p:nvSpPr>
            <p:spPr>
              <a:xfrm>
                <a:off x="8128000" y="3752366"/>
                <a:ext cx="510928" cy="531198"/>
              </a:xfrm>
              <a:prstGeom prst="roundRect">
                <a:avLst>
                  <a:gd name="adj" fmla="val 16667"/>
                </a:avLst>
              </a:prstGeom>
              <a:blipFill>
                <a:blip r:embed="rId4"/>
                <a:stretch>
                  <a:fillRect l="-26190" t="-9302" r="-30952" b="-2325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F2CEC851-9F16-B146-9EA0-DE302D680069}"/>
              </a:ext>
            </a:extLst>
          </p:cNvPr>
          <p:cNvSpPr txBox="1"/>
          <p:nvPr/>
        </p:nvSpPr>
        <p:spPr>
          <a:xfrm>
            <a:off x="8635196" y="3834396"/>
            <a:ext cx="691215" cy="338554"/>
          </a:xfrm>
          <a:prstGeom prst="rect">
            <a:avLst/>
          </a:prstGeom>
          <a:noFill/>
        </p:spPr>
        <p:txBody>
          <a:bodyPr wrap="none" rtlCol="0">
            <a:spAutoFit/>
          </a:bodyPr>
          <a:lstStyle/>
          <a:p>
            <a:r>
              <a:rPr lang="en-US" sz="1600" dirty="0"/>
              <a:t>solver</a:t>
            </a:r>
          </a:p>
        </p:txBody>
      </p:sp>
      <p:sp>
        <p:nvSpPr>
          <p:cNvPr id="26" name="Google Shape;149;p22">
            <a:extLst>
              <a:ext uri="{FF2B5EF4-FFF2-40B4-BE49-F238E27FC236}">
                <a16:creationId xmlns:a16="http://schemas.microsoft.com/office/drawing/2014/main" id="{04AD8721-FDAA-8C43-AFDC-88975CF6A1E0}"/>
              </a:ext>
            </a:extLst>
          </p:cNvPr>
          <p:cNvSpPr txBox="1"/>
          <p:nvPr/>
        </p:nvSpPr>
        <p:spPr>
          <a:xfrm>
            <a:off x="5322818" y="3862694"/>
            <a:ext cx="2039151" cy="306467"/>
          </a:xfrm>
          <a:prstGeom prst="roundRect">
            <a:avLst/>
          </a:prstGeom>
          <a:noFill/>
          <a:ln w="6350"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solidFill>
                  <a:srgbClr val="FF0000"/>
                </a:solidFill>
                <a:latin typeface="Calibri" panose="020F0502020204030204" pitchFamily="34" charset="0"/>
                <a:ea typeface="Lato"/>
                <a:cs typeface="Calibri" panose="020F0502020204030204" pitchFamily="34" charset="0"/>
                <a:sym typeface="Lato"/>
              </a:rPr>
              <a:t>????</a:t>
            </a:r>
            <a:endParaRPr i="1" dirty="0">
              <a:solidFill>
                <a:srgbClr val="FF0000"/>
              </a:solidFill>
              <a:latin typeface="Calibri" panose="020F0502020204030204" pitchFamily="34" charset="0"/>
              <a:ea typeface="Lato"/>
              <a:cs typeface="Calibri" panose="020F0502020204030204" pitchFamily="34" charset="0"/>
              <a:sym typeface="Lato"/>
            </a:endParaRPr>
          </a:p>
        </p:txBody>
      </p:sp>
      <p:cxnSp>
        <p:nvCxnSpPr>
          <p:cNvPr id="32" name="Elbow Connector 31">
            <a:extLst>
              <a:ext uri="{FF2B5EF4-FFF2-40B4-BE49-F238E27FC236}">
                <a16:creationId xmlns:a16="http://schemas.microsoft.com/office/drawing/2014/main" id="{C3C7DD82-70C5-1B49-87B2-8E1D0CB17A9E}"/>
              </a:ext>
            </a:extLst>
          </p:cNvPr>
          <p:cNvCxnSpPr>
            <a:cxnSpLocks/>
            <a:stCxn id="24" idx="1"/>
            <a:endCxn id="26" idx="3"/>
          </p:cNvCxnSpPr>
          <p:nvPr/>
        </p:nvCxnSpPr>
        <p:spPr>
          <a:xfrm rot="10800000">
            <a:off x="7361970" y="4015929"/>
            <a:ext cx="766031" cy="20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1272029-8EC7-5B43-8500-955730FEABFC}"/>
              </a:ext>
            </a:extLst>
          </p:cNvPr>
          <p:cNvSpPr/>
          <p:nvPr/>
        </p:nvSpPr>
        <p:spPr>
          <a:xfrm>
            <a:off x="4192019" y="4326716"/>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p:cxnSp>
        <p:nvCxnSpPr>
          <p:cNvPr id="35" name="Elbow Connector 34">
            <a:extLst>
              <a:ext uri="{FF2B5EF4-FFF2-40B4-BE49-F238E27FC236}">
                <a16:creationId xmlns:a16="http://schemas.microsoft.com/office/drawing/2014/main" id="{29F9A7B8-FF8F-7A4B-92DC-4056E0C26606}"/>
              </a:ext>
            </a:extLst>
          </p:cNvPr>
          <p:cNvCxnSpPr>
            <a:cxnSpLocks/>
            <a:stCxn id="36" idx="3"/>
            <a:endCxn id="33" idx="1"/>
          </p:cNvCxnSpPr>
          <p:nvPr/>
        </p:nvCxnSpPr>
        <p:spPr>
          <a:xfrm>
            <a:off x="3576378" y="4477757"/>
            <a:ext cx="615641" cy="2193"/>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Google Shape;145;p22">
                <a:extLst>
                  <a:ext uri="{FF2B5EF4-FFF2-40B4-BE49-F238E27FC236}">
                    <a16:creationId xmlns:a16="http://schemas.microsoft.com/office/drawing/2014/main" id="{C51E06B0-DB2F-E04B-A2B7-E70683F34D85}"/>
                  </a:ext>
                </a:extLst>
              </p:cNvPr>
              <p:cNvSpPr/>
              <p:nvPr/>
            </p:nvSpPr>
            <p:spPr>
              <a:xfrm>
                <a:off x="3065450" y="4251995"/>
                <a:ext cx="510928" cy="451524"/>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3200" dirty="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6" name="Google Shape;145;p22">
                <a:extLst>
                  <a:ext uri="{FF2B5EF4-FFF2-40B4-BE49-F238E27FC236}">
                    <a16:creationId xmlns:a16="http://schemas.microsoft.com/office/drawing/2014/main" id="{C51E06B0-DB2F-E04B-A2B7-E70683F34D85}"/>
                  </a:ext>
                </a:extLst>
              </p:cNvPr>
              <p:cNvSpPr>
                <a:spLocks noRot="1" noChangeAspect="1" noMove="1" noResize="1" noEditPoints="1" noAdjustHandles="1" noChangeArrowheads="1" noChangeShapeType="1" noTextEdit="1"/>
              </p:cNvSpPr>
              <p:nvPr/>
            </p:nvSpPr>
            <p:spPr>
              <a:xfrm>
                <a:off x="3065450" y="4251995"/>
                <a:ext cx="510928" cy="451524"/>
              </a:xfrm>
              <a:prstGeom prst="roundRect">
                <a:avLst>
                  <a:gd name="adj" fmla="val 16667"/>
                </a:avLst>
              </a:prstGeom>
              <a:blipFill>
                <a:blip r:embed="rId5"/>
                <a:stretch>
                  <a:fillRect l="-26829" t="-22222" r="-31707" b="-361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A8E8CEE9-F17F-CB42-B912-38C5DE671DC5}"/>
              </a:ext>
            </a:extLst>
          </p:cNvPr>
          <p:cNvSpPr txBox="1"/>
          <p:nvPr/>
        </p:nvSpPr>
        <p:spPr>
          <a:xfrm>
            <a:off x="1885960" y="426780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38" name="Google Shape;145;p22">
                <a:extLst>
                  <a:ext uri="{FF2B5EF4-FFF2-40B4-BE49-F238E27FC236}">
                    <a16:creationId xmlns:a16="http://schemas.microsoft.com/office/drawing/2014/main" id="{CD400696-1B9C-5F4B-9D11-FB4FE540BE48}"/>
                  </a:ext>
                </a:extLst>
              </p:cNvPr>
              <p:cNvSpPr/>
              <p:nvPr/>
            </p:nvSpPr>
            <p:spPr>
              <a:xfrm>
                <a:off x="8140289" y="4776496"/>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nvSpPr>
            <p:spPr>
              <a:xfrm>
                <a:off x="8140289" y="4776496"/>
                <a:ext cx="510929" cy="472496"/>
              </a:xfrm>
              <a:prstGeom prst="roundRect">
                <a:avLst>
                  <a:gd name="adj" fmla="val 16667"/>
                </a:avLst>
              </a:prstGeom>
              <a:blipFill>
                <a:blip r:embed="rId6"/>
                <a:stretch>
                  <a:fillRect l="-23810" t="-18421" r="-30952"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nvSpPr>
        <p:spPr>
          <a:xfrm>
            <a:off x="8651219" y="4847918"/>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1"/>
            <a:endCxn id="41" idx="3"/>
          </p:cNvCxnSpPr>
          <p:nvPr/>
        </p:nvCxnSpPr>
        <p:spPr>
          <a:xfrm rot="10800000" flipV="1">
            <a:off x="7374261" y="5012744"/>
            <a:ext cx="766029" cy="4452"/>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nvSpPr>
        <p:spPr>
          <a:xfrm>
            <a:off x="5335109" y="4863962"/>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2" name="Rectangle 41">
            <a:extLst>
              <a:ext uri="{FF2B5EF4-FFF2-40B4-BE49-F238E27FC236}">
                <a16:creationId xmlns:a16="http://schemas.microsoft.com/office/drawing/2014/main" id="{5B601CDC-BC86-D546-9E69-288E9D6F9F5D}"/>
              </a:ext>
            </a:extLst>
          </p:cNvPr>
          <p:cNvSpPr/>
          <p:nvPr/>
        </p:nvSpPr>
        <p:spPr>
          <a:xfrm>
            <a:off x="4996241" y="4986903"/>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45" name="Rounded Rectangular Callout 44">
            <a:extLst>
              <a:ext uri="{FF2B5EF4-FFF2-40B4-BE49-F238E27FC236}">
                <a16:creationId xmlns:a16="http://schemas.microsoft.com/office/drawing/2014/main" id="{77BFBC75-17E9-8D47-905F-12832068EA60}"/>
              </a:ext>
            </a:extLst>
          </p:cNvPr>
          <p:cNvSpPr/>
          <p:nvPr/>
        </p:nvSpPr>
        <p:spPr>
          <a:xfrm>
            <a:off x="9187431" y="3028914"/>
            <a:ext cx="2414676" cy="624689"/>
          </a:xfrm>
          <a:prstGeom prst="wedgeRoundRectCallout">
            <a:avLst>
              <a:gd name="adj1" fmla="val -47629"/>
              <a:gd name="adj2" fmla="val 9445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49" name="Rounded Rectangle 48">
            <a:extLst>
              <a:ext uri="{FF2B5EF4-FFF2-40B4-BE49-F238E27FC236}">
                <a16:creationId xmlns:a16="http://schemas.microsoft.com/office/drawing/2014/main" id="{4F475D8A-5001-D34F-B7F6-5FF36765F450}"/>
              </a:ext>
            </a:extLst>
          </p:cNvPr>
          <p:cNvSpPr/>
          <p:nvPr/>
        </p:nvSpPr>
        <p:spPr>
          <a:xfrm>
            <a:off x="4412974" y="4191968"/>
            <a:ext cx="4346715" cy="1123442"/>
          </a:xfrm>
          <a:prstGeom prst="roundRect">
            <a:avLst>
              <a:gd name="adj" fmla="val 50000"/>
            </a:avLst>
          </a:prstGeom>
          <a:noFill/>
          <a:ln w="57150">
            <a:solidFill>
              <a:srgbClr val="C00000"/>
            </a:solidFill>
            <a:prstDash val="dash"/>
          </a:ln>
        </p:spPr>
        <p:style>
          <a:lnRef idx="2">
            <a:schemeClr val="dk1"/>
          </a:lnRef>
          <a:fillRef idx="1">
            <a:schemeClr val="lt1"/>
          </a:fillRef>
          <a:effectRef idx="0">
            <a:schemeClr val="dk1"/>
          </a:effectRef>
          <a:fontRef idx="minor">
            <a:schemeClr val="dk1"/>
          </a:fontRef>
        </p:style>
        <p:txBody>
          <a:bodyPr wrap="square">
            <a:noAutofit/>
          </a:bodyPr>
          <a:lstStyle/>
          <a:p>
            <a:pPr algn="ctr"/>
            <a:endParaRPr lang="en-US" sz="2800" i="1" dirty="0"/>
          </a:p>
        </p:txBody>
      </p:sp>
    </p:spTree>
    <p:extLst>
      <p:ext uri="{BB962C8B-B14F-4D97-AF65-F5344CB8AC3E}">
        <p14:creationId xmlns:p14="http://schemas.microsoft.com/office/powerpoint/2010/main" val="16013151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Learning Language Interaction</a:t>
            </a:r>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103</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5" name="Content Placeholder 4">
            <a:extLst>
              <a:ext uri="{FF2B5EF4-FFF2-40B4-BE49-F238E27FC236}">
                <a16:creationId xmlns:a16="http://schemas.microsoft.com/office/drawing/2014/main" id="{D4C4A378-E9F2-DD4B-9E21-3B41C0223DF7}"/>
              </a:ext>
            </a:extLst>
          </p:cNvPr>
          <p:cNvSpPr>
            <a:spLocks noGrp="1"/>
          </p:cNvSpPr>
          <p:nvPr>
            <p:ph idx="1"/>
          </p:nvPr>
        </p:nvSpPr>
        <p:spPr/>
        <p:txBody>
          <a:bodyPr/>
          <a:lstStyle/>
          <a:p>
            <a:r>
              <a:rPr lang="en-US" b="1" dirty="0"/>
              <a:t>Challenge: </a:t>
            </a:r>
            <a:r>
              <a:rPr lang="en-US" dirty="0"/>
              <a:t>assumptions used for learning decompositions in TMN can be limiting. </a:t>
            </a:r>
          </a:p>
        </p:txBody>
      </p:sp>
      <p:sp>
        <p:nvSpPr>
          <p:cNvPr id="15" name="Rounded Rectangle 14">
            <a:extLst>
              <a:ext uri="{FF2B5EF4-FFF2-40B4-BE49-F238E27FC236}">
                <a16:creationId xmlns:a16="http://schemas.microsoft.com/office/drawing/2014/main" id="{8E8B7DAB-7671-E340-B6A3-BA8D9BB3872B}"/>
              </a:ext>
            </a:extLst>
          </p:cNvPr>
          <p:cNvSpPr/>
          <p:nvPr/>
        </p:nvSpPr>
        <p:spPr>
          <a:xfrm>
            <a:off x="2309171" y="5417521"/>
            <a:ext cx="7573658"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learning to interact </a:t>
            </a:r>
            <a:br>
              <a:rPr lang="en-US" sz="2800" i="1" dirty="0"/>
            </a:br>
            <a:r>
              <a:rPr lang="en-US" sz="2800" i="1" dirty="0"/>
              <a:t>with existing models </a:t>
            </a:r>
            <a:r>
              <a:rPr lang="en-US" sz="2800" i="1" u="sng" dirty="0"/>
              <a:t>with minimal assumptions</a:t>
            </a:r>
          </a:p>
        </p:txBody>
      </p:sp>
      <p:sp>
        <p:nvSpPr>
          <p:cNvPr id="33" name="Rounded Rectangle 32">
            <a:extLst>
              <a:ext uri="{FF2B5EF4-FFF2-40B4-BE49-F238E27FC236}">
                <a16:creationId xmlns:a16="http://schemas.microsoft.com/office/drawing/2014/main" id="{E1272029-8EC7-5B43-8500-955730FEABFC}"/>
              </a:ext>
            </a:extLst>
          </p:cNvPr>
          <p:cNvSpPr/>
          <p:nvPr/>
        </p:nvSpPr>
        <p:spPr>
          <a:xfrm>
            <a:off x="2323460" y="3761351"/>
            <a:ext cx="2039151" cy="306467"/>
          </a:xfrm>
          <a:prstGeom prst="round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rgbClr val="FF0000"/>
                </a:solidFill>
              </a:rPr>
              <a:t>????</a:t>
            </a:r>
          </a:p>
        </p:txBody>
      </p:sp>
      <mc:AlternateContent xmlns:mc="http://schemas.openxmlformats.org/markup-compatibility/2006" xmlns:a14="http://schemas.microsoft.com/office/drawing/2010/main">
        <mc:Choice Requires="a14">
          <p:sp>
            <p:nvSpPr>
              <p:cNvPr id="38" name="Google Shape;145;p22">
                <a:extLst>
                  <a:ext uri="{FF2B5EF4-FFF2-40B4-BE49-F238E27FC236}">
                    <a16:creationId xmlns:a16="http://schemas.microsoft.com/office/drawing/2014/main" id="{CD400696-1B9C-5F4B-9D11-FB4FE540BE48}"/>
                  </a:ext>
                </a:extLst>
              </p:cNvPr>
              <p:cNvSpPr/>
              <p:nvPr/>
            </p:nvSpPr>
            <p:spPr>
              <a:xfrm>
                <a:off x="5552829" y="3679474"/>
                <a:ext cx="510929" cy="472496"/>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3200" dirty="0" smtClean="0"/>
                        <m:t>🤖</m:t>
                      </m:r>
                    </m:oMath>
                  </m:oMathPara>
                </a14:m>
                <a:endParaRPr sz="3200" baseline="-25000" dirty="0">
                  <a:latin typeface="Calibri" panose="020F0502020204030204" pitchFamily="34" charset="0"/>
                  <a:ea typeface="Lato"/>
                  <a:cs typeface="Calibri" panose="020F0502020204030204" pitchFamily="34" charset="0"/>
                  <a:sym typeface="Lato"/>
                </a:endParaRPr>
              </a:p>
            </p:txBody>
          </p:sp>
        </mc:Choice>
        <mc:Fallback xmlns="">
          <p:sp>
            <p:nvSpPr>
              <p:cNvPr id="38" name="Google Shape;145;p22">
                <a:extLst>
                  <a:ext uri="{FF2B5EF4-FFF2-40B4-BE49-F238E27FC236}">
                    <a16:creationId xmlns:a16="http://schemas.microsoft.com/office/drawing/2014/main" id="{CD400696-1B9C-5F4B-9D11-FB4FE540BE48}"/>
                  </a:ext>
                </a:extLst>
              </p:cNvPr>
              <p:cNvSpPr>
                <a:spLocks noRot="1" noChangeAspect="1" noMove="1" noResize="1" noEditPoints="1" noAdjustHandles="1" noChangeArrowheads="1" noChangeShapeType="1" noTextEdit="1"/>
              </p:cNvSpPr>
              <p:nvPr/>
            </p:nvSpPr>
            <p:spPr>
              <a:xfrm>
                <a:off x="5552829" y="3679474"/>
                <a:ext cx="510929" cy="472496"/>
              </a:xfrm>
              <a:prstGeom prst="roundRect">
                <a:avLst>
                  <a:gd name="adj" fmla="val 16667"/>
                </a:avLst>
              </a:prstGeom>
              <a:blipFill>
                <a:blip r:embed="rId3"/>
                <a:stretch>
                  <a:fillRect l="-26829" t="-15789" r="-31707" b="-3421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9" name="TextBox 38">
            <a:extLst>
              <a:ext uri="{FF2B5EF4-FFF2-40B4-BE49-F238E27FC236}">
                <a16:creationId xmlns:a16="http://schemas.microsoft.com/office/drawing/2014/main" id="{EC5F0CAA-E199-6742-91EF-28A5A280B424}"/>
              </a:ext>
            </a:extLst>
          </p:cNvPr>
          <p:cNvSpPr txBox="1"/>
          <p:nvPr/>
        </p:nvSpPr>
        <p:spPr>
          <a:xfrm>
            <a:off x="5465308" y="3326460"/>
            <a:ext cx="691215" cy="338554"/>
          </a:xfrm>
          <a:prstGeom prst="rect">
            <a:avLst/>
          </a:prstGeom>
          <a:noFill/>
        </p:spPr>
        <p:txBody>
          <a:bodyPr wrap="none" rtlCol="0">
            <a:spAutoFit/>
          </a:bodyPr>
          <a:lstStyle/>
          <a:p>
            <a:r>
              <a:rPr lang="en-US" sz="1600" dirty="0"/>
              <a:t>solver</a:t>
            </a:r>
          </a:p>
        </p:txBody>
      </p:sp>
      <p:cxnSp>
        <p:nvCxnSpPr>
          <p:cNvPr id="40" name="Elbow Connector 39">
            <a:extLst>
              <a:ext uri="{FF2B5EF4-FFF2-40B4-BE49-F238E27FC236}">
                <a16:creationId xmlns:a16="http://schemas.microsoft.com/office/drawing/2014/main" id="{151DC1D6-0C05-2D4A-B58F-77B064D87BD5}"/>
              </a:ext>
            </a:extLst>
          </p:cNvPr>
          <p:cNvCxnSpPr>
            <a:cxnSpLocks/>
            <a:stCxn id="38" idx="3"/>
            <a:endCxn id="41" idx="1"/>
          </p:cNvCxnSpPr>
          <p:nvPr/>
        </p:nvCxnSpPr>
        <p:spPr>
          <a:xfrm flipV="1">
            <a:off x="6063758" y="3914584"/>
            <a:ext cx="939126" cy="113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149;p22">
            <a:extLst>
              <a:ext uri="{FF2B5EF4-FFF2-40B4-BE49-F238E27FC236}">
                <a16:creationId xmlns:a16="http://schemas.microsoft.com/office/drawing/2014/main" id="{9AB8AAF1-300B-A146-8850-8B551D0DD102}"/>
              </a:ext>
            </a:extLst>
          </p:cNvPr>
          <p:cNvSpPr txBox="1"/>
          <p:nvPr/>
        </p:nvSpPr>
        <p:spPr>
          <a:xfrm>
            <a:off x="7002884" y="3761350"/>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45" name="Rounded Rectangular Callout 44">
            <a:extLst>
              <a:ext uri="{FF2B5EF4-FFF2-40B4-BE49-F238E27FC236}">
                <a16:creationId xmlns:a16="http://schemas.microsoft.com/office/drawing/2014/main" id="{77BFBC75-17E9-8D47-905F-12832068EA60}"/>
              </a:ext>
            </a:extLst>
          </p:cNvPr>
          <p:cNvSpPr/>
          <p:nvPr/>
        </p:nvSpPr>
        <p:spPr>
          <a:xfrm>
            <a:off x="6090263" y="2696875"/>
            <a:ext cx="2414676" cy="624689"/>
          </a:xfrm>
          <a:prstGeom prst="wedgeRoundRectCallout">
            <a:avLst>
              <a:gd name="adj1" fmla="val -39946"/>
              <a:gd name="adj2" fmla="val 79603"/>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sp>
        <p:nvSpPr>
          <p:cNvPr id="27" name="TextBox 26">
            <a:extLst>
              <a:ext uri="{FF2B5EF4-FFF2-40B4-BE49-F238E27FC236}">
                <a16:creationId xmlns:a16="http://schemas.microsoft.com/office/drawing/2014/main" id="{D15752F3-94DE-FA47-B506-7C8E96D2F375}"/>
              </a:ext>
            </a:extLst>
          </p:cNvPr>
          <p:cNvSpPr txBox="1"/>
          <p:nvPr/>
        </p:nvSpPr>
        <p:spPr>
          <a:xfrm>
            <a:off x="363566" y="6511568"/>
            <a:ext cx="11520654"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Promp</a:t>
            </a:r>
            <a:r>
              <a:rPr lang="en-US" sz="1600" dirty="0">
                <a:solidFill>
                  <a:schemeClr val="bg1">
                    <a:lumMod val="50000"/>
                  </a:schemeClr>
                </a:solidFill>
              </a:rPr>
              <a:t> Waywardness: The Curious Case of Discretized Interpretation of Continuous Prompts.” </a:t>
            </a:r>
            <a:r>
              <a:rPr lang="en-US" sz="1600" b="1" dirty="0" err="1">
                <a:solidFill>
                  <a:schemeClr val="tx2"/>
                </a:solidFill>
              </a:rPr>
              <a:t>Khashabi</a:t>
            </a:r>
            <a:r>
              <a:rPr lang="en-US" sz="1600" dirty="0">
                <a:solidFill>
                  <a:schemeClr val="bg1">
                    <a:lumMod val="50000"/>
                  </a:schemeClr>
                </a:solidFill>
              </a:rPr>
              <a:t> and others,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34" name="Elbow Connector 33">
            <a:extLst>
              <a:ext uri="{FF2B5EF4-FFF2-40B4-BE49-F238E27FC236}">
                <a16:creationId xmlns:a16="http://schemas.microsoft.com/office/drawing/2014/main" id="{811DFD34-2AB8-FC45-AA30-EED9237FCAC7}"/>
              </a:ext>
            </a:extLst>
          </p:cNvPr>
          <p:cNvCxnSpPr>
            <a:cxnSpLocks/>
            <a:stCxn id="33" idx="3"/>
            <a:endCxn id="38" idx="1"/>
          </p:cNvCxnSpPr>
          <p:nvPr/>
        </p:nvCxnSpPr>
        <p:spPr>
          <a:xfrm>
            <a:off x="4362611" y="3914585"/>
            <a:ext cx="1190218" cy="1137"/>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ular Callout 42">
            <a:extLst>
              <a:ext uri="{FF2B5EF4-FFF2-40B4-BE49-F238E27FC236}">
                <a16:creationId xmlns:a16="http://schemas.microsoft.com/office/drawing/2014/main" id="{D587853E-E4D4-454A-AE42-F4305C8D9CDA}"/>
              </a:ext>
            </a:extLst>
          </p:cNvPr>
          <p:cNvSpPr/>
          <p:nvPr/>
        </p:nvSpPr>
        <p:spPr>
          <a:xfrm>
            <a:off x="2215042" y="4283154"/>
            <a:ext cx="3847352" cy="869923"/>
          </a:xfrm>
          <a:prstGeom prst="wedgeRoundRectCallout">
            <a:avLst>
              <a:gd name="adj1" fmla="val 15895"/>
              <a:gd name="adj2" fmla="val -67599"/>
              <a:gd name="adj3" fmla="val 16667"/>
            </a:avLst>
          </a:prstGeom>
          <a:solidFill>
            <a:srgbClr val="FFE8E7"/>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orbel" panose="020B0503020204020204" pitchFamily="34" charset="0"/>
              </a:rPr>
              <a:t>Gradients </a:t>
            </a:r>
            <a:r>
              <a:rPr lang="en-US" sz="2000" b="1" i="1" dirty="0">
                <a:solidFill>
                  <a:schemeClr val="tx1"/>
                </a:solidFill>
                <a:latin typeface="Corbel" panose="020B0503020204020204" pitchFamily="34" charset="0"/>
              </a:rPr>
              <a:t>alone </a:t>
            </a:r>
            <a:r>
              <a:rPr lang="en-US" sz="2000" i="1" dirty="0">
                <a:solidFill>
                  <a:schemeClr val="tx1"/>
                </a:solidFill>
                <a:latin typeface="Corbel" panose="020B0503020204020204" pitchFamily="34" charset="0"/>
              </a:rPr>
              <a:t>are insufficient </a:t>
            </a:r>
            <a:br>
              <a:rPr lang="en-US" sz="2000" i="1" dirty="0">
                <a:solidFill>
                  <a:schemeClr val="tx1"/>
                </a:solidFill>
                <a:latin typeface="Corbel" panose="020B0503020204020204" pitchFamily="34" charset="0"/>
              </a:rPr>
            </a:br>
            <a:r>
              <a:rPr lang="en-US" sz="2000" i="1" dirty="0">
                <a:solidFill>
                  <a:schemeClr val="tx1"/>
                </a:solidFill>
                <a:latin typeface="Corbel" panose="020B0503020204020204" pitchFamily="34" charset="0"/>
              </a:rPr>
              <a:t>to reverse engineer a model.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E77D96D-24D1-6640-ABBC-6DE8A9D73FDD}"/>
                  </a:ext>
                </a:extLst>
              </p:cNvPr>
              <p:cNvSpPr txBox="1"/>
              <p:nvPr/>
            </p:nvSpPr>
            <p:spPr>
              <a:xfrm>
                <a:off x="6949309" y="3643737"/>
                <a:ext cx="19286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ℒ</m:t>
                      </m:r>
                      <m:r>
                        <a:rPr lang="en-US" sz="2800" b="0" i="1" smtClean="0">
                          <a:solidFill>
                            <a:srgbClr val="FF0000"/>
                          </a:solidFill>
                          <a:latin typeface="Cambria Math" panose="02040503050406030204" pitchFamily="18" charset="0"/>
                        </a:rPr>
                        <m:t>(                 )</m:t>
                      </m:r>
                    </m:oMath>
                  </m:oMathPara>
                </a14:m>
                <a:endParaRPr lang="en-US" sz="2800" dirty="0">
                  <a:solidFill>
                    <a:srgbClr val="FF0000"/>
                  </a:solidFill>
                </a:endParaRPr>
              </a:p>
            </p:txBody>
          </p:sp>
        </mc:Choice>
        <mc:Fallback xmlns="">
          <p:sp>
            <p:nvSpPr>
              <p:cNvPr id="14" name="TextBox 13">
                <a:extLst>
                  <a:ext uri="{FF2B5EF4-FFF2-40B4-BE49-F238E27FC236}">
                    <a16:creationId xmlns:a16="http://schemas.microsoft.com/office/drawing/2014/main" id="{5E77D96D-24D1-6640-ABBC-6DE8A9D73FDD}"/>
                  </a:ext>
                </a:extLst>
              </p:cNvPr>
              <p:cNvSpPr txBox="1">
                <a:spLocks noRot="1" noChangeAspect="1" noMove="1" noResize="1" noEditPoints="1" noAdjustHandles="1" noChangeArrowheads="1" noChangeShapeType="1" noTextEdit="1"/>
              </p:cNvSpPr>
              <p:nvPr/>
            </p:nvSpPr>
            <p:spPr>
              <a:xfrm>
                <a:off x="6949309" y="3643737"/>
                <a:ext cx="1928605" cy="430887"/>
              </a:xfrm>
              <a:prstGeom prst="rect">
                <a:avLst/>
              </a:prstGeom>
              <a:blipFill>
                <a:blip r:embed="rId4"/>
                <a:stretch>
                  <a:fillRect l="-4605" t="-11765" r="-6579"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7667B14-7AB7-3841-8D4C-2143749485C0}"/>
                  </a:ext>
                </a:extLst>
              </p:cNvPr>
              <p:cNvSpPr txBox="1"/>
              <p:nvPr/>
            </p:nvSpPr>
            <p:spPr>
              <a:xfrm>
                <a:off x="4070171" y="3234127"/>
                <a:ext cx="514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ea typeface="Cambria Math" panose="02040503050406030204" pitchFamily="18" charset="0"/>
                        </a:rPr>
                        <m:t>𝛻</m:t>
                      </m:r>
                      <m:r>
                        <a:rPr lang="en-US" sz="2800" i="1">
                          <a:solidFill>
                            <a:srgbClr val="FF0000"/>
                          </a:solidFill>
                          <a:latin typeface="Cambria Math" panose="02040503050406030204" pitchFamily="18" charset="0"/>
                          <a:ea typeface="Cambria Math" panose="02040503050406030204" pitchFamily="18" charset="0"/>
                        </a:rPr>
                        <m:t>ℒ</m:t>
                      </m:r>
                    </m:oMath>
                  </m:oMathPara>
                </a14:m>
                <a:endParaRPr lang="en-US" sz="2800" dirty="0">
                  <a:solidFill>
                    <a:srgbClr val="FF0000"/>
                  </a:solidFill>
                </a:endParaRPr>
              </a:p>
            </p:txBody>
          </p:sp>
        </mc:Choice>
        <mc:Fallback xmlns="">
          <p:sp>
            <p:nvSpPr>
              <p:cNvPr id="44" name="TextBox 43">
                <a:extLst>
                  <a:ext uri="{FF2B5EF4-FFF2-40B4-BE49-F238E27FC236}">
                    <a16:creationId xmlns:a16="http://schemas.microsoft.com/office/drawing/2014/main" id="{37667B14-7AB7-3841-8D4C-2143749485C0}"/>
                  </a:ext>
                </a:extLst>
              </p:cNvPr>
              <p:cNvSpPr txBox="1">
                <a:spLocks noRot="1" noChangeAspect="1" noMove="1" noResize="1" noEditPoints="1" noAdjustHandles="1" noChangeArrowheads="1" noChangeShapeType="1" noTextEdit="1"/>
              </p:cNvSpPr>
              <p:nvPr/>
            </p:nvSpPr>
            <p:spPr>
              <a:xfrm>
                <a:off x="4070171" y="3234127"/>
                <a:ext cx="514756" cy="430887"/>
              </a:xfrm>
              <a:prstGeom prst="rect">
                <a:avLst/>
              </a:prstGeom>
              <a:blipFill>
                <a:blip r:embed="rId5"/>
                <a:stretch>
                  <a:fillRect l="-17073" r="-14634" b="-5714"/>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DCEA4495-7F80-5B4C-8B04-26D88A7FEB6F}"/>
              </a:ext>
            </a:extLst>
          </p:cNvPr>
          <p:cNvSpPr/>
          <p:nvPr/>
        </p:nvSpPr>
        <p:spPr>
          <a:xfrm>
            <a:off x="3776870" y="3683278"/>
            <a:ext cx="3193774" cy="239365"/>
          </a:xfrm>
          <a:custGeom>
            <a:avLst/>
            <a:gdLst>
              <a:gd name="connsiteX0" fmla="*/ 3193774 w 3193774"/>
              <a:gd name="connsiteY0" fmla="*/ 133348 h 239365"/>
              <a:gd name="connsiteX1" fmla="*/ 1152939 w 3193774"/>
              <a:gd name="connsiteY1" fmla="*/ 159852 h 239365"/>
              <a:gd name="connsiteX2" fmla="*/ 490331 w 3193774"/>
              <a:gd name="connsiteY2" fmla="*/ 826 h 239365"/>
              <a:gd name="connsiteX3" fmla="*/ 0 w 3193774"/>
              <a:gd name="connsiteY3" fmla="*/ 239365 h 239365"/>
            </a:gdLst>
            <a:ahLst/>
            <a:cxnLst>
              <a:cxn ang="0">
                <a:pos x="connsiteX0" y="connsiteY0"/>
              </a:cxn>
              <a:cxn ang="0">
                <a:pos x="connsiteX1" y="connsiteY1"/>
              </a:cxn>
              <a:cxn ang="0">
                <a:pos x="connsiteX2" y="connsiteY2"/>
              </a:cxn>
              <a:cxn ang="0">
                <a:pos x="connsiteX3" y="connsiteY3"/>
              </a:cxn>
            </a:cxnLst>
            <a:rect l="l" t="t" r="r" b="b"/>
            <a:pathLst>
              <a:path w="3193774" h="239365">
                <a:moveTo>
                  <a:pt x="3193774" y="133348"/>
                </a:moveTo>
                <a:cubicBezTo>
                  <a:pt x="2398643" y="157643"/>
                  <a:pt x="1603513" y="181939"/>
                  <a:pt x="1152939" y="159852"/>
                </a:cubicBezTo>
                <a:cubicBezTo>
                  <a:pt x="702365" y="137765"/>
                  <a:pt x="682487" y="-12426"/>
                  <a:pt x="490331" y="826"/>
                </a:cubicBezTo>
                <a:cubicBezTo>
                  <a:pt x="298174" y="14078"/>
                  <a:pt x="149087" y="126721"/>
                  <a:pt x="0" y="239365"/>
                </a:cubicBezTo>
              </a:path>
            </a:pathLst>
          </a:custGeom>
          <a:noFill/>
          <a:ln w="22225">
            <a:solidFill>
              <a:srgbClr val="FF000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5002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4" grpId="0"/>
      <p:bldP spid="44" grpId="0"/>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solidFill>
                  <a:srgbClr val="0044F9"/>
                </a:solidFill>
              </a:rPr>
              <a:t>Extensible</a:t>
            </a:r>
            <a:r>
              <a:rPr lang="en-US" dirty="0"/>
              <a:t> Text Modular Networks </a:t>
            </a:r>
          </a:p>
          <a:p>
            <a:pPr lvl="1"/>
            <a:r>
              <a:rPr lang="en-US" dirty="0"/>
              <a:t>Extensibility to new “modules” </a:t>
            </a:r>
          </a:p>
          <a:p>
            <a:pPr marL="45720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104</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3"/>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xmlns:a14="http://schemas.microsoft.com/office/drawing/2010/main">
        <mc:Choice Requires="a14">
          <p:sp>
            <p:nvSpPr>
              <p:cNvPr id="18" name="Google Shape;145;p22">
                <a:extLst>
                  <a:ext uri="{FF2B5EF4-FFF2-40B4-BE49-F238E27FC236}">
                    <a16:creationId xmlns:a16="http://schemas.microsoft.com/office/drawing/2014/main" id="{C5BD21FA-B4D7-E044-8FDE-A7C44C6C1EA4}"/>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pic>
        <p:nvPicPr>
          <p:cNvPr id="15" name="Picture 2" descr="Smart content management system | CMS API integration | Eidosmedia">
            <a:extLst>
              <a:ext uri="{FF2B5EF4-FFF2-40B4-BE49-F238E27FC236}">
                <a16:creationId xmlns:a16="http://schemas.microsoft.com/office/drawing/2014/main" id="{EB9B8888-FB21-1B4F-9EF5-D2B2613AE1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194" y="3862177"/>
            <a:ext cx="3321089" cy="24753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Google Shape;145;p22">
                <a:extLst>
                  <a:ext uri="{FF2B5EF4-FFF2-40B4-BE49-F238E27FC236}">
                    <a16:creationId xmlns:a16="http://schemas.microsoft.com/office/drawing/2014/main" id="{E0F73CF3-84EB-2749-A9BD-296DCD341D97}"/>
                  </a:ext>
                </a:extLst>
              </p:cNvPr>
              <p:cNvSpPr/>
              <p:nvPr/>
            </p:nvSpPr>
            <p:spPr>
              <a:xfrm>
                <a:off x="10755861" y="3909159"/>
                <a:ext cx="1144608" cy="848565"/>
              </a:xfrm>
              <a:prstGeom prst="roundRect">
                <a:avLst>
                  <a:gd name="adj" fmla="val 16667"/>
                </a:avLst>
              </a:prstGeom>
              <a:solidFill>
                <a:schemeClr val="accent4">
                  <a:lumMod val="60000"/>
                  <a:lumOff val="40000"/>
                </a:schemeClr>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6" name="Google Shape;145;p22">
                <a:extLst>
                  <a:ext uri="{FF2B5EF4-FFF2-40B4-BE49-F238E27FC236}">
                    <a16:creationId xmlns:a16="http://schemas.microsoft.com/office/drawing/2014/main" id="{E0F73CF3-84EB-2749-A9BD-296DCD341D97}"/>
                  </a:ext>
                </a:extLst>
              </p:cNvPr>
              <p:cNvSpPr>
                <a:spLocks noRot="1" noChangeAspect="1" noMove="1" noResize="1" noEditPoints="1" noAdjustHandles="1" noChangeArrowheads="1" noChangeShapeType="1" noTextEdit="1"/>
              </p:cNvSpPr>
              <p:nvPr/>
            </p:nvSpPr>
            <p:spPr>
              <a:xfrm>
                <a:off x="10755861" y="3909159"/>
                <a:ext cx="1144608" cy="848565"/>
              </a:xfrm>
              <a:prstGeom prst="roundRect">
                <a:avLst>
                  <a:gd name="adj" fmla="val 16667"/>
                </a:avLst>
              </a:prstGeom>
              <a:blipFill>
                <a:blip r:embed="rId6"/>
                <a:stretch>
                  <a:fillRect b="-8824"/>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8535AD4C-EA6B-DD44-9729-78BF3F0499C2}"/>
              </a:ext>
            </a:extLst>
          </p:cNvPr>
          <p:cNvSpPr/>
          <p:nvPr/>
        </p:nvSpPr>
        <p:spPr>
          <a:xfrm>
            <a:off x="11110370" y="3331293"/>
            <a:ext cx="394660" cy="584775"/>
          </a:xfrm>
          <a:prstGeom prst="rect">
            <a:avLst/>
          </a:prstGeom>
        </p:spPr>
        <p:txBody>
          <a:bodyPr wrap="none">
            <a:spAutoFit/>
          </a:bodyPr>
          <a:lstStyle/>
          <a:p>
            <a:r>
              <a:rPr lang="en-US" sz="3200" dirty="0"/>
              <a:t>+</a:t>
            </a:r>
          </a:p>
        </p:txBody>
      </p:sp>
      <p:sp>
        <p:nvSpPr>
          <p:cNvPr id="19" name="Rectangle 18">
            <a:extLst>
              <a:ext uri="{FF2B5EF4-FFF2-40B4-BE49-F238E27FC236}">
                <a16:creationId xmlns:a16="http://schemas.microsoft.com/office/drawing/2014/main" id="{8AFAAA4E-D336-634A-8284-541A44418FEB}"/>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nvSpPr>
        <p:spPr>
          <a:xfrm>
            <a:off x="10887055" y="1960910"/>
            <a:ext cx="753732" cy="369332"/>
          </a:xfrm>
          <a:prstGeom prst="rect">
            <a:avLst/>
          </a:prstGeom>
        </p:spPr>
        <p:txBody>
          <a:bodyPr wrap="none">
            <a:spAutoFit/>
          </a:bodyPr>
          <a:lstStyle/>
          <a:p>
            <a:r>
              <a:rPr lang="en-US" dirty="0"/>
              <a:t>solver</a:t>
            </a:r>
          </a:p>
        </p:txBody>
      </p:sp>
      <p:sp>
        <p:nvSpPr>
          <p:cNvPr id="22" name="TextBox 21">
            <a:extLst>
              <a:ext uri="{FF2B5EF4-FFF2-40B4-BE49-F238E27FC236}">
                <a16:creationId xmlns:a16="http://schemas.microsoft.com/office/drawing/2014/main" id="{9AD05DA5-9BB5-6D45-803D-D78D7D257523}"/>
              </a:ext>
            </a:extLst>
          </p:cNvPr>
          <p:cNvSpPr txBox="1"/>
          <p:nvPr/>
        </p:nvSpPr>
        <p:spPr>
          <a:xfrm>
            <a:off x="872161" y="6471029"/>
            <a:ext cx="10038902" cy="338554"/>
          </a:xfrm>
          <a:prstGeom prst="rect">
            <a:avLst/>
          </a:prstGeom>
          <a:noFill/>
        </p:spPr>
        <p:txBody>
          <a:bodyPr wrap="none" rtlCol="0">
            <a:spAutoFit/>
          </a:bodyPr>
          <a:lstStyle/>
          <a:p>
            <a:r>
              <a:rPr lang="en-US" sz="1600" dirty="0">
                <a:solidFill>
                  <a:schemeClr val="bg1">
                    <a:lumMod val="50000"/>
                  </a:schemeClr>
                </a:solidFill>
              </a:rPr>
              <a:t>“Learning to Solve Complex Tasks by Talking to Agents.” </a:t>
            </a:r>
            <a:r>
              <a:rPr lang="en-US" sz="1600" dirty="0" err="1">
                <a:solidFill>
                  <a:schemeClr val="bg1">
                    <a:lumMod val="50000"/>
                  </a:schemeClr>
                </a:solidFill>
              </a:rPr>
              <a:t>Khot</a:t>
            </a:r>
            <a:r>
              <a:rPr lang="en-US" sz="1600" dirty="0">
                <a:solidFill>
                  <a:schemeClr val="bg1">
                    <a:lumMod val="50000"/>
                  </a:schemeClr>
                </a:solidFill>
              </a:rPr>
              <a:t>, Richardson, </a:t>
            </a:r>
            <a:r>
              <a:rPr lang="en-US" sz="1600" b="1" dirty="0" err="1">
                <a:solidFill>
                  <a:schemeClr val="tx2"/>
                </a:solidFill>
              </a:rPr>
              <a:t>Khashabi</a:t>
            </a:r>
            <a:r>
              <a:rPr lang="en-US" sz="1600" b="1" dirty="0">
                <a:solidFill>
                  <a:schemeClr val="tx2"/>
                </a:solidFill>
              </a:rPr>
              <a:t> </a:t>
            </a:r>
            <a:r>
              <a:rPr lang="en-US" sz="1600" dirty="0">
                <a:solidFill>
                  <a:schemeClr val="bg1">
                    <a:lumMod val="50000"/>
                  </a:schemeClr>
                </a:solidFill>
              </a:rPr>
              <a:t>and Sabharwal, ACL Findings ‘22</a:t>
            </a:r>
          </a:p>
        </p:txBody>
      </p:sp>
    </p:spTree>
    <p:extLst>
      <p:ext uri="{BB962C8B-B14F-4D97-AF65-F5344CB8AC3E}">
        <p14:creationId xmlns:p14="http://schemas.microsoft.com/office/powerpoint/2010/main" val="5262866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solidFill>
                  <a:srgbClr val="0044F9"/>
                </a:solidFill>
              </a:rPr>
              <a:t>Extensible</a:t>
            </a:r>
            <a:r>
              <a:rPr lang="en-US" dirty="0"/>
              <a:t> Text Modular Networks </a:t>
            </a:r>
          </a:p>
          <a:p>
            <a:pPr lvl="1"/>
            <a:r>
              <a:rPr lang="en-US" dirty="0"/>
              <a:t>Extensibility to new “modules” </a:t>
            </a:r>
          </a:p>
          <a:p>
            <a:pPr lvl="1"/>
            <a:r>
              <a:rPr lang="en-US" dirty="0"/>
              <a:t>Extensibility to new problems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105</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3"/>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xmlns:a14="http://schemas.microsoft.com/office/drawing/2010/main">
        <mc:Choice Requires="a14">
          <p:sp>
            <p:nvSpPr>
              <p:cNvPr id="18" name="Google Shape;145;p22">
                <a:extLst>
                  <a:ext uri="{FF2B5EF4-FFF2-40B4-BE49-F238E27FC236}">
                    <a16:creationId xmlns:a16="http://schemas.microsoft.com/office/drawing/2014/main" id="{C5BD21FA-B4D7-E044-8FDE-A7C44C6C1EA4}"/>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AFAAA4E-D336-634A-8284-541A44418FEB}"/>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nvSpPr>
        <p:spPr>
          <a:xfrm>
            <a:off x="10887055" y="1960910"/>
            <a:ext cx="753732" cy="369332"/>
          </a:xfrm>
          <a:prstGeom prst="rect">
            <a:avLst/>
          </a:prstGeom>
        </p:spPr>
        <p:txBody>
          <a:bodyPr wrap="none">
            <a:spAutoFit/>
          </a:bodyPr>
          <a:lstStyle/>
          <a:p>
            <a:r>
              <a:rPr lang="en-US" dirty="0"/>
              <a:t>solver</a:t>
            </a:r>
          </a:p>
        </p:txBody>
      </p:sp>
      <p:pic>
        <p:nvPicPr>
          <p:cNvPr id="23" name="Picture 4" descr="AI2-THOR Interactive Simulation Teaches AI About Real World - IEEE Spectrum">
            <a:extLst>
              <a:ext uri="{FF2B5EF4-FFF2-40B4-BE49-F238E27FC236}">
                <a16:creationId xmlns:a16="http://schemas.microsoft.com/office/drawing/2014/main" id="{CB390276-4DD9-464E-B01D-B68759FB41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476"/>
          <a:stretch/>
        </p:blipFill>
        <p:spPr bwMode="auto">
          <a:xfrm>
            <a:off x="6523921" y="4264704"/>
            <a:ext cx="2900892" cy="18607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TextWorld: A learning environment for training reinforcement learning  agents, inspired by text-based games - Microsoft Research">
            <a:extLst>
              <a:ext uri="{FF2B5EF4-FFF2-40B4-BE49-F238E27FC236}">
                <a16:creationId xmlns:a16="http://schemas.microsoft.com/office/drawing/2014/main" id="{F4A0D371-D004-4740-B0A4-FD0A8926F7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5" t="44295" r="26284"/>
          <a:stretch/>
        </p:blipFill>
        <p:spPr bwMode="auto">
          <a:xfrm>
            <a:off x="2488008" y="4264704"/>
            <a:ext cx="3180072" cy="186073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97FF3E-1761-3749-9B0C-297F37EF4934}"/>
              </a:ext>
            </a:extLst>
          </p:cNvPr>
          <p:cNvSpPr txBox="1"/>
          <p:nvPr/>
        </p:nvSpPr>
        <p:spPr>
          <a:xfrm>
            <a:off x="872161" y="6471029"/>
            <a:ext cx="10038902" cy="338554"/>
          </a:xfrm>
          <a:prstGeom prst="rect">
            <a:avLst/>
          </a:prstGeom>
          <a:noFill/>
        </p:spPr>
        <p:txBody>
          <a:bodyPr wrap="none" rtlCol="0">
            <a:spAutoFit/>
          </a:bodyPr>
          <a:lstStyle/>
          <a:p>
            <a:r>
              <a:rPr lang="en-US" sz="1600" dirty="0">
                <a:solidFill>
                  <a:schemeClr val="bg1">
                    <a:lumMod val="50000"/>
                  </a:schemeClr>
                </a:solidFill>
              </a:rPr>
              <a:t>“Learning to Solve Complex Tasks by Talking to Agents.” </a:t>
            </a:r>
            <a:r>
              <a:rPr lang="en-US" sz="1600" dirty="0" err="1">
                <a:solidFill>
                  <a:schemeClr val="bg1">
                    <a:lumMod val="50000"/>
                  </a:schemeClr>
                </a:solidFill>
              </a:rPr>
              <a:t>Khot</a:t>
            </a:r>
            <a:r>
              <a:rPr lang="en-US" sz="1600" dirty="0">
                <a:solidFill>
                  <a:schemeClr val="bg1">
                    <a:lumMod val="50000"/>
                  </a:schemeClr>
                </a:solidFill>
              </a:rPr>
              <a:t>, Richardson, </a:t>
            </a:r>
            <a:r>
              <a:rPr lang="en-US" sz="1600" b="1" dirty="0" err="1">
                <a:solidFill>
                  <a:schemeClr val="tx2"/>
                </a:solidFill>
              </a:rPr>
              <a:t>Khashabi</a:t>
            </a:r>
            <a:r>
              <a:rPr lang="en-US" sz="1600" b="1" dirty="0">
                <a:solidFill>
                  <a:schemeClr val="tx2"/>
                </a:solidFill>
              </a:rPr>
              <a:t> </a:t>
            </a:r>
            <a:r>
              <a:rPr lang="en-US" sz="1600" dirty="0">
                <a:solidFill>
                  <a:schemeClr val="bg1">
                    <a:lumMod val="50000"/>
                  </a:schemeClr>
                </a:solidFill>
              </a:rPr>
              <a:t>and Sabharwal, ACL Findings ‘22</a:t>
            </a:r>
          </a:p>
        </p:txBody>
      </p:sp>
    </p:spTree>
    <p:extLst>
      <p:ext uri="{BB962C8B-B14F-4D97-AF65-F5344CB8AC3E}">
        <p14:creationId xmlns:p14="http://schemas.microsoft.com/office/powerpoint/2010/main" val="3925805460"/>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548D-7D28-744E-A145-CAA4CD753558}"/>
              </a:ext>
            </a:extLst>
          </p:cNvPr>
          <p:cNvSpPr>
            <a:spLocks noGrp="1"/>
          </p:cNvSpPr>
          <p:nvPr>
            <p:ph type="title"/>
          </p:nvPr>
        </p:nvSpPr>
        <p:spPr/>
        <p:txBody>
          <a:bodyPr/>
          <a:lstStyle/>
          <a:p>
            <a:r>
              <a:rPr lang="en-US" sz="4000" dirty="0"/>
              <a:t>Extensible Language Interaction</a:t>
            </a:r>
          </a:p>
        </p:txBody>
      </p:sp>
      <p:sp>
        <p:nvSpPr>
          <p:cNvPr id="3" name="Content Placeholder 2">
            <a:extLst>
              <a:ext uri="{FF2B5EF4-FFF2-40B4-BE49-F238E27FC236}">
                <a16:creationId xmlns:a16="http://schemas.microsoft.com/office/drawing/2014/main" id="{E7E388BC-783F-064B-83DC-D09E8D01996E}"/>
              </a:ext>
            </a:extLst>
          </p:cNvPr>
          <p:cNvSpPr>
            <a:spLocks noGrp="1"/>
          </p:cNvSpPr>
          <p:nvPr>
            <p:ph idx="1"/>
          </p:nvPr>
        </p:nvSpPr>
        <p:spPr/>
        <p:txBody>
          <a:bodyPr/>
          <a:lstStyle/>
          <a:p>
            <a:r>
              <a:rPr lang="en-US" dirty="0">
                <a:solidFill>
                  <a:srgbClr val="0044F9"/>
                </a:solidFill>
              </a:rPr>
              <a:t>Extensible</a:t>
            </a:r>
            <a:r>
              <a:rPr lang="en-US" dirty="0"/>
              <a:t> Text Modular Networks </a:t>
            </a:r>
          </a:p>
          <a:p>
            <a:pPr lvl="1"/>
            <a:r>
              <a:rPr lang="en-US" dirty="0"/>
              <a:t>Extensibility to new “modules” </a:t>
            </a:r>
          </a:p>
          <a:p>
            <a:pPr lvl="1"/>
            <a:r>
              <a:rPr lang="en-US" dirty="0"/>
              <a:t>Extensibility to new problems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6698540-7AD7-8F41-BEFB-B211A7229A05}"/>
              </a:ext>
            </a:extLst>
          </p:cNvPr>
          <p:cNvSpPr>
            <a:spLocks noGrp="1"/>
          </p:cNvSpPr>
          <p:nvPr>
            <p:ph type="sldNum" sz="quarter" idx="10"/>
          </p:nvPr>
        </p:nvSpPr>
        <p:spPr/>
        <p:txBody>
          <a:bodyPr/>
          <a:lstStyle/>
          <a:p>
            <a:pPr>
              <a:defRPr/>
            </a:pPr>
            <a:fld id="{0121240C-47AF-2F4D-83B3-CC3EDF50F794}" type="slidenum">
              <a:rPr lang="en-US" smtClean="0"/>
              <a:pPr>
                <a:defRPr/>
              </a:pPr>
              <a:t>106</a:t>
            </a:fld>
            <a:endParaRPr lang="en-US" dirty="0"/>
          </a:p>
        </p:txBody>
      </p:sp>
      <p:sp>
        <p:nvSpPr>
          <p:cNvPr id="21" name="Rectangle 20">
            <a:extLst>
              <a:ext uri="{FF2B5EF4-FFF2-40B4-BE49-F238E27FC236}">
                <a16:creationId xmlns:a16="http://schemas.microsoft.com/office/drawing/2014/main" id="{9CE30F7B-5B7D-D740-9AC4-206F1A0565BC}"/>
              </a:ext>
            </a:extLst>
          </p:cNvPr>
          <p:cNvSpPr/>
          <p:nvPr/>
        </p:nvSpPr>
        <p:spPr>
          <a:xfrm>
            <a:off x="9150571" y="14599"/>
            <a:ext cx="3041429" cy="523220"/>
          </a:xfrm>
          <a:prstGeom prst="rect">
            <a:avLst/>
          </a:prstGeom>
          <a:solidFill>
            <a:srgbClr val="FFC000">
              <a:alpha val="70000"/>
            </a:srgbClr>
          </a:solidFill>
        </p:spPr>
        <p:txBody>
          <a:bodyPr wrap="square">
            <a:spAutoFit/>
          </a:bodyPr>
          <a:lstStyle/>
          <a:p>
            <a:r>
              <a:rPr lang="en-US" sz="2800" dirty="0"/>
              <a:t>(III) Interaction</a:t>
            </a:r>
          </a:p>
        </p:txBody>
      </p:sp>
      <p:sp>
        <p:nvSpPr>
          <p:cNvPr id="27" name="Arc 26">
            <a:extLst>
              <a:ext uri="{FF2B5EF4-FFF2-40B4-BE49-F238E27FC236}">
                <a16:creationId xmlns:a16="http://schemas.microsoft.com/office/drawing/2014/main" id="{8223A33A-A4DE-6445-9B6D-7128469BE1D3}"/>
              </a:ext>
            </a:extLst>
          </p:cNvPr>
          <p:cNvSpPr/>
          <p:nvPr/>
        </p:nvSpPr>
        <p:spPr>
          <a:xfrm>
            <a:off x="8162896" y="1789524"/>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CD40DAF2-4ADC-0947-8399-433ABF429DFB}"/>
              </a:ext>
            </a:extLst>
          </p:cNvPr>
          <p:cNvSpPr/>
          <p:nvPr/>
        </p:nvSpPr>
        <p:spPr>
          <a:xfrm rot="10800000">
            <a:off x="8144568" y="1056301"/>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Google Shape;145;p22">
                <a:extLst>
                  <a:ext uri="{FF2B5EF4-FFF2-40B4-BE49-F238E27FC236}">
                    <a16:creationId xmlns:a16="http://schemas.microsoft.com/office/drawing/2014/main" id="{4838815A-5B83-FF4F-8B6E-55ECEF445657}"/>
                  </a:ext>
                </a:extLst>
              </p:cNvPr>
              <p:cNvSpPr/>
              <p:nvPr/>
            </p:nvSpPr>
            <p:spPr>
              <a:xfrm>
                <a:off x="7572262" y="2452533"/>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0" name="Google Shape;145;p22">
                <a:extLst>
                  <a:ext uri="{FF2B5EF4-FFF2-40B4-BE49-F238E27FC236}">
                    <a16:creationId xmlns:a16="http://schemas.microsoft.com/office/drawing/2014/main" id="{4838815A-5B83-FF4F-8B6E-55ECEF445657}"/>
                  </a:ext>
                </a:extLst>
              </p:cNvPr>
              <p:cNvSpPr>
                <a:spLocks noRot="1" noChangeAspect="1" noMove="1" noResize="1" noEditPoints="1" noAdjustHandles="1" noChangeArrowheads="1" noChangeShapeType="1" noTextEdit="1"/>
              </p:cNvSpPr>
              <p:nvPr/>
            </p:nvSpPr>
            <p:spPr>
              <a:xfrm>
                <a:off x="7572262" y="2452533"/>
                <a:ext cx="1144608" cy="848565"/>
              </a:xfrm>
              <a:prstGeom prst="roundRect">
                <a:avLst>
                  <a:gd name="adj" fmla="val 16667"/>
                </a:avLst>
              </a:prstGeom>
              <a:blipFill>
                <a:blip r:embed="rId3"/>
                <a:stretch>
                  <a:fillRect b="-7246"/>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1DD3D5DC-2A3D-544E-ABB9-B7D34B41F7D1}"/>
              </a:ext>
            </a:extLst>
          </p:cNvPr>
          <p:cNvSpPr txBox="1"/>
          <p:nvPr/>
        </p:nvSpPr>
        <p:spPr>
          <a:xfrm>
            <a:off x="8145498" y="2593115"/>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mc:AlternateContent xmlns:mc="http://schemas.openxmlformats.org/markup-compatibility/2006" xmlns:a14="http://schemas.microsoft.com/office/drawing/2010/main">
        <mc:Choice Requires="a14">
          <p:sp>
            <p:nvSpPr>
              <p:cNvPr id="18" name="Google Shape;145;p22">
                <a:extLst>
                  <a:ext uri="{FF2B5EF4-FFF2-40B4-BE49-F238E27FC236}">
                    <a16:creationId xmlns:a16="http://schemas.microsoft.com/office/drawing/2014/main" id="{C5BD21FA-B4D7-E044-8FDE-A7C44C6C1EA4}"/>
                  </a:ext>
                </a:extLst>
              </p:cNvPr>
              <p:cNvSpPr/>
              <p:nvPr/>
            </p:nvSpPr>
            <p:spPr>
              <a:xfrm>
                <a:off x="10755861" y="2452533"/>
                <a:ext cx="1144608" cy="848565"/>
              </a:xfrm>
              <a:prstGeom prst="roundRect">
                <a:avLst>
                  <a:gd name="adj" fmla="val 16667"/>
                </a:avLst>
              </a:prstGeom>
              <a:solidFill>
                <a:srgbClr val="E1E0FF"/>
              </a:solidFill>
              <a:ln w="9525" cap="flat" cmpd="sng">
                <a:solidFill>
                  <a:schemeClr val="accent4">
                    <a:lumMod val="75000"/>
                    <a:alpha val="69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8" name="Google Shape;145;p22">
                <a:extLst>
                  <a:ext uri="{FF2B5EF4-FFF2-40B4-BE49-F238E27FC236}">
                    <a16:creationId xmlns:a16="http://schemas.microsoft.com/office/drawing/2014/main" id="{C5BD21FA-B4D7-E044-8FDE-A7C44C6C1EA4}"/>
                  </a:ext>
                </a:extLst>
              </p:cNvPr>
              <p:cNvSpPr>
                <a:spLocks noRot="1" noChangeAspect="1" noMove="1" noResize="1" noEditPoints="1" noAdjustHandles="1" noChangeArrowheads="1" noChangeShapeType="1" noTextEdit="1"/>
              </p:cNvSpPr>
              <p:nvPr/>
            </p:nvSpPr>
            <p:spPr>
              <a:xfrm>
                <a:off x="10755861" y="2452533"/>
                <a:ext cx="1144608" cy="848565"/>
              </a:xfrm>
              <a:prstGeom prst="roundRect">
                <a:avLst>
                  <a:gd name="adj" fmla="val 16667"/>
                </a:avLst>
              </a:prstGeom>
              <a:blipFill>
                <a:blip r:embed="rId4"/>
                <a:stretch>
                  <a:fillRect b="-7246"/>
                </a:stretch>
              </a:blipFill>
              <a:ln w="9525" cap="flat" cmpd="sng">
                <a:solidFill>
                  <a:schemeClr val="accent4">
                    <a:lumMod val="75000"/>
                    <a:alpha val="69000"/>
                  </a:schemeClr>
                </a:solidFill>
                <a:prstDash val="solid"/>
                <a:round/>
                <a:headEnd type="none" w="sm" len="sm"/>
                <a:tailEnd type="none" w="sm" len="sm"/>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AFAAA4E-D336-634A-8284-541A44418FEB}"/>
              </a:ext>
            </a:extLst>
          </p:cNvPr>
          <p:cNvSpPr/>
          <p:nvPr/>
        </p:nvSpPr>
        <p:spPr>
          <a:xfrm>
            <a:off x="7640381" y="1947262"/>
            <a:ext cx="1079142" cy="369332"/>
          </a:xfrm>
          <a:prstGeom prst="rect">
            <a:avLst/>
          </a:prstGeom>
        </p:spPr>
        <p:txBody>
          <a:bodyPr wrap="none">
            <a:spAutoFit/>
          </a:bodyPr>
          <a:lstStyle/>
          <a:p>
            <a:r>
              <a:rPr lang="en-US" dirty="0"/>
              <a:t>inquisitor</a:t>
            </a:r>
          </a:p>
        </p:txBody>
      </p:sp>
      <p:sp>
        <p:nvSpPr>
          <p:cNvPr id="20" name="Rectangle 19">
            <a:extLst>
              <a:ext uri="{FF2B5EF4-FFF2-40B4-BE49-F238E27FC236}">
                <a16:creationId xmlns:a16="http://schemas.microsoft.com/office/drawing/2014/main" id="{2B094641-528D-7D4B-9B2F-2BC7BBE5D5F2}"/>
              </a:ext>
            </a:extLst>
          </p:cNvPr>
          <p:cNvSpPr/>
          <p:nvPr/>
        </p:nvSpPr>
        <p:spPr>
          <a:xfrm>
            <a:off x="10887055" y="1960910"/>
            <a:ext cx="753732" cy="369332"/>
          </a:xfrm>
          <a:prstGeom prst="rect">
            <a:avLst/>
          </a:prstGeom>
        </p:spPr>
        <p:txBody>
          <a:bodyPr wrap="none">
            <a:spAutoFit/>
          </a:bodyPr>
          <a:lstStyle/>
          <a:p>
            <a:r>
              <a:rPr lang="en-US" dirty="0"/>
              <a:t>solver</a:t>
            </a:r>
          </a:p>
        </p:txBody>
      </p:sp>
      <p:sp>
        <p:nvSpPr>
          <p:cNvPr id="16" name="Rounded Rectangle 15">
            <a:extLst>
              <a:ext uri="{FF2B5EF4-FFF2-40B4-BE49-F238E27FC236}">
                <a16:creationId xmlns:a16="http://schemas.microsoft.com/office/drawing/2014/main" id="{8B88CEE2-EFA3-5A41-9592-1FC7B5C7A4AA}"/>
              </a:ext>
            </a:extLst>
          </p:cNvPr>
          <p:cNvSpPr/>
          <p:nvPr/>
        </p:nvSpPr>
        <p:spPr>
          <a:xfrm>
            <a:off x="1705079" y="5273896"/>
            <a:ext cx="8781842"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interactive goal-driven language </a:t>
            </a:r>
            <a:br>
              <a:rPr lang="en-US" sz="2800" i="1" dirty="0"/>
            </a:br>
            <a:r>
              <a:rPr lang="en-US" sz="2800" i="1" dirty="0"/>
              <a:t>communication in </a:t>
            </a:r>
            <a:r>
              <a:rPr lang="en-US" sz="2800" i="1" u="sng" dirty="0"/>
              <a:t>partially-known environments</a:t>
            </a:r>
          </a:p>
        </p:txBody>
      </p:sp>
    </p:spTree>
    <p:extLst>
      <p:ext uri="{BB962C8B-B14F-4D97-AF65-F5344CB8AC3E}">
        <p14:creationId xmlns:p14="http://schemas.microsoft.com/office/powerpoint/2010/main" val="320904811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53AAD1-C3F3-7346-A2F0-2DA3556033F1}"/>
              </a:ext>
            </a:extLst>
          </p:cNvPr>
          <p:cNvSpPr>
            <a:spLocks noGrp="1"/>
          </p:cNvSpPr>
          <p:nvPr>
            <p:ph type="sldNum" sz="quarter" idx="10"/>
          </p:nvPr>
        </p:nvSpPr>
        <p:spPr/>
        <p:txBody>
          <a:bodyPr/>
          <a:lstStyle/>
          <a:p>
            <a:pPr>
              <a:defRPr/>
            </a:pPr>
            <a:fld id="{0121240C-47AF-2F4D-83B3-CC3EDF50F794}" type="slidenum">
              <a:rPr lang="en-US" smtClean="0"/>
              <a:pPr>
                <a:defRPr/>
              </a:pPr>
              <a:t>107</a:t>
            </a:fld>
            <a:endParaRPr lang="en-US" dirty="0"/>
          </a:p>
        </p:txBody>
      </p:sp>
      <p:sp>
        <p:nvSpPr>
          <p:cNvPr id="5" name="Title 4">
            <a:extLst>
              <a:ext uri="{FF2B5EF4-FFF2-40B4-BE49-F238E27FC236}">
                <a16:creationId xmlns:a16="http://schemas.microsoft.com/office/drawing/2014/main" id="{564A54F5-15F8-054F-9AD3-8C594F99CBF6}"/>
              </a:ext>
            </a:extLst>
          </p:cNvPr>
          <p:cNvSpPr>
            <a:spLocks noGrp="1"/>
          </p:cNvSpPr>
          <p:nvPr>
            <p:ph type="title"/>
          </p:nvPr>
        </p:nvSpPr>
        <p:spPr>
          <a:xfrm>
            <a:off x="662437" y="2339626"/>
            <a:ext cx="10515600" cy="2288865"/>
          </a:xfrm>
        </p:spPr>
        <p:txBody>
          <a:bodyPr/>
          <a:lstStyle/>
          <a:p>
            <a:r>
              <a:rPr lang="en-US" i="1" dirty="0"/>
              <a:t>Thanks to my collaborators! </a:t>
            </a:r>
          </a:p>
        </p:txBody>
      </p:sp>
      <p:pic>
        <p:nvPicPr>
          <p:cNvPr id="6" name="Picture 7" descr="Image result for ashish sabharwal nlp">
            <a:extLst>
              <a:ext uri="{FF2B5EF4-FFF2-40B4-BE49-F238E27FC236}">
                <a16:creationId xmlns:a16="http://schemas.microsoft.com/office/drawing/2014/main" id="{10F2C18C-C45C-3D48-B164-E95A06279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609330" y="888900"/>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C607CCDF-A0AD-CD46-A4B1-F866E7B2BF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1732832" y="887005"/>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Peter Clark — Allen Institute for AI">
            <a:extLst>
              <a:ext uri="{FF2B5EF4-FFF2-40B4-BE49-F238E27FC236}">
                <a16:creationId xmlns:a16="http://schemas.microsoft.com/office/drawing/2014/main" id="{B664E09F-73B7-DF41-A095-ED8C3FBFDD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08" t="4487" r="14567" b="5993"/>
          <a:stretch/>
        </p:blipFill>
        <p:spPr bwMode="auto">
          <a:xfrm>
            <a:off x="3975143" y="899851"/>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A7EB38F4-5090-4C4B-A3D8-AD9B603C46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5" t="5541" r="17335" b="16195"/>
          <a:stretch/>
        </p:blipFill>
        <p:spPr bwMode="auto">
          <a:xfrm>
            <a:off x="2853987" y="899851"/>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02" name="Picture 2" descr="Perceptual Reasoning and Interaction Research">
            <a:extLst>
              <a:ext uri="{FF2B5EF4-FFF2-40B4-BE49-F238E27FC236}">
                <a16:creationId xmlns:a16="http://schemas.microsoft.com/office/drawing/2014/main" id="{3846C7C5-6BA8-2F43-9401-C20F2CDB67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3338" y="371278"/>
            <a:ext cx="2555557" cy="5040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annaneh Hajishirzi - University of Washington">
            <a:extLst>
              <a:ext uri="{FF2B5EF4-FFF2-40B4-BE49-F238E27FC236}">
                <a16:creationId xmlns:a16="http://schemas.microsoft.com/office/drawing/2014/main" id="{25E72707-C1A7-3B46-89B6-A6767869341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45" t="9463" r="15945" b="8920"/>
          <a:stretch/>
        </p:blipFill>
        <p:spPr bwMode="auto">
          <a:xfrm>
            <a:off x="9244823" y="490974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8" descr="Swaroop Mishra | DeepAI">
            <a:extLst>
              <a:ext uri="{FF2B5EF4-FFF2-40B4-BE49-F238E27FC236}">
                <a16:creationId xmlns:a16="http://schemas.microsoft.com/office/drawing/2014/main" id="{5F29CEFA-DA55-2A43-9BE6-A196759DE7A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100" r="7454"/>
          <a:stretch/>
        </p:blipFill>
        <p:spPr bwMode="auto">
          <a:xfrm>
            <a:off x="609330" y="4943570"/>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EC9ADD73-5F67-264C-AACB-505662A6B5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630" t="7809" r="12124" b="23602"/>
          <a:stretch/>
        </p:blipFill>
        <p:spPr bwMode="auto">
          <a:xfrm>
            <a:off x="1782748" y="4943570"/>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Sewon Min (@sewon__min) / Twitter">
            <a:extLst>
              <a:ext uri="{FF2B5EF4-FFF2-40B4-BE49-F238E27FC236}">
                <a16:creationId xmlns:a16="http://schemas.microsoft.com/office/drawing/2014/main" id="{91249C24-8895-4542-AF1C-674183FF977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216" r="9311"/>
          <a:stretch/>
        </p:blipFill>
        <p:spPr bwMode="auto">
          <a:xfrm>
            <a:off x="6997817" y="4922587"/>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4" descr="Oyvind Tafjord — Allen Institute for AI">
            <a:extLst>
              <a:ext uri="{FF2B5EF4-FFF2-40B4-BE49-F238E27FC236}">
                <a16:creationId xmlns:a16="http://schemas.microsoft.com/office/drawing/2014/main" id="{EEF3A000-3662-4944-8D41-117516906B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771" t="4297" r="18119" b="14110"/>
          <a:stretch/>
        </p:blipFill>
        <p:spPr bwMode="auto">
          <a:xfrm>
            <a:off x="5098645" y="899851"/>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04" name="Picture 4" descr="Allen School student Lianhui Qin earns Microsoft Research Ph.D. Fellowship  to develop AI agents with human-like common-sense reasoning capabilities |  Allen School News">
            <a:extLst>
              <a:ext uri="{FF2B5EF4-FFF2-40B4-BE49-F238E27FC236}">
                <a16:creationId xmlns:a16="http://schemas.microsoft.com/office/drawing/2014/main" id="{2A799D86-2571-C340-BA83-36EEDF36DA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9349" t="19444" r="24693" b="25499"/>
          <a:stretch/>
        </p:blipFill>
        <p:spPr bwMode="auto">
          <a:xfrm>
            <a:off x="5874314" y="4922587"/>
            <a:ext cx="985474" cy="1180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06" name="Picture 6" descr="Sean Welleck">
            <a:extLst>
              <a:ext uri="{FF2B5EF4-FFF2-40B4-BE49-F238E27FC236}">
                <a16:creationId xmlns:a16="http://schemas.microsoft.com/office/drawing/2014/main" id="{206C573E-1604-2049-8B28-A2F79CE8509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0164" t="18478" r="23333" b="8661"/>
          <a:stretch/>
        </p:blipFill>
        <p:spPr bwMode="auto">
          <a:xfrm>
            <a:off x="8121320" y="4922587"/>
            <a:ext cx="985474" cy="1180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08" name="Picture 8" descr="Dr. Gabriel Stanovsky | The Rachel and Selim Benin School of Computer  Science and Engineering | The Hebrew University">
            <a:extLst>
              <a:ext uri="{FF2B5EF4-FFF2-40B4-BE49-F238E27FC236}">
                <a16:creationId xmlns:a16="http://schemas.microsoft.com/office/drawing/2014/main" id="{75839D3D-59B4-CF4D-A689-6A65DCBFB9D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9175" r="8611" b="7821"/>
          <a:stretch/>
        </p:blipFill>
        <p:spPr bwMode="auto">
          <a:xfrm>
            <a:off x="609330" y="3102117"/>
            <a:ext cx="985474"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0" name="Picture 10" descr="Jonathan Bragg">
            <a:extLst>
              <a:ext uri="{FF2B5EF4-FFF2-40B4-BE49-F238E27FC236}">
                <a16:creationId xmlns:a16="http://schemas.microsoft.com/office/drawing/2014/main" id="{A9875067-369C-8C4D-ACAF-FCF377AC155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2439" t="3922" r="15981" b="9393"/>
          <a:stretch/>
        </p:blipFill>
        <p:spPr bwMode="auto">
          <a:xfrm>
            <a:off x="6222148" y="887005"/>
            <a:ext cx="985475"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4" name="Picture 14">
            <a:extLst>
              <a:ext uri="{FF2B5EF4-FFF2-40B4-BE49-F238E27FC236}">
                <a16:creationId xmlns:a16="http://schemas.microsoft.com/office/drawing/2014/main" id="{AC75F18D-E17C-144C-AE72-1EA03565422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7210" r="31654" b="51681"/>
          <a:stretch/>
        </p:blipFill>
        <p:spPr bwMode="auto">
          <a:xfrm>
            <a:off x="4750811" y="4932916"/>
            <a:ext cx="985474" cy="115991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16" name="Picture 16" descr="Mor Geva (@megamor2) / Twitter">
            <a:extLst>
              <a:ext uri="{FF2B5EF4-FFF2-40B4-BE49-F238E27FC236}">
                <a16:creationId xmlns:a16="http://schemas.microsoft.com/office/drawing/2014/main" id="{E85279F9-F1BE-0B40-BFAE-93E22A7E10E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349" r="14002" b="9112"/>
          <a:stretch/>
        </p:blipFill>
        <p:spPr bwMode="auto">
          <a:xfrm>
            <a:off x="7343303" y="875291"/>
            <a:ext cx="985475" cy="11998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18" name="Picture 18" descr="Mor Geva Pipek">
            <a:extLst>
              <a:ext uri="{FF2B5EF4-FFF2-40B4-BE49-F238E27FC236}">
                <a16:creationId xmlns:a16="http://schemas.microsoft.com/office/drawing/2014/main" id="{B26F6EAA-5333-7847-BEEC-FAB2CE93175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9374" t="5018" r="13938" b="14167"/>
          <a:stretch/>
        </p:blipFill>
        <p:spPr bwMode="auto">
          <a:xfrm>
            <a:off x="8464458" y="875291"/>
            <a:ext cx="985475" cy="1193414"/>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0" name="Picture 20" descr="Dan Roth | Computer Science | UIUC">
            <a:extLst>
              <a:ext uri="{FF2B5EF4-FFF2-40B4-BE49-F238E27FC236}">
                <a16:creationId xmlns:a16="http://schemas.microsoft.com/office/drawing/2014/main" id="{94BA901B-298F-E442-B8ED-86B4CD8FC14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b="10686"/>
          <a:stretch/>
        </p:blipFill>
        <p:spPr bwMode="auto">
          <a:xfrm>
            <a:off x="10368327" y="887005"/>
            <a:ext cx="985473" cy="117356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2" name="Picture 22" descr="Mosaic - People">
            <a:extLst>
              <a:ext uri="{FF2B5EF4-FFF2-40B4-BE49-F238E27FC236}">
                <a16:creationId xmlns:a16="http://schemas.microsoft.com/office/drawing/2014/main" id="{95F80A20-62CE-2040-9908-9E9D7DF1448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2423" t="-957" r="17997" b="18154"/>
          <a:stretch/>
        </p:blipFill>
        <p:spPr bwMode="auto">
          <a:xfrm>
            <a:off x="10368326" y="490974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4" name="Picture 24" descr="Download Penn Logos | Penn Branding">
            <a:extLst>
              <a:ext uri="{FF2B5EF4-FFF2-40B4-BE49-F238E27FC236}">
                <a16:creationId xmlns:a16="http://schemas.microsoft.com/office/drawing/2014/main" id="{3A16BAB3-D6C6-CE4D-8105-BC33E939321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262285" y="433432"/>
            <a:ext cx="1161338" cy="379704"/>
          </a:xfrm>
          <a:prstGeom prst="rect">
            <a:avLst/>
          </a:prstGeom>
          <a:noFill/>
          <a:extLst>
            <a:ext uri="{909E8E84-426E-40DD-AFC4-6F175D3DCCD1}">
              <a14:hiddenFill xmlns:a14="http://schemas.microsoft.com/office/drawing/2010/main">
                <a:solidFill>
                  <a:srgbClr val="FFFFFF"/>
                </a:solidFill>
              </a14:hiddenFill>
            </a:ext>
          </a:extLst>
        </p:spPr>
      </p:pic>
      <p:pic>
        <p:nvPicPr>
          <p:cNvPr id="51228" name="Picture 28" descr="New York University&amp;#39;s Clean &amp;amp; Modern Logo Stands Out As An Iconic Symbol |  DesignRush">
            <a:extLst>
              <a:ext uri="{FF2B5EF4-FFF2-40B4-BE49-F238E27FC236}">
                <a16:creationId xmlns:a16="http://schemas.microsoft.com/office/drawing/2014/main" id="{0A83F013-14A7-5849-9BA5-CD5DCDC0BB6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75013" y="2639940"/>
            <a:ext cx="1198943" cy="443262"/>
          </a:xfrm>
          <a:prstGeom prst="rect">
            <a:avLst/>
          </a:prstGeom>
          <a:noFill/>
          <a:extLst>
            <a:ext uri="{909E8E84-426E-40DD-AFC4-6F175D3DCCD1}">
              <a14:hiddenFill xmlns:a14="http://schemas.microsoft.com/office/drawing/2010/main">
                <a:solidFill>
                  <a:srgbClr val="FFFFFF"/>
                </a:solidFill>
              </a14:hiddenFill>
            </a:ext>
          </a:extLst>
        </p:spPr>
      </p:pic>
      <p:pic>
        <p:nvPicPr>
          <p:cNvPr id="51230" name="Picture 30" descr="University of Washington-Habitat for Humanity">
            <a:extLst>
              <a:ext uri="{FF2B5EF4-FFF2-40B4-BE49-F238E27FC236}">
                <a16:creationId xmlns:a16="http://schemas.microsoft.com/office/drawing/2014/main" id="{B4F2C39E-2E67-FC40-8BA6-CD4333D2338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73466" y="6154981"/>
            <a:ext cx="1957251" cy="408243"/>
          </a:xfrm>
          <a:prstGeom prst="rect">
            <a:avLst/>
          </a:prstGeom>
          <a:noFill/>
          <a:extLst>
            <a:ext uri="{909E8E84-426E-40DD-AFC4-6F175D3DCCD1}">
              <a14:hiddenFill xmlns:a14="http://schemas.microsoft.com/office/drawing/2010/main">
                <a:solidFill>
                  <a:srgbClr val="FFFFFF"/>
                </a:solidFill>
              </a14:hiddenFill>
            </a:ext>
          </a:extLst>
        </p:spPr>
      </p:pic>
      <p:pic>
        <p:nvPicPr>
          <p:cNvPr id="51232" name="Picture 32" descr="Arizona State University logo and symbol, meaning, history, PNG">
            <a:extLst>
              <a:ext uri="{FF2B5EF4-FFF2-40B4-BE49-F238E27FC236}">
                <a16:creationId xmlns:a16="http://schemas.microsoft.com/office/drawing/2014/main" id="{C67E0575-D007-0E4C-9DB3-5D557680284C}"/>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19312" b="20061"/>
          <a:stretch/>
        </p:blipFill>
        <p:spPr bwMode="auto">
          <a:xfrm>
            <a:off x="516361" y="6162748"/>
            <a:ext cx="2432942" cy="368752"/>
          </a:xfrm>
          <a:prstGeom prst="rect">
            <a:avLst/>
          </a:prstGeom>
          <a:noFill/>
          <a:extLst>
            <a:ext uri="{909E8E84-426E-40DD-AFC4-6F175D3DCCD1}">
              <a14:hiddenFill xmlns:a14="http://schemas.microsoft.com/office/drawing/2010/main">
                <a:solidFill>
                  <a:srgbClr val="FFFFFF"/>
                </a:solidFill>
              </a14:hiddenFill>
            </a:ext>
          </a:extLst>
        </p:spPr>
      </p:pic>
      <p:pic>
        <p:nvPicPr>
          <p:cNvPr id="51238" name="Picture 38" descr="Hebrew University of Jerusalem - Wikipedia">
            <a:extLst>
              <a:ext uri="{FF2B5EF4-FFF2-40B4-BE49-F238E27FC236}">
                <a16:creationId xmlns:a16="http://schemas.microsoft.com/office/drawing/2014/main" id="{BED061F9-2601-BA42-8C54-742B42D11FE2}"/>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2217"/>
          <a:stretch/>
        </p:blipFill>
        <p:spPr bwMode="auto">
          <a:xfrm>
            <a:off x="454948" y="2460593"/>
            <a:ext cx="1722868" cy="7512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CC13445-8B83-E446-829E-F4964905AB3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5910" t="9850" r="18496" b="11204"/>
          <a:stretch/>
        </p:blipFill>
        <p:spPr bwMode="auto">
          <a:xfrm>
            <a:off x="10378138" y="3121259"/>
            <a:ext cx="975662" cy="117427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38" descr="Hebrew University of Jerusalem - Wikipedia">
            <a:extLst>
              <a:ext uri="{FF2B5EF4-FFF2-40B4-BE49-F238E27FC236}">
                <a16:creationId xmlns:a16="http://schemas.microsoft.com/office/drawing/2014/main" id="{E2FB1CFD-142D-DE41-8C61-34B5EB03BF2E}"/>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r="82298"/>
          <a:stretch/>
        </p:blipFill>
        <p:spPr bwMode="auto">
          <a:xfrm>
            <a:off x="1693583" y="3095299"/>
            <a:ext cx="269918" cy="51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4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pic>
        <p:nvPicPr>
          <p:cNvPr id="54" name="Picture 53" descr="Chart, scatter chart&#10;&#10;Description automatically generated">
            <a:extLst>
              <a:ext uri="{FF2B5EF4-FFF2-40B4-BE49-F238E27FC236}">
                <a16:creationId xmlns:a16="http://schemas.microsoft.com/office/drawing/2014/main" id="{7BC10372-AC5E-2649-970B-7AE1966AFEEA}"/>
              </a:ext>
            </a:extLst>
          </p:cNvPr>
          <p:cNvPicPr>
            <a:picLocks noChangeAspect="1"/>
          </p:cNvPicPr>
          <p:nvPr/>
        </p:nvPicPr>
        <p:blipFill>
          <a:blip r:embed="rId3"/>
          <a:stretch>
            <a:fillRect/>
          </a:stretch>
        </p:blipFill>
        <p:spPr>
          <a:xfrm>
            <a:off x="924274" y="2065305"/>
            <a:ext cx="5602148" cy="2979778"/>
          </a:xfrm>
          <a:prstGeom prst="rect">
            <a:avLst/>
          </a:prstGeom>
          <a:ln>
            <a:solidFill>
              <a:schemeClr val="tx1"/>
            </a:solidFill>
          </a:ln>
          <a:effectLst>
            <a:outerShdw blurRad="50800" dist="38100" dir="2700000" algn="tl" rotWithShape="0">
              <a:prstClr val="black">
                <a:alpha val="40000"/>
              </a:prstClr>
            </a:outerShdw>
          </a:effectLst>
        </p:spPr>
      </p:pic>
      <p:sp>
        <p:nvSpPr>
          <p:cNvPr id="55" name="Rectangle 54">
            <a:extLst>
              <a:ext uri="{FF2B5EF4-FFF2-40B4-BE49-F238E27FC236}">
                <a16:creationId xmlns:a16="http://schemas.microsoft.com/office/drawing/2014/main" id="{03860E3D-966C-A94D-B9FD-0D038D41A6D5}"/>
              </a:ext>
            </a:extLst>
          </p:cNvPr>
          <p:cNvSpPr/>
          <p:nvPr/>
        </p:nvSpPr>
        <p:spPr>
          <a:xfrm>
            <a:off x="817915" y="5188327"/>
            <a:ext cx="5595863" cy="892552"/>
          </a:xfrm>
          <a:prstGeom prst="rect">
            <a:avLst/>
          </a:prstGeom>
        </p:spPr>
        <p:txBody>
          <a:bodyPr wrap="square">
            <a:spAutoFit/>
          </a:bodyPr>
          <a:lstStyle/>
          <a:p>
            <a:pPr marL="11113" lvl="2" algn="ctr"/>
            <a:r>
              <a:rPr lang="en-US" dirty="0"/>
              <a:t>progress over time</a:t>
            </a:r>
            <a:br>
              <a:rPr lang="en-US" dirty="0"/>
            </a:br>
            <a:r>
              <a:rPr lang="en-US" dirty="0"/>
              <a:t>on a question answering benchmark</a:t>
            </a:r>
            <a:br>
              <a:rPr lang="en-US" dirty="0"/>
            </a:br>
            <a:r>
              <a:rPr lang="en-US" sz="1400" dirty="0">
                <a:solidFill>
                  <a:schemeClr val="bg1">
                    <a:lumMod val="50000"/>
                  </a:schemeClr>
                </a:solidFill>
              </a:rPr>
              <a:t>[</a:t>
            </a:r>
            <a:r>
              <a:rPr lang="en-US" sz="1400" dirty="0" err="1">
                <a:solidFill>
                  <a:schemeClr val="bg1">
                    <a:lumMod val="50000"/>
                  </a:schemeClr>
                </a:solidFill>
              </a:rPr>
              <a:t>Rajpurkar</a:t>
            </a:r>
            <a:r>
              <a:rPr lang="en-US" sz="1400" dirty="0">
                <a:solidFill>
                  <a:schemeClr val="bg1">
                    <a:lumMod val="50000"/>
                  </a:schemeClr>
                </a:solidFill>
              </a:rPr>
              <a:t> et al. ‘16]</a:t>
            </a:r>
            <a:endParaRPr lang="en-US" sz="1600" dirty="0"/>
          </a:p>
        </p:txBody>
      </p:sp>
      <p:sp>
        <p:nvSpPr>
          <p:cNvPr id="59" name="Rectangle 58">
            <a:extLst>
              <a:ext uri="{FF2B5EF4-FFF2-40B4-BE49-F238E27FC236}">
                <a16:creationId xmlns:a16="http://schemas.microsoft.com/office/drawing/2014/main" id="{5A80A5F6-0B2D-EC4B-9AB5-7DD3A776E13E}"/>
              </a:ext>
            </a:extLst>
          </p:cNvPr>
          <p:cNvSpPr/>
          <p:nvPr/>
        </p:nvSpPr>
        <p:spPr>
          <a:xfrm rot="16200000">
            <a:off x="-438623" y="3361066"/>
            <a:ext cx="2414572" cy="307777"/>
          </a:xfrm>
          <a:prstGeom prst="rect">
            <a:avLst/>
          </a:prstGeom>
        </p:spPr>
        <p:txBody>
          <a:bodyPr wrap="none">
            <a:spAutoFit/>
          </a:bodyPr>
          <a:lstStyle/>
          <a:p>
            <a:r>
              <a:rPr lang="en-US" sz="1400" dirty="0">
                <a:solidFill>
                  <a:srgbClr val="575657"/>
                </a:solidFill>
              </a:rPr>
              <a:t>Performance (higher is better)</a:t>
            </a:r>
            <a:endParaRPr lang="en-US" sz="1400" dirty="0"/>
          </a:p>
        </p:txBody>
      </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4"/>
                <a:stretch>
                  <a:fillRect b="-555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2112C999-1528-1A4A-8D84-BBA682022ACE}"/>
              </a:ext>
            </a:extLst>
          </p:cNvPr>
          <p:cNvSpPr/>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6"/>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E0CC5F6A-2FC6-B441-B42B-5F9FAEB3CF62}"/>
                  </a:ext>
                </a:extLst>
              </p:cNvPr>
              <p:cNvSpPr/>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xmlns="">
          <p:sp>
            <p:nvSpPr>
              <p:cNvPr id="66" name="Rectangle 65">
                <a:extLst>
                  <a:ext uri="{FF2B5EF4-FFF2-40B4-BE49-F238E27FC236}">
                    <a16:creationId xmlns:a16="http://schemas.microsoft.com/office/drawing/2014/main" id="{E0CC5F6A-2FC6-B441-B42B-5F9FAEB3CF62}"/>
                  </a:ext>
                </a:extLst>
              </p:cNvPr>
              <p:cNvSpPr>
                <a:spLocks noRot="1" noChangeAspect="1" noMove="1" noResize="1" noEditPoints="1" noAdjustHandles="1" noChangeArrowheads="1" noChangeShapeType="1" noTextEdit="1"/>
              </p:cNvSpPr>
              <p:nvPr/>
            </p:nvSpPr>
            <p:spPr>
              <a:xfrm>
                <a:off x="8157753" y="5850105"/>
                <a:ext cx="646331" cy="583750"/>
              </a:xfrm>
              <a:prstGeom prst="rect">
                <a:avLst/>
              </a:prstGeom>
              <a:blipFill>
                <a:blip r:embed="rId7"/>
                <a:stretch>
                  <a:fillRect l="-13462"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D673F80-7F6E-2344-90A3-DBF25A8A1DDF}"/>
                  </a:ext>
                </a:extLst>
              </p:cNvPr>
              <p:cNvSpPr/>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xmlns="">
          <p:sp>
            <p:nvSpPr>
              <p:cNvPr id="67" name="Rectangle 66">
                <a:extLst>
                  <a:ext uri="{FF2B5EF4-FFF2-40B4-BE49-F238E27FC236}">
                    <a16:creationId xmlns:a16="http://schemas.microsoft.com/office/drawing/2014/main" id="{0D673F80-7F6E-2344-90A3-DBF25A8A1DDF}"/>
                  </a:ext>
                </a:extLst>
              </p:cNvPr>
              <p:cNvSpPr>
                <a:spLocks noRot="1" noChangeAspect="1" noMove="1" noResize="1" noEditPoints="1" noAdjustHandles="1" noChangeArrowheads="1" noChangeShapeType="1" noTextEdit="1"/>
              </p:cNvSpPr>
              <p:nvPr/>
            </p:nvSpPr>
            <p:spPr>
              <a:xfrm>
                <a:off x="8941258" y="5850130"/>
                <a:ext cx="646331" cy="583750"/>
              </a:xfrm>
              <a:prstGeom prst="rect">
                <a:avLst/>
              </a:prstGeom>
              <a:blipFill>
                <a:blip r:embed="rId8"/>
                <a:stretch>
                  <a:fillRect l="-15385"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0222116-8F55-1348-BED3-EC26E7E12848}"/>
                  </a:ext>
                </a:extLst>
              </p:cNvPr>
              <p:cNvSpPr/>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68" name="Rectangle 67">
                <a:extLst>
                  <a:ext uri="{FF2B5EF4-FFF2-40B4-BE49-F238E27FC236}">
                    <a16:creationId xmlns:a16="http://schemas.microsoft.com/office/drawing/2014/main" id="{30222116-8F55-1348-BED3-EC26E7E12848}"/>
                  </a:ext>
                </a:extLst>
              </p:cNvPr>
              <p:cNvSpPr>
                <a:spLocks noRot="1" noChangeAspect="1" noMove="1" noResize="1" noEditPoints="1" noAdjustHandles="1" noChangeArrowheads="1" noChangeShapeType="1" noTextEdit="1"/>
              </p:cNvSpPr>
              <p:nvPr/>
            </p:nvSpPr>
            <p:spPr>
              <a:xfrm>
                <a:off x="7377768" y="5852536"/>
                <a:ext cx="646331" cy="583750"/>
              </a:xfrm>
              <a:prstGeom prst="rect">
                <a:avLst/>
              </a:prstGeom>
              <a:blipFill>
                <a:blip r:embed="rId9"/>
                <a:stretch>
                  <a:fillRect l="-11538" r="-5769" b="-6383"/>
                </a:stretch>
              </a:blipFill>
            </p:spPr>
            <p:txBody>
              <a:bodyPr/>
              <a:lstStyle/>
              <a:p>
                <a:r>
                  <a:rPr lang="en-US">
                    <a:noFill/>
                  </a:rPr>
                  <a:t> </a:t>
                </a:r>
              </a:p>
            </p:txBody>
          </p:sp>
        </mc:Fallback>
      </mc:AlternateContent>
      <p:sp>
        <p:nvSpPr>
          <p:cNvPr id="69" name="Left Arrow 68">
            <a:extLst>
              <a:ext uri="{FF2B5EF4-FFF2-40B4-BE49-F238E27FC236}">
                <a16:creationId xmlns:a16="http://schemas.microsoft.com/office/drawing/2014/main" id="{07A38169-D691-4643-9DB3-4BC136AE7C3E}"/>
              </a:ext>
            </a:extLst>
          </p:cNvPr>
          <p:cNvSpPr/>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 Arrow 69">
            <a:extLst>
              <a:ext uri="{FF2B5EF4-FFF2-40B4-BE49-F238E27FC236}">
                <a16:creationId xmlns:a16="http://schemas.microsoft.com/office/drawing/2014/main" id="{6F43F0B4-45B0-3942-B628-5945A6FC84C9}"/>
              </a:ext>
            </a:extLst>
          </p:cNvPr>
          <p:cNvSpPr/>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eft Arrow 70">
            <a:extLst>
              <a:ext uri="{FF2B5EF4-FFF2-40B4-BE49-F238E27FC236}">
                <a16:creationId xmlns:a16="http://schemas.microsoft.com/office/drawing/2014/main" id="{44E4D60B-0F3F-6E41-A4C2-0883DD329535}"/>
              </a:ext>
            </a:extLst>
          </p:cNvPr>
          <p:cNvSpPr/>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65020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solidFill>
                  <a:srgbClr val="FF0000"/>
                </a:solidFill>
              </a:rPr>
              <a:t>Limits of</a:t>
            </a:r>
            <a:r>
              <a:rPr lang="en-US" dirty="0"/>
              <a:t> 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nvPr>
        </p:nvSpPr>
        <p:spPr/>
        <p:txBody>
          <a:bodyPr/>
          <a:lstStyle/>
          <a:p>
            <a:r>
              <a:rPr lang="en-US" dirty="0"/>
              <a:t>Success at dataset level is not enough! </a:t>
            </a:r>
          </a:p>
          <a:p>
            <a:pPr lvl="1"/>
            <a:r>
              <a:rPr lang="en-US" dirty="0"/>
              <a:t>Limited to the scope (local generalization)</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53" name="Rounded Rectangular Callout 52">
                <a:extLst>
                  <a:ext uri="{FF2B5EF4-FFF2-40B4-BE49-F238E27FC236}">
                    <a16:creationId xmlns:a16="http://schemas.microsoft.com/office/drawing/2014/main" id="{054EA7B0-EA73-3341-92C0-2FC27122F836}"/>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3" name="Rounded Rectangular Callout 52">
                <a:extLst>
                  <a:ext uri="{FF2B5EF4-FFF2-40B4-BE49-F238E27FC236}">
                    <a16:creationId xmlns:a16="http://schemas.microsoft.com/office/drawing/2014/main" id="{054EA7B0-EA73-3341-92C0-2FC27122F836}"/>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6A59E188-FE9A-3A4B-96AD-C47DCE9D19B5}"/>
              </a:ext>
            </a:extLst>
          </p:cNvPr>
          <p:cNvSpPr/>
          <p:nvPr/>
        </p:nvSpPr>
        <p:spPr>
          <a:xfrm>
            <a:off x="7099762" y="6383076"/>
            <a:ext cx="2663139" cy="369332"/>
          </a:xfrm>
          <a:prstGeom prst="rect">
            <a:avLst/>
          </a:prstGeom>
        </p:spPr>
        <p:txBody>
          <a:bodyPr wrap="square">
            <a:spAutoFit/>
          </a:bodyPr>
          <a:lstStyle/>
          <a:p>
            <a:pPr algn="ctr"/>
            <a:r>
              <a:rPr lang="en-US" dirty="0"/>
              <a:t>dataset-specific models</a:t>
            </a:r>
          </a:p>
        </p:txBody>
      </p:sp>
      <mc:AlternateContent xmlns:mc="http://schemas.openxmlformats.org/markup-compatibility/2006" xmlns:a14="http://schemas.microsoft.com/office/drawing/2010/main">
        <mc:Choice Requires="a14">
          <p:sp>
            <p:nvSpPr>
              <p:cNvPr id="61" name="Rounded Rectangular Callout 60">
                <a:extLst>
                  <a:ext uri="{FF2B5EF4-FFF2-40B4-BE49-F238E27FC236}">
                    <a16:creationId xmlns:a16="http://schemas.microsoft.com/office/drawing/2014/main" id="{8E773BB9-D39E-2040-87FC-A7A5749D48F9}"/>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1" name="Rounded Rectangular Callout 60">
                <a:extLst>
                  <a:ext uri="{FF2B5EF4-FFF2-40B4-BE49-F238E27FC236}">
                    <a16:creationId xmlns:a16="http://schemas.microsoft.com/office/drawing/2014/main" id="{8E773BB9-D39E-2040-87FC-A7A5749D48F9}"/>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4"/>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CD9670A8-F757-E843-9656-D13D14501D8C}"/>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CD9670A8-F757-E843-9656-D13D14501D8C}"/>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A3B82DB-CCF8-AA4F-96CD-14B26D587C7E}"/>
                  </a:ext>
                </a:extLst>
              </p:cNvPr>
              <p:cNvSpPr/>
              <p:nvPr/>
            </p:nvSpPr>
            <p:spPr>
              <a:xfrm>
                <a:off x="8157753" y="5850105"/>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2</m:t>
                          </m:r>
                        </m:sub>
                      </m:sSub>
                    </m:oMath>
                  </m:oMathPara>
                </a14:m>
                <a:endParaRPr lang="en-US" sz="2800" dirty="0"/>
              </a:p>
            </p:txBody>
          </p:sp>
        </mc:Choice>
        <mc:Fallback xmlns="">
          <p:sp>
            <p:nvSpPr>
              <p:cNvPr id="63" name="Rectangle 62">
                <a:extLst>
                  <a:ext uri="{FF2B5EF4-FFF2-40B4-BE49-F238E27FC236}">
                    <a16:creationId xmlns:a16="http://schemas.microsoft.com/office/drawing/2014/main" id="{0A3B82DB-CCF8-AA4F-96CD-14B26D587C7E}"/>
                  </a:ext>
                </a:extLst>
              </p:cNvPr>
              <p:cNvSpPr>
                <a:spLocks noRot="1" noChangeAspect="1" noMove="1" noResize="1" noEditPoints="1" noAdjustHandles="1" noChangeArrowheads="1" noChangeShapeType="1" noTextEdit="1"/>
              </p:cNvSpPr>
              <p:nvPr/>
            </p:nvSpPr>
            <p:spPr>
              <a:xfrm>
                <a:off x="8157753" y="5850105"/>
                <a:ext cx="646331" cy="583750"/>
              </a:xfrm>
              <a:prstGeom prst="rect">
                <a:avLst/>
              </a:prstGeom>
              <a:blipFill>
                <a:blip r:embed="rId6"/>
                <a:stretch>
                  <a:fillRect l="-13462"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A1E1A3CA-B5EA-0341-97D7-3268DF11DD0C}"/>
                  </a:ext>
                </a:extLst>
              </p:cNvPr>
              <p:cNvSpPr/>
              <p:nvPr/>
            </p:nvSpPr>
            <p:spPr>
              <a:xfrm>
                <a:off x="8941258" y="5850130"/>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m:rPr>
                              <m:nor/>
                            </m:rPr>
                            <a:rPr lang="en-US" sz="2800" dirty="0"/>
                            <m:t>🤖</m:t>
                          </m:r>
                        </m:e>
                        <m:sub>
                          <m:r>
                            <a:rPr lang="en-US" sz="2800" b="0" i="0" dirty="0" smtClean="0">
                              <a:latin typeface="Cambria Math" panose="02040503050406030204" pitchFamily="18" charset="0"/>
                            </a:rPr>
                            <m:t>3</m:t>
                          </m:r>
                        </m:sub>
                      </m:sSub>
                    </m:oMath>
                  </m:oMathPara>
                </a14:m>
                <a:endParaRPr lang="en-US" sz="2800" dirty="0"/>
              </a:p>
            </p:txBody>
          </p:sp>
        </mc:Choice>
        <mc:Fallback xmlns="">
          <p:sp>
            <p:nvSpPr>
              <p:cNvPr id="64" name="Rectangle 63">
                <a:extLst>
                  <a:ext uri="{FF2B5EF4-FFF2-40B4-BE49-F238E27FC236}">
                    <a16:creationId xmlns:a16="http://schemas.microsoft.com/office/drawing/2014/main" id="{A1E1A3CA-B5EA-0341-97D7-3268DF11DD0C}"/>
                  </a:ext>
                </a:extLst>
              </p:cNvPr>
              <p:cNvSpPr>
                <a:spLocks noRot="1" noChangeAspect="1" noMove="1" noResize="1" noEditPoints="1" noAdjustHandles="1" noChangeArrowheads="1" noChangeShapeType="1" noTextEdit="1"/>
              </p:cNvSpPr>
              <p:nvPr/>
            </p:nvSpPr>
            <p:spPr>
              <a:xfrm>
                <a:off x="8941258" y="5850130"/>
                <a:ext cx="646331" cy="583750"/>
              </a:xfrm>
              <a:prstGeom prst="rect">
                <a:avLst/>
              </a:prstGeom>
              <a:blipFill>
                <a:blip r:embed="rId7"/>
                <a:stretch>
                  <a:fillRect l="-15385" t="-2128" r="-3846"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5A95AE40-A879-6048-81BB-DA9824791782}"/>
                  </a:ext>
                </a:extLst>
              </p:cNvPr>
              <p:cNvSpPr/>
              <p:nvPr/>
            </p:nvSpPr>
            <p:spPr>
              <a:xfrm>
                <a:off x="7377768" y="5852536"/>
                <a:ext cx="646331" cy="5837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nor/>
                            </m:rPr>
                            <a:rPr lang="en-US" sz="2800" dirty="0"/>
                            <m:t>🤖</m:t>
                          </m:r>
                        </m:e>
                        <m:sub>
                          <m:r>
                            <a:rPr lang="en-US" sz="2800">
                              <a:latin typeface="Cambria Math" panose="02040503050406030204" pitchFamily="18" charset="0"/>
                              <a:ea typeface="Cambria Math" panose="02040503050406030204" pitchFamily="18" charset="0"/>
                            </a:rPr>
                            <m:t>1</m:t>
                          </m:r>
                        </m:sub>
                      </m:sSub>
                    </m:oMath>
                  </m:oMathPara>
                </a14:m>
                <a:endParaRPr lang="en-US" sz="2800" dirty="0"/>
              </a:p>
            </p:txBody>
          </p:sp>
        </mc:Choice>
        <mc:Fallback xmlns="">
          <p:sp>
            <p:nvSpPr>
              <p:cNvPr id="65" name="Rectangle 64">
                <a:extLst>
                  <a:ext uri="{FF2B5EF4-FFF2-40B4-BE49-F238E27FC236}">
                    <a16:creationId xmlns:a16="http://schemas.microsoft.com/office/drawing/2014/main" id="{5A95AE40-A879-6048-81BB-DA9824791782}"/>
                  </a:ext>
                </a:extLst>
              </p:cNvPr>
              <p:cNvSpPr>
                <a:spLocks noRot="1" noChangeAspect="1" noMove="1" noResize="1" noEditPoints="1" noAdjustHandles="1" noChangeArrowheads="1" noChangeShapeType="1" noTextEdit="1"/>
              </p:cNvSpPr>
              <p:nvPr/>
            </p:nvSpPr>
            <p:spPr>
              <a:xfrm>
                <a:off x="7377768" y="5852536"/>
                <a:ext cx="646331" cy="583750"/>
              </a:xfrm>
              <a:prstGeom prst="rect">
                <a:avLst/>
              </a:prstGeom>
              <a:blipFill>
                <a:blip r:embed="rId8"/>
                <a:stretch>
                  <a:fillRect l="-11538" r="-5769" b="-6383"/>
                </a:stretch>
              </a:blipFill>
            </p:spPr>
            <p:txBody>
              <a:bodyPr/>
              <a:lstStyle/>
              <a:p>
                <a:r>
                  <a:rPr lang="en-US">
                    <a:noFill/>
                  </a:rPr>
                  <a:t> </a:t>
                </a:r>
              </a:p>
            </p:txBody>
          </p:sp>
        </mc:Fallback>
      </mc:AlternateContent>
      <p:sp>
        <p:nvSpPr>
          <p:cNvPr id="66" name="Left Arrow 65">
            <a:extLst>
              <a:ext uri="{FF2B5EF4-FFF2-40B4-BE49-F238E27FC236}">
                <a16:creationId xmlns:a16="http://schemas.microsoft.com/office/drawing/2014/main" id="{11D19E59-E3D2-2348-87E4-46F41F55FB1E}"/>
              </a:ext>
            </a:extLst>
          </p:cNvPr>
          <p:cNvSpPr/>
          <p:nvPr/>
        </p:nvSpPr>
        <p:spPr>
          <a:xfrm rot="17528129">
            <a:off x="7638830" y="573775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Arrow 66">
            <a:extLst>
              <a:ext uri="{FF2B5EF4-FFF2-40B4-BE49-F238E27FC236}">
                <a16:creationId xmlns:a16="http://schemas.microsoft.com/office/drawing/2014/main" id="{B58995E8-A641-4943-992C-C0D7D58050AB}"/>
              </a:ext>
            </a:extLst>
          </p:cNvPr>
          <p:cNvSpPr/>
          <p:nvPr/>
        </p:nvSpPr>
        <p:spPr>
          <a:xfrm rot="14775247">
            <a:off x="8973096" y="5732623"/>
            <a:ext cx="233233" cy="100584"/>
          </a:xfrm>
          <a:custGeom>
            <a:avLst/>
            <a:gdLst>
              <a:gd name="connsiteX0" fmla="*/ 0 w 233233"/>
              <a:gd name="connsiteY0" fmla="*/ 50292 h 100584"/>
              <a:gd name="connsiteX1" fmla="*/ 72317 w 233233"/>
              <a:gd name="connsiteY1" fmla="*/ 0 h 100584"/>
              <a:gd name="connsiteX2" fmla="*/ 72317 w 233233"/>
              <a:gd name="connsiteY2" fmla="*/ 43899 h 100584"/>
              <a:gd name="connsiteX3" fmla="*/ 233233 w 233233"/>
              <a:gd name="connsiteY3" fmla="*/ 43899 h 100584"/>
              <a:gd name="connsiteX4" fmla="*/ 233233 w 233233"/>
              <a:gd name="connsiteY4" fmla="*/ 56685 h 100584"/>
              <a:gd name="connsiteX5" fmla="*/ 72317 w 233233"/>
              <a:gd name="connsiteY5" fmla="*/ 56685 h 100584"/>
              <a:gd name="connsiteX6" fmla="*/ 72317 w 233233"/>
              <a:gd name="connsiteY6" fmla="*/ 100584 h 100584"/>
              <a:gd name="connsiteX7" fmla="*/ 0 w 233233"/>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233" h="100584" extrusionOk="0">
                <a:moveTo>
                  <a:pt x="0" y="50292"/>
                </a:moveTo>
                <a:cubicBezTo>
                  <a:pt x="26507" y="26551"/>
                  <a:pt x="56736" y="11083"/>
                  <a:pt x="72317" y="0"/>
                </a:cubicBezTo>
                <a:cubicBezTo>
                  <a:pt x="72537" y="18938"/>
                  <a:pt x="72157" y="32884"/>
                  <a:pt x="72317" y="43899"/>
                </a:cubicBezTo>
                <a:cubicBezTo>
                  <a:pt x="124301" y="32746"/>
                  <a:pt x="166643" y="44933"/>
                  <a:pt x="233233" y="43899"/>
                </a:cubicBezTo>
                <a:cubicBezTo>
                  <a:pt x="234129" y="48438"/>
                  <a:pt x="231957" y="50315"/>
                  <a:pt x="233233" y="56685"/>
                </a:cubicBezTo>
                <a:cubicBezTo>
                  <a:pt x="156024" y="71210"/>
                  <a:pt x="121006" y="52894"/>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Left Arrow 67">
            <a:extLst>
              <a:ext uri="{FF2B5EF4-FFF2-40B4-BE49-F238E27FC236}">
                <a16:creationId xmlns:a16="http://schemas.microsoft.com/office/drawing/2014/main" id="{C4E621BE-4B6F-444F-B351-ACF8A711BCC5}"/>
              </a:ext>
            </a:extLst>
          </p:cNvPr>
          <p:cNvSpPr/>
          <p:nvPr/>
        </p:nvSpPr>
        <p:spPr>
          <a:xfrm rot="16200000">
            <a:off x="8323303" y="5737063"/>
            <a:ext cx="201436" cy="100584"/>
          </a:xfrm>
          <a:custGeom>
            <a:avLst/>
            <a:gdLst>
              <a:gd name="connsiteX0" fmla="*/ 0 w 201436"/>
              <a:gd name="connsiteY0" fmla="*/ 50292 h 100584"/>
              <a:gd name="connsiteX1" fmla="*/ 72317 w 201436"/>
              <a:gd name="connsiteY1" fmla="*/ 0 h 100584"/>
              <a:gd name="connsiteX2" fmla="*/ 72317 w 201436"/>
              <a:gd name="connsiteY2" fmla="*/ 43899 h 100584"/>
              <a:gd name="connsiteX3" fmla="*/ 201436 w 201436"/>
              <a:gd name="connsiteY3" fmla="*/ 43899 h 100584"/>
              <a:gd name="connsiteX4" fmla="*/ 201436 w 201436"/>
              <a:gd name="connsiteY4" fmla="*/ 56685 h 100584"/>
              <a:gd name="connsiteX5" fmla="*/ 72317 w 201436"/>
              <a:gd name="connsiteY5" fmla="*/ 56685 h 100584"/>
              <a:gd name="connsiteX6" fmla="*/ 72317 w 201436"/>
              <a:gd name="connsiteY6" fmla="*/ 100584 h 100584"/>
              <a:gd name="connsiteX7" fmla="*/ 0 w 201436"/>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436" h="100584" extrusionOk="0">
                <a:moveTo>
                  <a:pt x="0" y="50292"/>
                </a:moveTo>
                <a:cubicBezTo>
                  <a:pt x="26507" y="26551"/>
                  <a:pt x="56736" y="11083"/>
                  <a:pt x="72317" y="0"/>
                </a:cubicBezTo>
                <a:cubicBezTo>
                  <a:pt x="72537" y="18938"/>
                  <a:pt x="72157" y="32884"/>
                  <a:pt x="72317" y="43899"/>
                </a:cubicBezTo>
                <a:cubicBezTo>
                  <a:pt x="104299" y="35310"/>
                  <a:pt x="149018" y="50795"/>
                  <a:pt x="201436" y="43899"/>
                </a:cubicBezTo>
                <a:cubicBezTo>
                  <a:pt x="202332" y="48438"/>
                  <a:pt x="200160" y="50315"/>
                  <a:pt x="201436" y="56685"/>
                </a:cubicBezTo>
                <a:cubicBezTo>
                  <a:pt x="140006" y="64397"/>
                  <a:pt x="131763" y="53433"/>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AA58911-8D4C-6340-8BB9-CAA5501F6A22}"/>
              </a:ext>
            </a:extLst>
          </p:cNvPr>
          <p:cNvSpPr/>
          <p:nvPr/>
        </p:nvSpPr>
        <p:spPr>
          <a:xfrm>
            <a:off x="5117804" y="5643095"/>
            <a:ext cx="2111665" cy="584775"/>
          </a:xfrm>
          <a:prstGeom prst="rect">
            <a:avLst/>
          </a:prstGeom>
        </p:spPr>
        <p:txBody>
          <a:bodyPr wrap="square">
            <a:spAutoFit/>
          </a:bodyPr>
          <a:lstStyle/>
          <a:p>
            <a:pPr algn="ctr"/>
            <a:r>
              <a:rPr lang="en-US" dirty="0">
                <a:solidFill>
                  <a:srgbClr val="FF0000"/>
                </a:solidFill>
              </a:rPr>
              <a:t>narrow abilities</a:t>
            </a:r>
            <a:br>
              <a:rPr lang="en-US" dirty="0">
                <a:solidFill>
                  <a:srgbClr val="FF0000"/>
                </a:solidFill>
              </a:rPr>
            </a:br>
            <a:r>
              <a:rPr lang="en-US" sz="1400" dirty="0">
                <a:solidFill>
                  <a:srgbClr val="FF0000"/>
                </a:solidFill>
              </a:rPr>
              <a:t>(local generalization)</a:t>
            </a:r>
          </a:p>
        </p:txBody>
      </p:sp>
    </p:spTree>
    <p:extLst>
      <p:ext uri="{BB962C8B-B14F-4D97-AF65-F5344CB8AC3E}">
        <p14:creationId xmlns:p14="http://schemas.microsoft.com/office/powerpoint/2010/main" val="16528355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Quest Toward “Generality”</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Content Placeholder 4">
            <a:extLst>
              <a:ext uri="{FF2B5EF4-FFF2-40B4-BE49-F238E27FC236}">
                <a16:creationId xmlns:a16="http://schemas.microsoft.com/office/drawing/2014/main" id="{A314DE7F-F2DF-DC4E-90BB-8F51538942F4}"/>
              </a:ext>
            </a:extLst>
          </p:cNvPr>
          <p:cNvSpPr>
            <a:spLocks noGrp="1"/>
          </p:cNvSpPr>
          <p:nvPr>
            <p:ph idx="1"/>
          </p:nvPr>
        </p:nvSpPr>
        <p:spPr/>
        <p:txBody>
          <a:bodyPr/>
          <a:lstStyle/>
          <a:p>
            <a:r>
              <a:rPr lang="en-US" dirty="0"/>
              <a:t>Success at dataset level is not enough! </a:t>
            </a:r>
          </a:p>
          <a:p>
            <a:pPr lvl="1"/>
            <a:r>
              <a:rPr lang="en-US" dirty="0"/>
              <a:t>Limited to the scope (local generalization)</a:t>
            </a:r>
          </a:p>
          <a:p>
            <a:endParaRPr lang="en-US" dirty="0"/>
          </a:p>
          <a:p>
            <a:r>
              <a:rPr lang="en-US" dirty="0"/>
              <a:t>“Generality” necessitates models that </a:t>
            </a:r>
            <a:br>
              <a:rPr lang="en-US" dirty="0"/>
            </a:br>
            <a:r>
              <a:rPr lang="en-US" dirty="0"/>
              <a:t>capture broader range of abilities.  </a:t>
            </a:r>
            <a:br>
              <a:rPr lang="en-US" dirty="0"/>
            </a:br>
            <a:endParaRPr lang="en-US" dirty="0"/>
          </a:p>
          <a:p>
            <a:r>
              <a:rPr lang="en-US" dirty="0"/>
              <a:t>Progress on: </a:t>
            </a:r>
          </a:p>
          <a:p>
            <a:pPr marL="914400" lvl="1" indent="-457200">
              <a:buFont typeface="+mj-lt"/>
              <a:buAutoNum type="arabicPeriod"/>
            </a:pPr>
            <a:r>
              <a:rPr lang="en-US" dirty="0"/>
              <a:t>“breadth” — diverse abilities. </a:t>
            </a:r>
          </a:p>
          <a:p>
            <a:pPr marL="914400" lvl="1" indent="-457200">
              <a:buFont typeface="+mj-lt"/>
              <a:buAutoNum type="arabicPeriod"/>
            </a:pPr>
            <a:r>
              <a:rPr lang="en-US" dirty="0"/>
              <a:t>“depth” — complex abilities. </a:t>
            </a:r>
          </a:p>
        </p:txBody>
      </p:sp>
      <p:sp>
        <p:nvSpPr>
          <p:cNvPr id="41" name="Left-Right Arrow 40">
            <a:extLst>
              <a:ext uri="{FF2B5EF4-FFF2-40B4-BE49-F238E27FC236}">
                <a16:creationId xmlns:a16="http://schemas.microsoft.com/office/drawing/2014/main" id="{4F76C71E-A99A-914F-914A-4D86FA9C4EF9}"/>
              </a:ext>
            </a:extLst>
          </p:cNvPr>
          <p:cNvSpPr/>
          <p:nvPr/>
        </p:nvSpPr>
        <p:spPr>
          <a:xfrm>
            <a:off x="7657296" y="4793090"/>
            <a:ext cx="1559587"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ight Arrow 41">
            <a:extLst>
              <a:ext uri="{FF2B5EF4-FFF2-40B4-BE49-F238E27FC236}">
                <a16:creationId xmlns:a16="http://schemas.microsoft.com/office/drawing/2014/main" id="{40CE6F3C-3AE0-1745-BDF6-CBCE8849855C}"/>
              </a:ext>
            </a:extLst>
          </p:cNvPr>
          <p:cNvSpPr/>
          <p:nvPr/>
        </p:nvSpPr>
        <p:spPr>
          <a:xfrm rot="16200000">
            <a:off x="8097664" y="4333211"/>
            <a:ext cx="664086" cy="509433"/>
          </a:xfrm>
          <a:prstGeom prs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ounded Rectangular Callout 64">
            <a:extLst>
              <a:ext uri="{FF2B5EF4-FFF2-40B4-BE49-F238E27FC236}">
                <a16:creationId xmlns:a16="http://schemas.microsoft.com/office/drawing/2014/main" id="{C47AB4A6-A41B-8C4D-A40F-67D59C2FEBCC}"/>
              </a:ext>
            </a:extLst>
          </p:cNvPr>
          <p:cNvSpPr/>
          <p:nvPr/>
        </p:nvSpPr>
        <p:spPr>
          <a:xfrm rot="16200000">
            <a:off x="6117096" y="4401720"/>
            <a:ext cx="453779" cy="1308111"/>
          </a:xfrm>
          <a:prstGeom prst="wedgeRoundRectCallout">
            <a:avLst>
              <a:gd name="adj1" fmla="val -32582"/>
              <a:gd name="adj2" fmla="val -68436"/>
              <a:gd name="adj3" fmla="val 16667"/>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dirty="0">
                <a:solidFill>
                  <a:schemeClr val="tx1"/>
                </a:solidFill>
              </a:rPr>
              <a:t>First part</a:t>
            </a:r>
          </a:p>
        </p:txBody>
      </p:sp>
      <p:sp>
        <p:nvSpPr>
          <p:cNvPr id="66" name="Rounded Rectangular Callout 65">
            <a:extLst>
              <a:ext uri="{FF2B5EF4-FFF2-40B4-BE49-F238E27FC236}">
                <a16:creationId xmlns:a16="http://schemas.microsoft.com/office/drawing/2014/main" id="{C6DCD134-9A68-644A-9E14-207463BA49F8}"/>
              </a:ext>
            </a:extLst>
          </p:cNvPr>
          <p:cNvSpPr/>
          <p:nvPr/>
        </p:nvSpPr>
        <p:spPr>
          <a:xfrm rot="16200000">
            <a:off x="6117096" y="5116442"/>
            <a:ext cx="453779" cy="1308111"/>
          </a:xfrm>
          <a:prstGeom prst="wedgeRoundRectCallout">
            <a:avLst>
              <a:gd name="adj1" fmla="val 29151"/>
              <a:gd name="adj2" fmla="val -66380"/>
              <a:gd name="adj3" fmla="val 16667"/>
            </a:avLst>
          </a:prstGeom>
          <a:solidFill>
            <a:schemeClr val="accent5">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dirty="0">
                <a:solidFill>
                  <a:schemeClr val="tx1"/>
                </a:solidFill>
              </a:rPr>
              <a:t>Second part</a:t>
            </a:r>
          </a:p>
        </p:txBody>
      </p:sp>
    </p:spTree>
    <p:extLst>
      <p:ext uri="{BB962C8B-B14F-4D97-AF65-F5344CB8AC3E}">
        <p14:creationId xmlns:p14="http://schemas.microsoft.com/office/powerpoint/2010/main" val="3508815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strVal val="#ppt_w*0.70"/>
                                          </p:val>
                                        </p:tav>
                                        <p:tav tm="100000">
                                          <p:val>
                                            <p:strVal val="#ppt_w"/>
                                          </p:val>
                                        </p:tav>
                                      </p:tavLst>
                                    </p:anim>
                                    <p:anim calcmode="lin" valueType="num">
                                      <p:cBhvr>
                                        <p:cTn id="21" dur="1000" fill="hold"/>
                                        <p:tgtEl>
                                          <p:spTgt spid="41"/>
                                        </p:tgtEl>
                                        <p:attrNameLst>
                                          <p:attrName>ppt_h</p:attrName>
                                        </p:attrNameLst>
                                      </p:cBhvr>
                                      <p:tavLst>
                                        <p:tav tm="0">
                                          <p:val>
                                            <p:strVal val="#ppt_h"/>
                                          </p:val>
                                        </p:tav>
                                        <p:tav tm="100000">
                                          <p:val>
                                            <p:strVal val="#ppt_h"/>
                                          </p:val>
                                        </p:tav>
                                      </p:tavLst>
                                    </p:anim>
                                    <p:animEffect transition="in" filter="fade">
                                      <p:cBhvr>
                                        <p:cTn id="22" dur="10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p:cTn id="30" dur="1000" fill="hold"/>
                                        <p:tgtEl>
                                          <p:spTgt spid="42"/>
                                        </p:tgtEl>
                                        <p:attrNameLst>
                                          <p:attrName>ppt_w</p:attrName>
                                        </p:attrNameLst>
                                      </p:cBhvr>
                                      <p:tavLst>
                                        <p:tav tm="0">
                                          <p:val>
                                            <p:strVal val="#ppt_w*0.70"/>
                                          </p:val>
                                        </p:tav>
                                        <p:tav tm="100000">
                                          <p:val>
                                            <p:strVal val="#ppt_w"/>
                                          </p:val>
                                        </p:tav>
                                      </p:tavLst>
                                    </p:anim>
                                    <p:anim calcmode="lin" valueType="num">
                                      <p:cBhvr>
                                        <p:cTn id="31" dur="1000" fill="hold"/>
                                        <p:tgtEl>
                                          <p:spTgt spid="42"/>
                                        </p:tgtEl>
                                        <p:attrNameLst>
                                          <p:attrName>ppt_h</p:attrName>
                                        </p:attrNameLst>
                                      </p:cBhvr>
                                      <p:tavLst>
                                        <p:tav tm="0">
                                          <p:val>
                                            <p:strVal val="#ppt_h"/>
                                          </p:val>
                                        </p:tav>
                                        <p:tav tm="100000">
                                          <p:val>
                                            <p:strVal val="#ppt_h"/>
                                          </p:val>
                                        </p:tav>
                                      </p:tavLst>
                                    </p:anim>
                                    <p:animEffect transition="in" filter="fade">
                                      <p:cBhvr>
                                        <p:cTn id="32" dur="10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65"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
        <p:nvSpPr>
          <p:cNvPr id="25" name="Rectangle 24">
            <a:extLst>
              <a:ext uri="{FF2B5EF4-FFF2-40B4-BE49-F238E27FC236}">
                <a16:creationId xmlns:a16="http://schemas.microsoft.com/office/drawing/2014/main" id="{384DCEBF-7F52-CF48-BB75-5CF93D0CAAAF}"/>
              </a:ext>
            </a:extLst>
          </p:cNvPr>
          <p:cNvSpPr/>
          <p:nvPr/>
        </p:nvSpPr>
        <p:spPr>
          <a:xfrm>
            <a:off x="961056" y="1507409"/>
            <a:ext cx="5495544"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11" name="Triangle 10">
            <a:extLst>
              <a:ext uri="{FF2B5EF4-FFF2-40B4-BE49-F238E27FC236}">
                <a16:creationId xmlns:a16="http://schemas.microsoft.com/office/drawing/2014/main" id="{258D5C19-6690-444E-BDCF-82182B332A6C}"/>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918F00-C1AA-9742-AC2A-AA155695449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C35AB912-BB9D-0240-9AD5-577C12ADE190}"/>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7719AB58-65AF-1740-AF65-A74BAC9FE622}"/>
              </a:ext>
            </a:extLst>
          </p:cNvPr>
          <p:cNvGrpSpPr/>
          <p:nvPr/>
        </p:nvGrpSpPr>
        <p:grpSpPr>
          <a:xfrm>
            <a:off x="7511787" y="3300241"/>
            <a:ext cx="2564454" cy="584775"/>
            <a:chOff x="7474729" y="3264882"/>
            <a:chExt cx="2564454" cy="584775"/>
          </a:xfrm>
        </p:grpSpPr>
        <p:sp>
          <p:nvSpPr>
            <p:cNvPr id="15" name="Rectangle 14">
              <a:extLst>
                <a:ext uri="{FF2B5EF4-FFF2-40B4-BE49-F238E27FC236}">
                  <a16:creationId xmlns:a16="http://schemas.microsoft.com/office/drawing/2014/main" id="{56EEF912-1716-3F4F-82F4-F8A487057D0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6" name="Oval 15">
              <a:extLst>
                <a:ext uri="{FF2B5EF4-FFF2-40B4-BE49-F238E27FC236}">
                  <a16:creationId xmlns:a16="http://schemas.microsoft.com/office/drawing/2014/main" id="{F73143E8-CC4F-3148-9D7A-3F17F89D3F9A}"/>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 name="Oval 16">
              <a:extLst>
                <a:ext uri="{FF2B5EF4-FFF2-40B4-BE49-F238E27FC236}">
                  <a16:creationId xmlns:a16="http://schemas.microsoft.com/office/drawing/2014/main" id="{8238350F-86CE-6A47-8DEA-6B88201487D0}"/>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8" name="Oval 17">
              <a:extLst>
                <a:ext uri="{FF2B5EF4-FFF2-40B4-BE49-F238E27FC236}">
                  <a16:creationId xmlns:a16="http://schemas.microsoft.com/office/drawing/2014/main" id="{7B7B7924-2847-ED4A-A3DC-891623795D4E}"/>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0" name="Group 19">
            <a:extLst>
              <a:ext uri="{FF2B5EF4-FFF2-40B4-BE49-F238E27FC236}">
                <a16:creationId xmlns:a16="http://schemas.microsoft.com/office/drawing/2014/main" id="{4A0CDA7D-B404-EC45-89FC-BFF0B1E94331}"/>
              </a:ext>
            </a:extLst>
          </p:cNvPr>
          <p:cNvGrpSpPr/>
          <p:nvPr/>
        </p:nvGrpSpPr>
        <p:grpSpPr>
          <a:xfrm>
            <a:off x="7163010" y="4652088"/>
            <a:ext cx="2564454" cy="584775"/>
            <a:chOff x="7474729" y="3264882"/>
            <a:chExt cx="2564454" cy="584775"/>
          </a:xfrm>
        </p:grpSpPr>
        <p:sp>
          <p:nvSpPr>
            <p:cNvPr id="22" name="Rectangle 21">
              <a:extLst>
                <a:ext uri="{FF2B5EF4-FFF2-40B4-BE49-F238E27FC236}">
                  <a16:creationId xmlns:a16="http://schemas.microsoft.com/office/drawing/2014/main" id="{EF84D996-E31F-6A46-A2C4-118E434E931E}"/>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3" name="Oval 22">
              <a:extLst>
                <a:ext uri="{FF2B5EF4-FFF2-40B4-BE49-F238E27FC236}">
                  <a16:creationId xmlns:a16="http://schemas.microsoft.com/office/drawing/2014/main" id="{DAFD1ECE-0DBF-A642-92BF-5482989A5EAB}"/>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4" name="Oval 23">
              <a:extLst>
                <a:ext uri="{FF2B5EF4-FFF2-40B4-BE49-F238E27FC236}">
                  <a16:creationId xmlns:a16="http://schemas.microsoft.com/office/drawing/2014/main" id="{F5FA3223-040C-4B4D-9485-D7B8191690F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6" name="Oval 25">
              <a:extLst>
                <a:ext uri="{FF2B5EF4-FFF2-40B4-BE49-F238E27FC236}">
                  <a16:creationId xmlns:a16="http://schemas.microsoft.com/office/drawing/2014/main" id="{15ED467A-962A-D54B-86A6-1F083EBA8C3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7" name="Rectangle 26">
            <a:extLst>
              <a:ext uri="{FF2B5EF4-FFF2-40B4-BE49-F238E27FC236}">
                <a16:creationId xmlns:a16="http://schemas.microsoft.com/office/drawing/2014/main" id="{3B44A600-4884-7249-9AC4-2B0593C0559E}"/>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28" name="Straight Arrow Connector 27">
            <a:extLst>
              <a:ext uri="{FF2B5EF4-FFF2-40B4-BE49-F238E27FC236}">
                <a16:creationId xmlns:a16="http://schemas.microsoft.com/office/drawing/2014/main" id="{C1214305-7415-244A-B586-2A0CB9DCDC75}"/>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67539F-74A4-D240-94F8-EC1732C87830}"/>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F0904E-FED4-6D4F-BE0C-264801E334C7}"/>
              </a:ext>
            </a:extLst>
          </p:cNvPr>
          <p:cNvCxnSpPr>
            <a:cxnSpLocks/>
            <a:endCxn id="1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9C9E3F-8C40-DC45-B0DC-602075C51121}"/>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DC841F8-9FA6-E44D-B42C-5FB860641E62}"/>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33" name="Straight Arrow Connector 32">
            <a:extLst>
              <a:ext uri="{FF2B5EF4-FFF2-40B4-BE49-F238E27FC236}">
                <a16:creationId xmlns:a16="http://schemas.microsoft.com/office/drawing/2014/main" id="{F3E99E9C-1AAD-0D42-A75F-17F795180D12}"/>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90ABB8D-473C-434E-9E96-0D9B29EE1F3E}"/>
              </a:ext>
            </a:extLst>
          </p:cNvPr>
          <p:cNvGrpSpPr/>
          <p:nvPr/>
        </p:nvGrpSpPr>
        <p:grpSpPr>
          <a:xfrm>
            <a:off x="8112510" y="4579433"/>
            <a:ext cx="616742" cy="331775"/>
            <a:chOff x="8474249" y="4437437"/>
            <a:chExt cx="616742" cy="331775"/>
          </a:xfrm>
        </p:grpSpPr>
        <p:cxnSp>
          <p:nvCxnSpPr>
            <p:cNvPr id="36" name="Straight Arrow Connector 35">
              <a:extLst>
                <a:ext uri="{FF2B5EF4-FFF2-40B4-BE49-F238E27FC236}">
                  <a16:creationId xmlns:a16="http://schemas.microsoft.com/office/drawing/2014/main" id="{A31F083D-7A3A-4845-AB74-0462AFB56A74}"/>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4DFB6F8-E391-034D-87DC-41DE147F17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8580F5-BBA8-FA4D-92C8-C9C0CF7E7B81}"/>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riangle 48">
            <a:extLst>
              <a:ext uri="{FF2B5EF4-FFF2-40B4-BE49-F238E27FC236}">
                <a16:creationId xmlns:a16="http://schemas.microsoft.com/office/drawing/2014/main" id="{D0101774-CCFE-6943-91A0-202C837EA46E}"/>
              </a:ext>
            </a:extLst>
          </p:cNvPr>
          <p:cNvSpPr/>
          <p:nvPr/>
        </p:nvSpPr>
        <p:spPr>
          <a:xfrm>
            <a:off x="7709360" y="4364926"/>
            <a:ext cx="1415304" cy="8542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EB5F9759-C2FB-1641-8509-AE1C17467D92}"/>
              </a:ext>
            </a:extLst>
          </p:cNvPr>
          <p:cNvSpPr/>
          <p:nvPr/>
        </p:nvSpPr>
        <p:spPr>
          <a:xfrm rot="13247122">
            <a:off x="7787922" y="4435270"/>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7135CE79-9B8F-6C4B-AA1C-CCA073189B88}"/>
              </a:ext>
            </a:extLst>
          </p:cNvPr>
          <p:cNvSpPr/>
          <p:nvPr/>
        </p:nvSpPr>
        <p:spPr>
          <a:xfrm rot="19237386">
            <a:off x="8501461" y="4438939"/>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71AD879A-ABB3-F94A-89AC-14FF6F7989D3}"/>
                  </a:ext>
                </a:extLst>
              </p:cNvPr>
              <p:cNvSpPr/>
              <p:nvPr/>
            </p:nvSpPr>
            <p:spPr>
              <a:xfrm>
                <a:off x="8096026" y="5358756"/>
                <a:ext cx="615874" cy="583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m:t>🤖</m:t>
                      </m:r>
                    </m:oMath>
                  </m:oMathPara>
                </a14:m>
                <a:endParaRPr lang="en-US" sz="2800" dirty="0"/>
              </a:p>
            </p:txBody>
          </p:sp>
        </mc:Choice>
        <mc:Fallback xmlns="">
          <p:sp>
            <p:nvSpPr>
              <p:cNvPr id="66" name="Rectangle 65">
                <a:extLst>
                  <a:ext uri="{FF2B5EF4-FFF2-40B4-BE49-F238E27FC236}">
                    <a16:creationId xmlns:a16="http://schemas.microsoft.com/office/drawing/2014/main" id="{71AD879A-ABB3-F94A-89AC-14FF6F7989D3}"/>
                  </a:ext>
                </a:extLst>
              </p:cNvPr>
              <p:cNvSpPr>
                <a:spLocks noRot="1" noChangeAspect="1" noMove="1" noResize="1" noEditPoints="1" noAdjustHandles="1" noChangeArrowheads="1" noChangeShapeType="1" noTextEdit="1"/>
              </p:cNvSpPr>
              <p:nvPr/>
            </p:nvSpPr>
            <p:spPr>
              <a:xfrm>
                <a:off x="8096026" y="5358756"/>
                <a:ext cx="615874" cy="583750"/>
              </a:xfrm>
              <a:prstGeom prst="rect">
                <a:avLst/>
              </a:prstGeom>
              <a:blipFill>
                <a:blip r:embed="rId3"/>
                <a:stretch>
                  <a:fillRect l="-8163" r="-8163" b="-4167"/>
                </a:stretch>
              </a:blipFill>
            </p:spPr>
            <p:txBody>
              <a:bodyPr/>
              <a:lstStyle/>
              <a:p>
                <a:r>
                  <a:rPr lang="en-US">
                    <a:noFill/>
                  </a:rPr>
                  <a:t> </a:t>
                </a:r>
              </a:p>
            </p:txBody>
          </p:sp>
        </mc:Fallback>
      </mc:AlternateContent>
      <p:sp>
        <p:nvSpPr>
          <p:cNvPr id="67" name="Right Brace 66">
            <a:extLst>
              <a:ext uri="{FF2B5EF4-FFF2-40B4-BE49-F238E27FC236}">
                <a16:creationId xmlns:a16="http://schemas.microsoft.com/office/drawing/2014/main" id="{E34213AC-8BA9-F347-A62B-D9CA397E311F}"/>
              </a:ext>
            </a:extLst>
          </p:cNvPr>
          <p:cNvSpPr/>
          <p:nvPr/>
        </p:nvSpPr>
        <p:spPr>
          <a:xfrm rot="5400000">
            <a:off x="8331070" y="4705006"/>
            <a:ext cx="141949" cy="1320684"/>
          </a:xfrm>
          <a:prstGeom prst="rightBrace">
            <a:avLst>
              <a:gd name="adj1" fmla="val 222286"/>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247725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
        <p:nvSpPr>
          <p:cNvPr id="25" name="Rectangle 24">
            <a:extLst>
              <a:ext uri="{FF2B5EF4-FFF2-40B4-BE49-F238E27FC236}">
                <a16:creationId xmlns:a16="http://schemas.microsoft.com/office/drawing/2014/main" id="{384DCEBF-7F52-CF48-BB75-5CF93D0CAAAF}"/>
              </a:ext>
            </a:extLst>
          </p:cNvPr>
          <p:cNvSpPr/>
          <p:nvPr/>
        </p:nvSpPr>
        <p:spPr>
          <a:xfrm>
            <a:off x="961057" y="1507409"/>
            <a:ext cx="5495544"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11" name="Triangle 10">
            <a:extLst>
              <a:ext uri="{FF2B5EF4-FFF2-40B4-BE49-F238E27FC236}">
                <a16:creationId xmlns:a16="http://schemas.microsoft.com/office/drawing/2014/main" id="{258D5C19-6690-444E-BDCF-82182B332A6C}"/>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918F00-C1AA-9742-AC2A-AA155695449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C35AB912-BB9D-0240-9AD5-577C12ADE190}"/>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7719AB58-65AF-1740-AF65-A74BAC9FE622}"/>
              </a:ext>
            </a:extLst>
          </p:cNvPr>
          <p:cNvGrpSpPr/>
          <p:nvPr/>
        </p:nvGrpSpPr>
        <p:grpSpPr>
          <a:xfrm>
            <a:off x="7511787" y="3300241"/>
            <a:ext cx="2564454" cy="584775"/>
            <a:chOff x="7474729" y="3264882"/>
            <a:chExt cx="2564454" cy="584775"/>
          </a:xfrm>
        </p:grpSpPr>
        <p:sp>
          <p:nvSpPr>
            <p:cNvPr id="15" name="Rectangle 14">
              <a:extLst>
                <a:ext uri="{FF2B5EF4-FFF2-40B4-BE49-F238E27FC236}">
                  <a16:creationId xmlns:a16="http://schemas.microsoft.com/office/drawing/2014/main" id="{56EEF912-1716-3F4F-82F4-F8A487057D0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16" name="Oval 15">
              <a:extLst>
                <a:ext uri="{FF2B5EF4-FFF2-40B4-BE49-F238E27FC236}">
                  <a16:creationId xmlns:a16="http://schemas.microsoft.com/office/drawing/2014/main" id="{F73143E8-CC4F-3148-9D7A-3F17F89D3F9A}"/>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 name="Oval 16">
              <a:extLst>
                <a:ext uri="{FF2B5EF4-FFF2-40B4-BE49-F238E27FC236}">
                  <a16:creationId xmlns:a16="http://schemas.microsoft.com/office/drawing/2014/main" id="{8238350F-86CE-6A47-8DEA-6B88201487D0}"/>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18" name="Oval 17">
              <a:extLst>
                <a:ext uri="{FF2B5EF4-FFF2-40B4-BE49-F238E27FC236}">
                  <a16:creationId xmlns:a16="http://schemas.microsoft.com/office/drawing/2014/main" id="{7B7B7924-2847-ED4A-A3DC-891623795D4E}"/>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0" name="Group 19">
            <a:extLst>
              <a:ext uri="{FF2B5EF4-FFF2-40B4-BE49-F238E27FC236}">
                <a16:creationId xmlns:a16="http://schemas.microsoft.com/office/drawing/2014/main" id="{4A0CDA7D-B404-EC45-89FC-BFF0B1E94331}"/>
              </a:ext>
            </a:extLst>
          </p:cNvPr>
          <p:cNvGrpSpPr/>
          <p:nvPr/>
        </p:nvGrpSpPr>
        <p:grpSpPr>
          <a:xfrm>
            <a:off x="7163010" y="4652088"/>
            <a:ext cx="2564454" cy="584775"/>
            <a:chOff x="7474729" y="3264882"/>
            <a:chExt cx="2564454" cy="584775"/>
          </a:xfrm>
        </p:grpSpPr>
        <p:sp>
          <p:nvSpPr>
            <p:cNvPr id="22" name="Rectangle 21">
              <a:extLst>
                <a:ext uri="{FF2B5EF4-FFF2-40B4-BE49-F238E27FC236}">
                  <a16:creationId xmlns:a16="http://schemas.microsoft.com/office/drawing/2014/main" id="{EF84D996-E31F-6A46-A2C4-118E434E931E}"/>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3" name="Oval 22">
              <a:extLst>
                <a:ext uri="{FF2B5EF4-FFF2-40B4-BE49-F238E27FC236}">
                  <a16:creationId xmlns:a16="http://schemas.microsoft.com/office/drawing/2014/main" id="{DAFD1ECE-0DBF-A642-92BF-5482989A5EAB}"/>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4" name="Oval 23">
              <a:extLst>
                <a:ext uri="{FF2B5EF4-FFF2-40B4-BE49-F238E27FC236}">
                  <a16:creationId xmlns:a16="http://schemas.microsoft.com/office/drawing/2014/main" id="{F5FA3223-040C-4B4D-9485-D7B8191690F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6" name="Oval 25">
              <a:extLst>
                <a:ext uri="{FF2B5EF4-FFF2-40B4-BE49-F238E27FC236}">
                  <a16:creationId xmlns:a16="http://schemas.microsoft.com/office/drawing/2014/main" id="{15ED467A-962A-D54B-86A6-1F083EBA8C3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7" name="Rectangle 26">
            <a:extLst>
              <a:ext uri="{FF2B5EF4-FFF2-40B4-BE49-F238E27FC236}">
                <a16:creationId xmlns:a16="http://schemas.microsoft.com/office/drawing/2014/main" id="{3B44A600-4884-7249-9AC4-2B0593C0559E}"/>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28" name="Straight Arrow Connector 27">
            <a:extLst>
              <a:ext uri="{FF2B5EF4-FFF2-40B4-BE49-F238E27FC236}">
                <a16:creationId xmlns:a16="http://schemas.microsoft.com/office/drawing/2014/main" id="{C1214305-7415-244A-B586-2A0CB9DCDC75}"/>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67539F-74A4-D240-94F8-EC1732C87830}"/>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F0904E-FED4-6D4F-BE0C-264801E334C7}"/>
              </a:ext>
            </a:extLst>
          </p:cNvPr>
          <p:cNvCxnSpPr>
            <a:cxnSpLocks/>
            <a:endCxn id="1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19C9E3F-8C40-DC45-B0DC-602075C51121}"/>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DC841F8-9FA6-E44D-B42C-5FB860641E62}"/>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33" name="Straight Arrow Connector 32">
            <a:extLst>
              <a:ext uri="{FF2B5EF4-FFF2-40B4-BE49-F238E27FC236}">
                <a16:creationId xmlns:a16="http://schemas.microsoft.com/office/drawing/2014/main" id="{F3E99E9C-1AAD-0D42-A75F-17F795180D12}"/>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90ABB8D-473C-434E-9E96-0D9B29EE1F3E}"/>
              </a:ext>
            </a:extLst>
          </p:cNvPr>
          <p:cNvGrpSpPr/>
          <p:nvPr/>
        </p:nvGrpSpPr>
        <p:grpSpPr>
          <a:xfrm>
            <a:off x="8112510" y="4579433"/>
            <a:ext cx="616742" cy="331775"/>
            <a:chOff x="8474249" y="4437437"/>
            <a:chExt cx="616742" cy="331775"/>
          </a:xfrm>
        </p:grpSpPr>
        <p:cxnSp>
          <p:nvCxnSpPr>
            <p:cNvPr id="36" name="Straight Arrow Connector 35">
              <a:extLst>
                <a:ext uri="{FF2B5EF4-FFF2-40B4-BE49-F238E27FC236}">
                  <a16:creationId xmlns:a16="http://schemas.microsoft.com/office/drawing/2014/main" id="{A31F083D-7A3A-4845-AB74-0462AFB56A74}"/>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4DFB6F8-E391-034D-87DC-41DE147F17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28580F5-BBA8-FA4D-92C8-C9C0CF7E7B81}"/>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riangle 45">
            <a:extLst>
              <a:ext uri="{FF2B5EF4-FFF2-40B4-BE49-F238E27FC236}">
                <a16:creationId xmlns:a16="http://schemas.microsoft.com/office/drawing/2014/main" id="{F6410A1E-7D39-9D47-B4ED-4B2F5BB63AE6}"/>
              </a:ext>
            </a:extLst>
          </p:cNvPr>
          <p:cNvSpPr/>
          <p:nvPr/>
        </p:nvSpPr>
        <p:spPr>
          <a:xfrm>
            <a:off x="7438959" y="4034537"/>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063A15EA-EE49-0F49-BA1C-384AE2205352}"/>
              </a:ext>
            </a:extLst>
          </p:cNvPr>
          <p:cNvSpPr/>
          <p:nvPr/>
        </p:nvSpPr>
        <p:spPr>
          <a:xfrm rot="13247122">
            <a:off x="7712637" y="4167963"/>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a:extLst>
              <a:ext uri="{FF2B5EF4-FFF2-40B4-BE49-F238E27FC236}">
                <a16:creationId xmlns:a16="http://schemas.microsoft.com/office/drawing/2014/main" id="{C5645981-267C-0448-B1BD-347528496FD3}"/>
              </a:ext>
            </a:extLst>
          </p:cNvPr>
          <p:cNvSpPr/>
          <p:nvPr/>
        </p:nvSpPr>
        <p:spPr>
          <a:xfrm rot="19237386">
            <a:off x="8562103" y="4171632"/>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275A312-5D81-EB48-8A52-07DD420A51E0}"/>
                  </a:ext>
                </a:extLst>
              </p:cNvPr>
              <p:cNvSpPr/>
              <p:nvPr/>
            </p:nvSpPr>
            <p:spPr>
              <a:xfrm>
                <a:off x="8115904" y="5388573"/>
                <a:ext cx="615874" cy="5837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m:t>🤖</m:t>
                      </m:r>
                    </m:oMath>
                  </m:oMathPara>
                </a14:m>
                <a:endParaRPr lang="en-US" sz="2800" dirty="0"/>
              </a:p>
            </p:txBody>
          </p:sp>
        </mc:Choice>
        <mc:Fallback xmlns="">
          <p:sp>
            <p:nvSpPr>
              <p:cNvPr id="67" name="Rectangle 66">
                <a:extLst>
                  <a:ext uri="{FF2B5EF4-FFF2-40B4-BE49-F238E27FC236}">
                    <a16:creationId xmlns:a16="http://schemas.microsoft.com/office/drawing/2014/main" id="{6275A312-5D81-EB48-8A52-07DD420A51E0}"/>
                  </a:ext>
                </a:extLst>
              </p:cNvPr>
              <p:cNvSpPr>
                <a:spLocks noRot="1" noChangeAspect="1" noMove="1" noResize="1" noEditPoints="1" noAdjustHandles="1" noChangeArrowheads="1" noChangeShapeType="1" noTextEdit="1"/>
              </p:cNvSpPr>
              <p:nvPr/>
            </p:nvSpPr>
            <p:spPr>
              <a:xfrm>
                <a:off x="8115904" y="5388573"/>
                <a:ext cx="615874" cy="583750"/>
              </a:xfrm>
              <a:prstGeom prst="rect">
                <a:avLst/>
              </a:prstGeom>
              <a:blipFill>
                <a:blip r:embed="rId3"/>
                <a:stretch>
                  <a:fillRect l="-6000" t="-2128" r="-8000" b="-6383"/>
                </a:stretch>
              </a:blipFill>
            </p:spPr>
            <p:txBody>
              <a:bodyPr/>
              <a:lstStyle/>
              <a:p>
                <a:r>
                  <a:rPr lang="en-US">
                    <a:noFill/>
                  </a:rPr>
                  <a:t> </a:t>
                </a:r>
              </a:p>
            </p:txBody>
          </p:sp>
        </mc:Fallback>
      </mc:AlternateContent>
      <p:sp>
        <p:nvSpPr>
          <p:cNvPr id="68" name="Right Brace 67">
            <a:extLst>
              <a:ext uri="{FF2B5EF4-FFF2-40B4-BE49-F238E27FC236}">
                <a16:creationId xmlns:a16="http://schemas.microsoft.com/office/drawing/2014/main" id="{314584E3-7143-DB4B-9363-998BA02E83AF}"/>
              </a:ext>
            </a:extLst>
          </p:cNvPr>
          <p:cNvSpPr/>
          <p:nvPr/>
        </p:nvSpPr>
        <p:spPr>
          <a:xfrm rot="5400000">
            <a:off x="8351048" y="4516353"/>
            <a:ext cx="121825" cy="1757681"/>
          </a:xfrm>
          <a:prstGeom prst="rightBrace">
            <a:avLst>
              <a:gd name="adj1" fmla="val 222286"/>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47192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Research Goal</a:t>
            </a:r>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pic>
        <p:nvPicPr>
          <p:cNvPr id="21510" name="Picture 6" descr="Connected cars: in-car virtual personal assistants | Alphabet">
            <a:extLst>
              <a:ext uri="{FF2B5EF4-FFF2-40B4-BE49-F238E27FC236}">
                <a16:creationId xmlns:a16="http://schemas.microsoft.com/office/drawing/2014/main" id="{2FC5D0BB-764C-CC41-B2F9-90D21B1BB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t="3696" r="8512" b="6832"/>
          <a:stretch/>
        </p:blipFill>
        <p:spPr bwMode="auto">
          <a:xfrm>
            <a:off x="6819444" y="881721"/>
            <a:ext cx="2289283" cy="2189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FE8F3BCA-B68A-0D44-8214-7A6E2AA41955}"/>
              </a:ext>
            </a:extLst>
          </p:cNvPr>
          <p:cNvPicPr>
            <a:picLocks noChangeAspect="1"/>
          </p:cNvPicPr>
          <p:nvPr/>
        </p:nvPicPr>
        <p:blipFill>
          <a:blip r:embed="rId4"/>
          <a:stretch>
            <a:fillRect/>
          </a:stretch>
        </p:blipFill>
        <p:spPr>
          <a:xfrm>
            <a:off x="6558651" y="3585569"/>
            <a:ext cx="2833972" cy="2155569"/>
          </a:xfrm>
          <a:prstGeom prst="rect">
            <a:avLst/>
          </a:prstGeom>
        </p:spPr>
      </p:pic>
      <p:pic>
        <p:nvPicPr>
          <p:cNvPr id="22536" name="Picture 8" descr="Growing up with Alexa, Siri, and other A.I. technology | Center for Mobile  Communication Studies">
            <a:extLst>
              <a:ext uri="{FF2B5EF4-FFF2-40B4-BE49-F238E27FC236}">
                <a16:creationId xmlns:a16="http://schemas.microsoft.com/office/drawing/2014/main" id="{458D6AAA-599B-AA45-8327-6C35DCFC63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30" t="25812" r="38726" b="20627"/>
          <a:stretch/>
        </p:blipFill>
        <p:spPr bwMode="auto">
          <a:xfrm>
            <a:off x="9453993" y="3433418"/>
            <a:ext cx="2276309" cy="2299561"/>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1,500 Smart Mirror Puts the Gym and The Trainer in Your Living Room |  Digital Trends">
            <a:extLst>
              <a:ext uri="{FF2B5EF4-FFF2-40B4-BE49-F238E27FC236}">
                <a16:creationId xmlns:a16="http://schemas.microsoft.com/office/drawing/2014/main" id="{8D718E3F-08DA-9842-BF4C-9717C1EDC4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1" r="32049" b="-170"/>
          <a:stretch/>
        </p:blipFill>
        <p:spPr bwMode="auto">
          <a:xfrm>
            <a:off x="9453993" y="842481"/>
            <a:ext cx="2308729" cy="22288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1EE658B-EA9C-EB47-9424-B91E5B3839CD}"/>
              </a:ext>
            </a:extLst>
          </p:cNvPr>
          <p:cNvSpPr/>
          <p:nvPr/>
        </p:nvSpPr>
        <p:spPr>
          <a:xfrm>
            <a:off x="961057" y="3798368"/>
            <a:ext cx="5492496"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Why?</a:t>
            </a:r>
            <a:r>
              <a:rPr lang="en-US" sz="2400" dirty="0"/>
              <a:t> AI-driven language interfaces that increasingly integrate in our life need to be versatile. </a:t>
            </a:r>
            <a:endParaRPr lang="en-US" sz="2400" i="1" dirty="0"/>
          </a:p>
        </p:txBody>
      </p:sp>
      <p:sp>
        <p:nvSpPr>
          <p:cNvPr id="16" name="Rectangle 15">
            <a:extLst>
              <a:ext uri="{FF2B5EF4-FFF2-40B4-BE49-F238E27FC236}">
                <a16:creationId xmlns:a16="http://schemas.microsoft.com/office/drawing/2014/main" id="{E8AED6C4-0279-6B4E-A027-17006274E6CA}"/>
              </a:ext>
            </a:extLst>
          </p:cNvPr>
          <p:cNvSpPr/>
          <p:nvPr/>
        </p:nvSpPr>
        <p:spPr>
          <a:xfrm>
            <a:off x="961057" y="1507409"/>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37054070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10"/>
                                        </p:tgtEl>
                                        <p:attrNameLst>
                                          <p:attrName>style.visibility</p:attrName>
                                        </p:attrNameLst>
                                      </p:cBhvr>
                                      <p:to>
                                        <p:strVal val="visible"/>
                                      </p:to>
                                    </p:set>
                                    <p:animEffect transition="in" filter="fade">
                                      <p:cBhvr>
                                        <p:cTn id="11" dur="500"/>
                                        <p:tgtEl>
                                          <p:spTgt spid="215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540"/>
                                        </p:tgtEl>
                                        <p:attrNameLst>
                                          <p:attrName>style.visibility</p:attrName>
                                        </p:attrNameLst>
                                      </p:cBhvr>
                                      <p:to>
                                        <p:strVal val="visible"/>
                                      </p:to>
                                    </p:set>
                                    <p:animEffect transition="in" filter="fade">
                                      <p:cBhvr>
                                        <p:cTn id="15" dur="500"/>
                                        <p:tgtEl>
                                          <p:spTgt spid="225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536"/>
                                        </p:tgtEl>
                                        <p:attrNameLst>
                                          <p:attrName>style.visibility</p:attrName>
                                        </p:attrNameLst>
                                      </p:cBhvr>
                                      <p:to>
                                        <p:strVal val="visible"/>
                                      </p:to>
                                    </p:set>
                                    <p:animEffect transition="in" filter="fade">
                                      <p:cBhvr>
                                        <p:cTn id="23" dur="500"/>
                                        <p:tgtEl>
                                          <p:spTgt spid="2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12" name="Rectangle 11">
            <a:extLst>
              <a:ext uri="{FF2B5EF4-FFF2-40B4-BE49-F238E27FC236}">
                <a16:creationId xmlns:a16="http://schemas.microsoft.com/office/drawing/2014/main" id="{EAE3671B-1244-7441-879D-4A81508A955C}"/>
              </a:ext>
            </a:extLst>
          </p:cNvPr>
          <p:cNvSpPr/>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13" name="Rectangle 12">
            <a:extLst>
              <a:ext uri="{FF2B5EF4-FFF2-40B4-BE49-F238E27FC236}">
                <a16:creationId xmlns:a16="http://schemas.microsoft.com/office/drawing/2014/main" id="{D84B7CD5-1576-F449-92AC-44AB23FC0240}"/>
              </a:ext>
            </a:extLst>
          </p:cNvPr>
          <p:cNvSpPr/>
          <p:nvPr/>
        </p:nvSpPr>
        <p:spPr>
          <a:xfrm>
            <a:off x="8672215" y="334941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Ethical Advice Taker</a:t>
            </a:r>
          </a:p>
          <a:p>
            <a:pPr algn="ctr"/>
            <a:r>
              <a:rPr lang="en-US" sz="1400" i="1" dirty="0"/>
              <a:t>ACL Findings ‘21</a:t>
            </a:r>
          </a:p>
        </p:txBody>
      </p:sp>
      <p:sp>
        <p:nvSpPr>
          <p:cNvPr id="16" name="Rectangle 15">
            <a:extLst>
              <a:ext uri="{FF2B5EF4-FFF2-40B4-BE49-F238E27FC236}">
                <a16:creationId xmlns:a16="http://schemas.microsoft.com/office/drawing/2014/main" id="{0CB64D73-06EC-2347-B6D2-6052511C525F}"/>
              </a:ext>
            </a:extLst>
          </p:cNvPr>
          <p:cNvSpPr/>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17" name="Rectangle 16">
            <a:extLst>
              <a:ext uri="{FF2B5EF4-FFF2-40B4-BE49-F238E27FC236}">
                <a16:creationId xmlns:a16="http://schemas.microsoft.com/office/drawing/2014/main" id="{C9AF13E1-E2EC-C442-86ED-9803EEB0A808}"/>
              </a:ext>
            </a:extLst>
          </p:cNvPr>
          <p:cNvSpPr/>
          <p:nvPr/>
        </p:nvSpPr>
        <p:spPr>
          <a:xfrm>
            <a:off x="8672215"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20" name="Rectangle 19">
            <a:extLst>
              <a:ext uri="{FF2B5EF4-FFF2-40B4-BE49-F238E27FC236}">
                <a16:creationId xmlns:a16="http://schemas.microsoft.com/office/drawing/2014/main" id="{60945E25-6BCB-8741-ACDD-3F411165EDFA}"/>
              </a:ext>
            </a:extLst>
          </p:cNvPr>
          <p:cNvSpPr/>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21" name="Rectangle 20">
            <a:extLst>
              <a:ext uri="{FF2B5EF4-FFF2-40B4-BE49-F238E27FC236}">
                <a16:creationId xmlns:a16="http://schemas.microsoft.com/office/drawing/2014/main" id="{1D27D2D4-69F1-C047-80D9-68B2F53CFAB3}"/>
              </a:ext>
            </a:extLst>
          </p:cNvPr>
          <p:cNvSpPr/>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22" name="Rectangle 21">
            <a:extLst>
              <a:ext uri="{FF2B5EF4-FFF2-40B4-BE49-F238E27FC236}">
                <a16:creationId xmlns:a16="http://schemas.microsoft.com/office/drawing/2014/main" id="{9E29E16B-ECCA-A542-BDB4-357FAC20EDEA}"/>
              </a:ext>
            </a:extLst>
          </p:cNvPr>
          <p:cNvSpPr/>
          <p:nvPr/>
        </p:nvSpPr>
        <p:spPr>
          <a:xfrm>
            <a:off x="6399097"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23" name="Rectangle 22">
            <a:extLst>
              <a:ext uri="{FF2B5EF4-FFF2-40B4-BE49-F238E27FC236}">
                <a16:creationId xmlns:a16="http://schemas.microsoft.com/office/drawing/2014/main" id="{ACD183C4-F571-174F-BAA6-A510ABE1FCEF}"/>
              </a:ext>
            </a:extLst>
          </p:cNvPr>
          <p:cNvSpPr/>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24" name="Rectangle 23">
            <a:extLst>
              <a:ext uri="{FF2B5EF4-FFF2-40B4-BE49-F238E27FC236}">
                <a16:creationId xmlns:a16="http://schemas.microsoft.com/office/drawing/2014/main" id="{3385F8CB-91D3-D144-BA85-5CDB7AE9C67D}"/>
              </a:ext>
            </a:extLst>
          </p:cNvPr>
          <p:cNvSpPr/>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25" name="Rectangle 24">
            <a:extLst>
              <a:ext uri="{FF2B5EF4-FFF2-40B4-BE49-F238E27FC236}">
                <a16:creationId xmlns:a16="http://schemas.microsoft.com/office/drawing/2014/main" id="{B0339AF5-D6D3-B34F-8AE6-82AA027C02D9}"/>
              </a:ext>
            </a:extLst>
          </p:cNvPr>
          <p:cNvSpPr/>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26" name="Rectangle 25">
            <a:extLst>
              <a:ext uri="{FF2B5EF4-FFF2-40B4-BE49-F238E27FC236}">
                <a16:creationId xmlns:a16="http://schemas.microsoft.com/office/drawing/2014/main" id="{CB996F66-08EA-6448-9C95-318B3A980A24}"/>
              </a:ext>
            </a:extLst>
          </p:cNvPr>
          <p:cNvSpPr/>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27" name="Rectangle 26">
            <a:extLst>
              <a:ext uri="{FF2B5EF4-FFF2-40B4-BE49-F238E27FC236}">
                <a16:creationId xmlns:a16="http://schemas.microsoft.com/office/drawing/2014/main" id="{6B205280-78F2-C347-ADB3-ECB081E50F9C}"/>
              </a:ext>
            </a:extLst>
          </p:cNvPr>
          <p:cNvSpPr/>
          <p:nvPr/>
        </p:nvSpPr>
        <p:spPr>
          <a:xfrm>
            <a:off x="8672215"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35" name="Rectangle 34">
            <a:extLst>
              <a:ext uri="{FF2B5EF4-FFF2-40B4-BE49-F238E27FC236}">
                <a16:creationId xmlns:a16="http://schemas.microsoft.com/office/drawing/2014/main" id="{5252F407-4142-BD4D-B2FB-04BB28A67B29}"/>
              </a:ext>
            </a:extLst>
          </p:cNvPr>
          <p:cNvSpPr/>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37" name="Rectangle 36">
            <a:extLst>
              <a:ext uri="{FF2B5EF4-FFF2-40B4-BE49-F238E27FC236}">
                <a16:creationId xmlns:a16="http://schemas.microsoft.com/office/drawing/2014/main" id="{93F92956-76AF-2340-829B-F959916E2B30}"/>
              </a:ext>
            </a:extLst>
          </p:cNvPr>
          <p:cNvSpPr/>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38" name="Rectangle 37">
            <a:extLst>
              <a:ext uri="{FF2B5EF4-FFF2-40B4-BE49-F238E27FC236}">
                <a16:creationId xmlns:a16="http://schemas.microsoft.com/office/drawing/2014/main" id="{686E359E-EDB9-A045-A0DC-B8804E4D0A4B}"/>
              </a:ext>
            </a:extLst>
          </p:cNvPr>
          <p:cNvSpPr/>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Contrast-Sets</a:t>
            </a:r>
          </a:p>
          <a:p>
            <a:pPr algn="ctr"/>
            <a:r>
              <a:rPr lang="en-US" sz="1400" i="1" dirty="0"/>
              <a:t>EMNLP Findings ’20</a:t>
            </a:r>
          </a:p>
        </p:txBody>
      </p:sp>
      <p:sp>
        <p:nvSpPr>
          <p:cNvPr id="41" name="Rectangle 40">
            <a:extLst>
              <a:ext uri="{FF2B5EF4-FFF2-40B4-BE49-F238E27FC236}">
                <a16:creationId xmlns:a16="http://schemas.microsoft.com/office/drawing/2014/main" id="{FF45F486-8A89-0347-A0D4-5FC29E8E356F}"/>
              </a:ext>
            </a:extLst>
          </p:cNvPr>
          <p:cNvSpPr/>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164A1010-8618-EC41-81DF-24C5E0566E65}"/>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
        <p:nvSpPr>
          <p:cNvPr id="33" name="Rounded Rectangle 32">
            <a:extLst>
              <a:ext uri="{FF2B5EF4-FFF2-40B4-BE49-F238E27FC236}">
                <a16:creationId xmlns:a16="http://schemas.microsoft.com/office/drawing/2014/main" id="{D489E903-5749-FE4B-BBA7-6450438B1FF5}"/>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43" name="Rounded Rectangle 42">
            <a:extLst>
              <a:ext uri="{FF2B5EF4-FFF2-40B4-BE49-F238E27FC236}">
                <a16:creationId xmlns:a16="http://schemas.microsoft.com/office/drawing/2014/main" id="{FBB9D621-AC2F-9444-843A-7DF076DDE169}"/>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44" name="Rounded Rectangle 43">
            <a:extLst>
              <a:ext uri="{FF2B5EF4-FFF2-40B4-BE49-F238E27FC236}">
                <a16:creationId xmlns:a16="http://schemas.microsoft.com/office/drawing/2014/main" id="{764473B8-0E12-E749-BFE0-AA4F37F297CE}"/>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5" name="Rounded Rectangle 44">
            <a:extLst>
              <a:ext uri="{FF2B5EF4-FFF2-40B4-BE49-F238E27FC236}">
                <a16:creationId xmlns:a16="http://schemas.microsoft.com/office/drawing/2014/main" id="{D71A7BB0-E5F9-8847-812E-F5207ABED535}"/>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6" name="Curved Connector 45">
            <a:extLst>
              <a:ext uri="{FF2B5EF4-FFF2-40B4-BE49-F238E27FC236}">
                <a16:creationId xmlns:a16="http://schemas.microsoft.com/office/drawing/2014/main" id="{B8EC0543-97E2-F24A-9D0D-6893D3244F3E}"/>
              </a:ext>
            </a:extLst>
          </p:cNvPr>
          <p:cNvCxnSpPr>
            <a:cxnSpLocks/>
            <a:endCxn id="33"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2424F25-13B2-DE4E-9E31-C8DD6C44CCE2}"/>
              </a:ext>
            </a:extLst>
          </p:cNvPr>
          <p:cNvCxnSpPr>
            <a:cxnSpLocks/>
            <a:endCxn id="43"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87F357F-69E5-DB4C-AAAA-49B9C7AC71CA}"/>
              </a:ext>
            </a:extLst>
          </p:cNvPr>
          <p:cNvCxnSpPr>
            <a:cxnSpLocks/>
            <a:endCxn id="44"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619F0C4-0056-5746-A51B-4F53AED67072}"/>
              </a:ext>
            </a:extLst>
          </p:cNvPr>
          <p:cNvCxnSpPr>
            <a:cxnSpLocks/>
            <a:endCxn id="45"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9957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par>
                                <p:cTn id="74" presetID="10" presetClass="entr" presetSubtype="0" fill="hold"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7" grpId="0" animBg="1"/>
      <p:bldP spid="20" grpId="0" animBg="1"/>
      <p:bldP spid="21" grpId="0" animBg="1"/>
      <p:bldP spid="22" grpId="0" animBg="1"/>
      <p:bldP spid="23" grpId="0" animBg="1"/>
      <p:bldP spid="24" grpId="0" animBg="1"/>
      <p:bldP spid="25" grpId="0" animBg="1"/>
      <p:bldP spid="26" grpId="0" animBg="1"/>
      <p:bldP spid="27" grpId="0" animBg="1"/>
      <p:bldP spid="35" grpId="0" animBg="1"/>
      <p:bldP spid="37" grpId="0" animBg="1"/>
      <p:bldP spid="38" grpId="0" animBg="1"/>
      <p:bldP spid="40" grpId="0" animBg="1"/>
      <p:bldP spid="41" grpId="0" animBg="1"/>
      <p:bldP spid="33" grpId="0" animBg="1"/>
      <p:bldP spid="43" grpId="0" animBg="1"/>
      <p:bldP spid="44"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6" name="Rounded Rectangle 5">
            <a:extLst>
              <a:ext uri="{FF2B5EF4-FFF2-40B4-BE49-F238E27FC236}">
                <a16:creationId xmlns:a16="http://schemas.microsoft.com/office/drawing/2014/main" id="{F67A9C8C-CE7A-CC41-AD26-6082162E21DB}"/>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7" name="Rounded Rectangle 6">
            <a:extLst>
              <a:ext uri="{FF2B5EF4-FFF2-40B4-BE49-F238E27FC236}">
                <a16:creationId xmlns:a16="http://schemas.microsoft.com/office/drawing/2014/main" id="{DBD50F27-E52E-F442-80A0-B0471915B0FC}"/>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9" name="Rounded Rectangle 8">
            <a:extLst>
              <a:ext uri="{FF2B5EF4-FFF2-40B4-BE49-F238E27FC236}">
                <a16:creationId xmlns:a16="http://schemas.microsoft.com/office/drawing/2014/main" id="{146C39B4-D2E6-294C-B615-FB6BC8A569BB}"/>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13" name="Rectangle 12">
            <a:extLst>
              <a:ext uri="{FF2B5EF4-FFF2-40B4-BE49-F238E27FC236}">
                <a16:creationId xmlns:a16="http://schemas.microsoft.com/office/drawing/2014/main" id="{D84B7CD5-1576-F449-92AC-44AB23FC0240}"/>
              </a:ext>
            </a:extLst>
          </p:cNvPr>
          <p:cNvSpPr/>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15" name="Rounded Rectangle 14">
            <a:extLst>
              <a:ext uri="{FF2B5EF4-FFF2-40B4-BE49-F238E27FC236}">
                <a16:creationId xmlns:a16="http://schemas.microsoft.com/office/drawing/2014/main" id="{84BBBE41-0643-6242-A8A1-923BA80E5581}"/>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34" name="Curved Connector 33">
            <a:extLst>
              <a:ext uri="{FF2B5EF4-FFF2-40B4-BE49-F238E27FC236}">
                <a16:creationId xmlns:a16="http://schemas.microsoft.com/office/drawing/2014/main" id="{93B42812-EEBF-0343-AF63-90F1DF494C25}"/>
              </a:ext>
            </a:extLst>
          </p:cNvPr>
          <p:cNvCxnSpPr>
            <a:cxnSpLocks/>
            <a:stCxn id="32" idx="2"/>
            <a:endCxn id="6"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9AC96B00-7310-3341-9F3C-460B9D0273AA}"/>
              </a:ext>
            </a:extLst>
          </p:cNvPr>
          <p:cNvCxnSpPr>
            <a:cxnSpLocks/>
            <a:stCxn id="32" idx="2"/>
            <a:endCxn id="7"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203E00E1-4E31-5447-86B9-F5CE04B21320}"/>
              </a:ext>
            </a:extLst>
          </p:cNvPr>
          <p:cNvCxnSpPr>
            <a:cxnSpLocks/>
            <a:stCxn id="32" idx="2"/>
            <a:endCxn id="9"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96E3E0BC-0E75-EE43-A752-B0B176C73BA1}"/>
              </a:ext>
            </a:extLst>
          </p:cNvPr>
          <p:cNvCxnSpPr>
            <a:cxnSpLocks/>
            <a:stCxn id="32" idx="2"/>
            <a:endCxn id="15"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63" name="Rectangle 62">
            <a:extLst>
              <a:ext uri="{FF2B5EF4-FFF2-40B4-BE49-F238E27FC236}">
                <a16:creationId xmlns:a16="http://schemas.microsoft.com/office/drawing/2014/main" id="{A02540CB-4833-7349-BD28-F32B704970BC}"/>
              </a:ext>
            </a:extLst>
          </p:cNvPr>
          <p:cNvSpPr/>
          <p:nvPr/>
        </p:nvSpPr>
        <p:spPr>
          <a:xfrm>
            <a:off x="4246138"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nvSpPr>
        <p:spPr>
          <a:xfrm>
            <a:off x="4246138"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nvSpPr>
        <p:spPr>
          <a:xfrm>
            <a:off x="8667432" y="4067051"/>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nvSpPr>
        <p:spPr>
          <a:xfrm>
            <a:off x="6399097"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nvSpPr>
        <p:spPr>
          <a:xfrm>
            <a:off x="4266573"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nvSpPr>
        <p:spPr>
          <a:xfrm>
            <a:off x="8667432" y="476218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nvSpPr>
        <p:spPr>
          <a:xfrm>
            <a:off x="2183012" y="337192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nvSpPr>
        <p:spPr>
          <a:xfrm>
            <a:off x="218865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2" name="Rectangle 31">
            <a:extLst>
              <a:ext uri="{FF2B5EF4-FFF2-40B4-BE49-F238E27FC236}">
                <a16:creationId xmlns:a16="http://schemas.microsoft.com/office/drawing/2014/main" id="{282CE253-A222-404D-9ABC-F03FB33B1707}"/>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15718673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13" name="Rectangle 12">
            <a:extLst>
              <a:ext uri="{FF2B5EF4-FFF2-40B4-BE49-F238E27FC236}">
                <a16:creationId xmlns:a16="http://schemas.microsoft.com/office/drawing/2014/main" id="{D84B7CD5-1576-F449-92AC-44AB23FC0240}"/>
              </a:ext>
            </a:extLst>
          </p:cNvPr>
          <p:cNvSpPr/>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44" name="Rounded Rectangle 43">
            <a:extLst>
              <a:ext uri="{FF2B5EF4-FFF2-40B4-BE49-F238E27FC236}">
                <a16:creationId xmlns:a16="http://schemas.microsoft.com/office/drawing/2014/main" id="{15216DA0-092D-3946-A8C0-861EEB79667E}"/>
              </a:ext>
            </a:extLst>
          </p:cNvPr>
          <p:cNvSpPr/>
          <p:nvPr/>
        </p:nvSpPr>
        <p:spPr>
          <a:xfrm>
            <a:off x="279533" y="4571467"/>
            <a:ext cx="1528767" cy="559806"/>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bg1"/>
                </a:solidFill>
              </a:rPr>
              <a:t>Problem Definition</a:t>
            </a:r>
          </a:p>
        </p:txBody>
      </p:sp>
      <p:sp>
        <p:nvSpPr>
          <p:cNvPr id="63" name="Rectangle 62">
            <a:extLst>
              <a:ext uri="{FF2B5EF4-FFF2-40B4-BE49-F238E27FC236}">
                <a16:creationId xmlns:a16="http://schemas.microsoft.com/office/drawing/2014/main" id="{A02540CB-4833-7349-BD28-F32B704970BC}"/>
              </a:ext>
            </a:extLst>
          </p:cNvPr>
          <p:cNvSpPr/>
          <p:nvPr/>
        </p:nvSpPr>
        <p:spPr>
          <a:xfrm>
            <a:off x="4246138" y="337192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nvSpPr>
        <p:spPr>
          <a:xfrm>
            <a:off x="4246138" y="4067051"/>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nvSpPr>
        <p:spPr>
          <a:xfrm>
            <a:off x="8667432" y="4067051"/>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nvSpPr>
        <p:spPr>
          <a:xfrm>
            <a:off x="6399097" y="333984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nvSpPr>
        <p:spPr>
          <a:xfrm>
            <a:off x="6417225" y="4077480"/>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nvSpPr>
        <p:spPr>
          <a:xfrm>
            <a:off x="6399097"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nvSpPr>
        <p:spPr>
          <a:xfrm>
            <a:off x="4266573"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nvSpPr>
        <p:spPr>
          <a:xfrm>
            <a:off x="4266573"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nvSpPr>
        <p:spPr>
          <a:xfrm>
            <a:off x="4266573" y="6198358"/>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nvSpPr>
        <p:spPr>
          <a:xfrm>
            <a:off x="6399097" y="5489455"/>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nvSpPr>
        <p:spPr>
          <a:xfrm>
            <a:off x="8667432" y="4762182"/>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nvSpPr>
        <p:spPr>
          <a:xfrm>
            <a:off x="2183012" y="337192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nvSpPr>
        <p:spPr>
          <a:xfrm>
            <a:off x="2188655" y="4077480"/>
            <a:ext cx="1750407" cy="523220"/>
          </a:xfrm>
          <a:prstGeom prst="rect">
            <a:avLst/>
          </a:prstGeom>
          <a:solidFill>
            <a:srgbClr val="00B14F">
              <a:alpha val="9941"/>
            </a:srgbClr>
          </a:solidFill>
          <a:ln w="28575">
            <a:solidFill>
              <a:srgbClr val="00B14F"/>
            </a:soli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nvSpPr>
        <p:spPr>
          <a:xfrm>
            <a:off x="2190417" y="5489455"/>
            <a:ext cx="1750407" cy="523220"/>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nvSpPr>
        <p:spPr>
          <a:xfrm>
            <a:off x="2190417" y="6209912"/>
            <a:ext cx="1750407" cy="523220"/>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sz="1400" dirty="0"/>
              <a:t>ZOE</a:t>
            </a:r>
          </a:p>
          <a:p>
            <a:pPr algn="ctr"/>
            <a:r>
              <a:rPr lang="en-US" sz="1400" i="1" dirty="0"/>
              <a:t>EMNLP ’18</a:t>
            </a:r>
          </a:p>
        </p:txBody>
      </p:sp>
      <p:sp>
        <p:nvSpPr>
          <p:cNvPr id="35" name="Rounded Rectangle 34">
            <a:extLst>
              <a:ext uri="{FF2B5EF4-FFF2-40B4-BE49-F238E27FC236}">
                <a16:creationId xmlns:a16="http://schemas.microsoft.com/office/drawing/2014/main" id="{084A6825-C6CB-A845-B62D-DDBB1B27D57F}"/>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37" name="Rounded Rectangle 36">
            <a:extLst>
              <a:ext uri="{FF2B5EF4-FFF2-40B4-BE49-F238E27FC236}">
                <a16:creationId xmlns:a16="http://schemas.microsoft.com/office/drawing/2014/main" id="{AB91A9CB-FC50-624B-A386-F36496AD4777}"/>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38" name="Rounded Rectangle 37">
            <a:extLst>
              <a:ext uri="{FF2B5EF4-FFF2-40B4-BE49-F238E27FC236}">
                <a16:creationId xmlns:a16="http://schemas.microsoft.com/office/drawing/2014/main" id="{9F39C18B-3DA7-A54E-827B-0495A8D7B61E}"/>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1" name="Rounded Rectangle 40">
            <a:extLst>
              <a:ext uri="{FF2B5EF4-FFF2-40B4-BE49-F238E27FC236}">
                <a16:creationId xmlns:a16="http://schemas.microsoft.com/office/drawing/2014/main" id="{538C5DB5-12E3-5E47-B8C5-B95A49E0A761}"/>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5" name="Curved Connector 44">
            <a:extLst>
              <a:ext uri="{FF2B5EF4-FFF2-40B4-BE49-F238E27FC236}">
                <a16:creationId xmlns:a16="http://schemas.microsoft.com/office/drawing/2014/main" id="{B0F49F17-070E-CD40-A9B0-17988AFD31E2}"/>
              </a:ext>
            </a:extLst>
          </p:cNvPr>
          <p:cNvCxnSpPr>
            <a:cxnSpLocks/>
            <a:stCxn id="49" idx="2"/>
            <a:endCxn id="35"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BB095200-AFFD-E043-899C-5A86AFD775C8}"/>
              </a:ext>
            </a:extLst>
          </p:cNvPr>
          <p:cNvCxnSpPr>
            <a:cxnSpLocks/>
            <a:stCxn id="49" idx="2"/>
            <a:endCxn id="37"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920F6C5-096E-3049-AC80-BDEC01810C32}"/>
              </a:ext>
            </a:extLst>
          </p:cNvPr>
          <p:cNvCxnSpPr>
            <a:cxnSpLocks/>
            <a:stCxn id="49" idx="2"/>
            <a:endCxn id="38"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3E8A6BB3-7F5F-8245-B19D-B653A149FFD4}"/>
              </a:ext>
            </a:extLst>
          </p:cNvPr>
          <p:cNvCxnSpPr>
            <a:cxnSpLocks/>
            <a:stCxn id="49" idx="2"/>
            <a:endCxn id="41"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A6B7B8C-4789-4146-8695-2906CDA53AE0}"/>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339581618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r>
              <a:rPr lang="en-US" dirty="0"/>
              <a:t>AI-driven Language Interfaces</a:t>
            </a:r>
          </a:p>
        </p:txBody>
      </p:sp>
      <p:sp>
        <p:nvSpPr>
          <p:cNvPr id="3" name="Content Placeholder 2">
            <a:extLst>
              <a:ext uri="{FF2B5EF4-FFF2-40B4-BE49-F238E27FC236}">
                <a16:creationId xmlns:a16="http://schemas.microsoft.com/office/drawing/2014/main" id="{25DDFFF5-C2AA-5F44-BDD5-86643986030A}"/>
              </a:ext>
            </a:extLst>
          </p:cNvPr>
          <p:cNvSpPr>
            <a:spLocks noGrp="1"/>
          </p:cNvSpPr>
          <p:nvPr>
            <p:ph idx="1"/>
          </p:nvPr>
        </p:nvSpPr>
        <p:spPr/>
        <p:txBody>
          <a:bodyPr/>
          <a:lstStyle/>
          <a:p>
            <a:pPr marL="0" indent="0">
              <a:buNone/>
            </a:pPr>
            <a:r>
              <a:rPr lang="en-US" dirty="0"/>
              <a:t>      … are everywhere! </a:t>
            </a:r>
          </a:p>
          <a:p>
            <a:pPr marL="0" indent="0">
              <a:buNone/>
            </a:pPr>
            <a:endParaRPr lang="en-US" dirty="0"/>
          </a:p>
          <a:p>
            <a:pPr marL="0" indent="0">
              <a:buNone/>
            </a:pPr>
            <a:endParaRPr lang="en-US" dirty="0"/>
          </a:p>
          <a:p>
            <a:pPr marL="0" indent="0">
              <a:buNone/>
            </a:pPr>
            <a:r>
              <a:rPr lang="en-US" dirty="0"/>
              <a:t>     …. have narrow targets! </a:t>
            </a:r>
          </a:p>
          <a:p>
            <a:pPr marL="0" indent="0">
              <a:buNone/>
            </a:pPr>
            <a:endParaRPr lang="en-US" dirty="0"/>
          </a:p>
          <a:p>
            <a:pPr marL="0" indent="0">
              <a:buNone/>
            </a:pPr>
            <a:endParaRPr lang="en-US" dirty="0"/>
          </a:p>
          <a:p>
            <a:pPr marL="0" indent="0">
              <a:buNone/>
            </a:pPr>
            <a:endParaRPr lang="en-US" dirty="0"/>
          </a:p>
        </p:txBody>
      </p:sp>
      <p:sp>
        <p:nvSpPr>
          <p:cNvPr id="4" name="Rounded Rectangle 3">
            <a:extLst>
              <a:ext uri="{FF2B5EF4-FFF2-40B4-BE49-F238E27FC236}">
                <a16:creationId xmlns:a16="http://schemas.microsoft.com/office/drawing/2014/main" id="{F6E3A188-941C-134B-887E-2757695022A7}"/>
              </a:ext>
            </a:extLst>
          </p:cNvPr>
          <p:cNvSpPr/>
          <p:nvPr/>
        </p:nvSpPr>
        <p:spPr>
          <a:xfrm>
            <a:off x="3603812" y="5752145"/>
            <a:ext cx="5024252" cy="710662"/>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Why no single “general” system?</a:t>
            </a:r>
          </a:p>
        </p:txBody>
      </p:sp>
      <p:pic>
        <p:nvPicPr>
          <p:cNvPr id="91150" name="Picture 14" descr="Free Grammar Checker | Writer">
            <a:extLst>
              <a:ext uri="{FF2B5EF4-FFF2-40B4-BE49-F238E27FC236}">
                <a16:creationId xmlns:a16="http://schemas.microsoft.com/office/drawing/2014/main" id="{A69F51A1-F4CD-CB4A-9DA4-1AB6BBAE0D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38" t="37955"/>
          <a:stretch/>
        </p:blipFill>
        <p:spPr bwMode="auto">
          <a:xfrm>
            <a:off x="5707779" y="1690688"/>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8" descr="4 reasons why you&amp;#39;re getting spam e-mail">
            <a:extLst>
              <a:ext uri="{FF2B5EF4-FFF2-40B4-BE49-F238E27FC236}">
                <a16:creationId xmlns:a16="http://schemas.microsoft.com/office/drawing/2014/main" id="{1C9B0167-167D-EB4C-9FF7-B9675E362E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3" r="18088"/>
          <a:stretch/>
        </p:blipFill>
        <p:spPr bwMode="auto">
          <a:xfrm>
            <a:off x="5707778"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descr="Google Assistant Wins Another Open Question Test While Apple Siri and  Amazon Alexa Improve Substantially - Voicebot.ai">
            <a:extLst>
              <a:ext uri="{FF2B5EF4-FFF2-40B4-BE49-F238E27FC236}">
                <a16:creationId xmlns:a16="http://schemas.microsoft.com/office/drawing/2014/main" id="{82473FE2-CF0D-C943-B8EA-21FB4B587B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76"/>
          <a:stretch/>
        </p:blipFill>
        <p:spPr bwMode="auto">
          <a:xfrm>
            <a:off x="8370969" y="3611360"/>
            <a:ext cx="2322849"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6" descr="AI translation advances are now posing a risk to jobs - Verdict">
            <a:extLst>
              <a:ext uri="{FF2B5EF4-FFF2-40B4-BE49-F238E27FC236}">
                <a16:creationId xmlns:a16="http://schemas.microsoft.com/office/drawing/2014/main" id="{C8E479C7-A4E8-7A41-B790-BF23D7CDAB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807" t="6422" r="6533" b="13603"/>
          <a:stretch/>
        </p:blipFill>
        <p:spPr bwMode="auto">
          <a:xfrm>
            <a:off x="8386337" y="1690688"/>
            <a:ext cx="2307481" cy="163482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96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
        <p:nvSpPr>
          <p:cNvPr id="13" name="Rectangle 12">
            <a:extLst>
              <a:ext uri="{FF2B5EF4-FFF2-40B4-BE49-F238E27FC236}">
                <a16:creationId xmlns:a16="http://schemas.microsoft.com/office/drawing/2014/main" id="{D84B7CD5-1576-F449-92AC-44AB23FC0240}"/>
              </a:ext>
            </a:extLst>
          </p:cNvPr>
          <p:cNvSpPr/>
          <p:nvPr/>
        </p:nvSpPr>
        <p:spPr>
          <a:xfrm>
            <a:off x="8667432" y="3349415"/>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Ethical Advice Taker</a:t>
            </a:r>
          </a:p>
          <a:p>
            <a:pPr algn="ctr"/>
            <a:r>
              <a:rPr lang="en-US" sz="1400" i="1" dirty="0"/>
              <a:t>ACL Findings ‘21</a:t>
            </a:r>
          </a:p>
        </p:txBody>
      </p:sp>
      <p:sp>
        <p:nvSpPr>
          <p:cNvPr id="40" name="Rectangle 39">
            <a:extLst>
              <a:ext uri="{FF2B5EF4-FFF2-40B4-BE49-F238E27FC236}">
                <a16:creationId xmlns:a16="http://schemas.microsoft.com/office/drawing/2014/main" id="{74D8841C-4944-D944-BD5C-720768E4537D}"/>
              </a:ext>
            </a:extLst>
          </p:cNvPr>
          <p:cNvSpPr/>
          <p:nvPr/>
        </p:nvSpPr>
        <p:spPr>
          <a:xfrm>
            <a:off x="2183011" y="4762182"/>
            <a:ext cx="1750407" cy="523220"/>
          </a:xfrm>
          <a:prstGeom prst="rect">
            <a:avLst/>
          </a:prstGeom>
          <a:solidFill>
            <a:srgbClr val="FF0000">
              <a:alpha val="9000"/>
            </a:srgbClr>
          </a:solidFill>
          <a:ln w="28575">
            <a:solidFill>
              <a:srgbClr val="C00000"/>
            </a:solidFill>
          </a:ln>
        </p:spPr>
        <p:txBody>
          <a:bodyPr wrap="square">
            <a:spAutoFit/>
          </a:bodyPr>
          <a:lstStyle/>
          <a:p>
            <a:pPr algn="ctr"/>
            <a:r>
              <a:rPr lang="en-US" sz="1400" dirty="0"/>
              <a:t>Contrast-Sets</a:t>
            </a:r>
          </a:p>
          <a:p>
            <a:pPr algn="ctr"/>
            <a:r>
              <a:rPr lang="en-US" sz="1400" i="1" dirty="0"/>
              <a:t>EMNLP Findings ’20</a:t>
            </a:r>
          </a:p>
        </p:txBody>
      </p:sp>
      <p:sp>
        <p:nvSpPr>
          <p:cNvPr id="43" name="Rounded Rectangle 42">
            <a:extLst>
              <a:ext uri="{FF2B5EF4-FFF2-40B4-BE49-F238E27FC236}">
                <a16:creationId xmlns:a16="http://schemas.microsoft.com/office/drawing/2014/main" id="{499DDD43-3405-3A4C-B7C6-C6021E645610}"/>
              </a:ext>
            </a:extLst>
          </p:cNvPr>
          <p:cNvSpPr/>
          <p:nvPr/>
        </p:nvSpPr>
        <p:spPr>
          <a:xfrm>
            <a:off x="285719" y="3843047"/>
            <a:ext cx="1528767" cy="559805"/>
          </a:xfrm>
          <a:prstGeom prst="roundRect">
            <a:avLst/>
          </a:prstGeom>
          <a:solidFill>
            <a:srgbClr val="B0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Diagnosis</a:t>
            </a:r>
          </a:p>
        </p:txBody>
      </p:sp>
      <p:sp>
        <p:nvSpPr>
          <p:cNvPr id="44" name="Rounded Rectangle 43">
            <a:extLst>
              <a:ext uri="{FF2B5EF4-FFF2-40B4-BE49-F238E27FC236}">
                <a16:creationId xmlns:a16="http://schemas.microsoft.com/office/drawing/2014/main" id="{15216DA0-092D-3946-A8C0-861EEB79667E}"/>
              </a:ext>
            </a:extLst>
          </p:cNvPr>
          <p:cNvSpPr/>
          <p:nvPr/>
        </p:nvSpPr>
        <p:spPr>
          <a:xfrm>
            <a:off x="279533" y="4571467"/>
            <a:ext cx="1528767" cy="559806"/>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chemeClr val="bg1"/>
                </a:solidFill>
              </a:rPr>
              <a:t>Problem Definition</a:t>
            </a:r>
          </a:p>
        </p:txBody>
      </p:sp>
      <p:sp>
        <p:nvSpPr>
          <p:cNvPr id="45" name="Rounded Rectangle 44">
            <a:extLst>
              <a:ext uri="{FF2B5EF4-FFF2-40B4-BE49-F238E27FC236}">
                <a16:creationId xmlns:a16="http://schemas.microsoft.com/office/drawing/2014/main" id="{EED47399-7E1B-4C42-9A21-EB80FF00F877}"/>
              </a:ext>
            </a:extLst>
          </p:cNvPr>
          <p:cNvSpPr/>
          <p:nvPr/>
        </p:nvSpPr>
        <p:spPr>
          <a:xfrm>
            <a:off x="279533" y="5285402"/>
            <a:ext cx="1528767" cy="559806"/>
          </a:xfrm>
          <a:prstGeom prst="roundRect">
            <a:avLst/>
          </a:prstGeom>
          <a:solidFill>
            <a:srgbClr val="245ED4"/>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bg1"/>
                </a:solidFill>
              </a:rPr>
              <a:t>Solution</a:t>
            </a:r>
          </a:p>
        </p:txBody>
      </p:sp>
      <p:sp>
        <p:nvSpPr>
          <p:cNvPr id="63" name="Rectangle 62">
            <a:extLst>
              <a:ext uri="{FF2B5EF4-FFF2-40B4-BE49-F238E27FC236}">
                <a16:creationId xmlns:a16="http://schemas.microsoft.com/office/drawing/2014/main" id="{A02540CB-4833-7349-BD28-F32B704970BC}"/>
              </a:ext>
            </a:extLst>
          </p:cNvPr>
          <p:cNvSpPr/>
          <p:nvPr/>
        </p:nvSpPr>
        <p:spPr>
          <a:xfrm>
            <a:off x="4246138"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64" name="Rectangle 63">
            <a:extLst>
              <a:ext uri="{FF2B5EF4-FFF2-40B4-BE49-F238E27FC236}">
                <a16:creationId xmlns:a16="http://schemas.microsoft.com/office/drawing/2014/main" id="{202CC48B-998F-3F46-910B-348D4349870C}"/>
              </a:ext>
            </a:extLst>
          </p:cNvPr>
          <p:cNvSpPr/>
          <p:nvPr/>
        </p:nvSpPr>
        <p:spPr>
          <a:xfrm>
            <a:off x="4246138" y="4067051"/>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StrategyQA</a:t>
            </a:r>
            <a:endParaRPr lang="en-US" sz="1400" dirty="0"/>
          </a:p>
          <a:p>
            <a:pPr algn="ctr"/>
            <a:r>
              <a:rPr lang="en-US" sz="1400" i="1" dirty="0"/>
              <a:t>TACL ‘21</a:t>
            </a:r>
          </a:p>
        </p:txBody>
      </p:sp>
      <p:sp>
        <p:nvSpPr>
          <p:cNvPr id="65" name="Rectangle 64">
            <a:extLst>
              <a:ext uri="{FF2B5EF4-FFF2-40B4-BE49-F238E27FC236}">
                <a16:creationId xmlns:a16="http://schemas.microsoft.com/office/drawing/2014/main" id="{05C306D3-767F-F349-91A3-16CE5B2B912B}"/>
              </a:ext>
            </a:extLst>
          </p:cNvPr>
          <p:cNvSpPr/>
          <p:nvPr/>
        </p:nvSpPr>
        <p:spPr>
          <a:xfrm>
            <a:off x="8667432" y="4067051"/>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UnQover</a:t>
            </a:r>
            <a:endParaRPr lang="en-US" sz="1400" dirty="0"/>
          </a:p>
          <a:p>
            <a:pPr algn="ctr"/>
            <a:r>
              <a:rPr lang="en-US" sz="1400" i="1" dirty="0"/>
              <a:t>EMNLP Findings ‘20</a:t>
            </a:r>
          </a:p>
        </p:txBody>
      </p:sp>
      <p:sp>
        <p:nvSpPr>
          <p:cNvPr id="66" name="Rectangle 65">
            <a:extLst>
              <a:ext uri="{FF2B5EF4-FFF2-40B4-BE49-F238E27FC236}">
                <a16:creationId xmlns:a16="http://schemas.microsoft.com/office/drawing/2014/main" id="{54D1D728-567C-C64C-AA80-6CFD66B06772}"/>
              </a:ext>
            </a:extLst>
          </p:cNvPr>
          <p:cNvSpPr/>
          <p:nvPr/>
        </p:nvSpPr>
        <p:spPr>
          <a:xfrm>
            <a:off x="6399097" y="333984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TransOMCS</a:t>
            </a:r>
            <a:endParaRPr lang="en-US" sz="1400" i="1" dirty="0"/>
          </a:p>
          <a:p>
            <a:pPr algn="ctr"/>
            <a:r>
              <a:rPr lang="en-US" sz="1400" i="1" dirty="0"/>
              <a:t>IJCAI ‘20</a:t>
            </a:r>
          </a:p>
        </p:txBody>
      </p:sp>
      <p:sp>
        <p:nvSpPr>
          <p:cNvPr id="67" name="Rectangle 66">
            <a:extLst>
              <a:ext uri="{FF2B5EF4-FFF2-40B4-BE49-F238E27FC236}">
                <a16:creationId xmlns:a16="http://schemas.microsoft.com/office/drawing/2014/main" id="{648F0633-65A2-3948-986B-A9C5AC7D90D3}"/>
              </a:ext>
            </a:extLst>
          </p:cNvPr>
          <p:cNvSpPr/>
          <p:nvPr/>
        </p:nvSpPr>
        <p:spPr>
          <a:xfrm>
            <a:off x="6417225" y="4077480"/>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TACO-LM</a:t>
            </a:r>
            <a:endParaRPr lang="en-US" sz="1400" i="1" dirty="0"/>
          </a:p>
          <a:p>
            <a:pPr algn="ctr"/>
            <a:r>
              <a:rPr lang="en-US" sz="1400" i="1" dirty="0"/>
              <a:t>ACL ‘20</a:t>
            </a:r>
          </a:p>
        </p:txBody>
      </p:sp>
      <p:sp>
        <p:nvSpPr>
          <p:cNvPr id="68" name="Rectangle 67">
            <a:extLst>
              <a:ext uri="{FF2B5EF4-FFF2-40B4-BE49-F238E27FC236}">
                <a16:creationId xmlns:a16="http://schemas.microsoft.com/office/drawing/2014/main" id="{40900745-8B9D-024A-90B2-FA06BDCBC6E3}"/>
              </a:ext>
            </a:extLst>
          </p:cNvPr>
          <p:cNvSpPr/>
          <p:nvPr/>
        </p:nvSpPr>
        <p:spPr>
          <a:xfrm>
            <a:off x="6399097"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a:t>MC-TACO</a:t>
            </a:r>
            <a:endParaRPr lang="en-US" sz="1400" i="1" dirty="0"/>
          </a:p>
          <a:p>
            <a:pPr algn="ctr"/>
            <a:r>
              <a:rPr lang="en-US" sz="1400" i="1" dirty="0"/>
              <a:t>EMNLP ‘19</a:t>
            </a:r>
          </a:p>
        </p:txBody>
      </p:sp>
      <p:sp>
        <p:nvSpPr>
          <p:cNvPr id="69" name="Rectangle 68">
            <a:extLst>
              <a:ext uri="{FF2B5EF4-FFF2-40B4-BE49-F238E27FC236}">
                <a16:creationId xmlns:a16="http://schemas.microsoft.com/office/drawing/2014/main" id="{0B8ED136-76BA-DC46-A457-7E01B50E4DA2}"/>
              </a:ext>
            </a:extLst>
          </p:cNvPr>
          <p:cNvSpPr/>
          <p:nvPr/>
        </p:nvSpPr>
        <p:spPr>
          <a:xfrm>
            <a:off x="4266573"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MultiRC</a:t>
            </a:r>
            <a:endParaRPr lang="en-US" sz="1400" dirty="0"/>
          </a:p>
          <a:p>
            <a:pPr algn="ctr"/>
            <a:r>
              <a:rPr lang="en-US" sz="1400" i="1" dirty="0"/>
              <a:t>NAACL ’18</a:t>
            </a:r>
          </a:p>
        </p:txBody>
      </p:sp>
      <p:sp>
        <p:nvSpPr>
          <p:cNvPr id="70" name="Rectangle 69">
            <a:extLst>
              <a:ext uri="{FF2B5EF4-FFF2-40B4-BE49-F238E27FC236}">
                <a16:creationId xmlns:a16="http://schemas.microsoft.com/office/drawing/2014/main" id="{3F6F5CEB-4563-DD40-9B16-24B2C56CFACF}"/>
              </a:ext>
            </a:extLst>
          </p:cNvPr>
          <p:cNvSpPr/>
          <p:nvPr/>
        </p:nvSpPr>
        <p:spPr>
          <a:xfrm>
            <a:off x="4266573"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SemanticILP</a:t>
            </a:r>
            <a:endParaRPr lang="en-US" sz="1400" dirty="0"/>
          </a:p>
          <a:p>
            <a:pPr algn="ctr"/>
            <a:r>
              <a:rPr lang="en-US" sz="1400" i="1" dirty="0"/>
              <a:t>AAAI ’18</a:t>
            </a:r>
          </a:p>
        </p:txBody>
      </p:sp>
      <p:sp>
        <p:nvSpPr>
          <p:cNvPr id="71" name="Rectangle 70">
            <a:extLst>
              <a:ext uri="{FF2B5EF4-FFF2-40B4-BE49-F238E27FC236}">
                <a16:creationId xmlns:a16="http://schemas.microsoft.com/office/drawing/2014/main" id="{339B1257-0ED6-154F-9682-3F875675F53E}"/>
              </a:ext>
            </a:extLst>
          </p:cNvPr>
          <p:cNvSpPr/>
          <p:nvPr/>
        </p:nvSpPr>
        <p:spPr>
          <a:xfrm>
            <a:off x="4266573" y="6198358"/>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err="1"/>
              <a:t>TableILP</a:t>
            </a:r>
            <a:endParaRPr lang="en-US" sz="1400" dirty="0"/>
          </a:p>
          <a:p>
            <a:pPr algn="ctr"/>
            <a:r>
              <a:rPr lang="en-US" sz="1400" i="1" dirty="0"/>
              <a:t>IJCAI ’16</a:t>
            </a:r>
          </a:p>
        </p:txBody>
      </p:sp>
      <p:sp>
        <p:nvSpPr>
          <p:cNvPr id="72" name="Rectangle 71">
            <a:extLst>
              <a:ext uri="{FF2B5EF4-FFF2-40B4-BE49-F238E27FC236}">
                <a16:creationId xmlns:a16="http://schemas.microsoft.com/office/drawing/2014/main" id="{49DA9695-CE6E-8C48-9C1C-FC7094E6636C}"/>
              </a:ext>
            </a:extLst>
          </p:cNvPr>
          <p:cNvSpPr/>
          <p:nvPr/>
        </p:nvSpPr>
        <p:spPr>
          <a:xfrm>
            <a:off x="6399097" y="5489455"/>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Hard Coreference</a:t>
            </a:r>
          </a:p>
          <a:p>
            <a:pPr algn="ctr"/>
            <a:r>
              <a:rPr lang="en-US" sz="1400" i="1" dirty="0"/>
              <a:t>NAACL ‘15</a:t>
            </a:r>
          </a:p>
        </p:txBody>
      </p:sp>
      <p:sp>
        <p:nvSpPr>
          <p:cNvPr id="73" name="Rectangle 72">
            <a:extLst>
              <a:ext uri="{FF2B5EF4-FFF2-40B4-BE49-F238E27FC236}">
                <a16:creationId xmlns:a16="http://schemas.microsoft.com/office/drawing/2014/main" id="{6193D24D-2398-D541-A07D-4962E94C7B4B}"/>
              </a:ext>
            </a:extLst>
          </p:cNvPr>
          <p:cNvSpPr/>
          <p:nvPr/>
        </p:nvSpPr>
        <p:spPr>
          <a:xfrm>
            <a:off x="8667432" y="4762182"/>
            <a:ext cx="1750407" cy="523220"/>
          </a:xfrm>
          <a:prstGeom prst="rect">
            <a:avLst/>
          </a:prstGeom>
          <a:solidFill>
            <a:srgbClr val="00B050">
              <a:alpha val="11055"/>
            </a:srgbClr>
          </a:solidFill>
          <a:ln w="28575">
            <a:solidFill>
              <a:srgbClr val="00B050"/>
            </a:solidFill>
          </a:ln>
        </p:spPr>
        <p:txBody>
          <a:bodyPr wrap="square">
            <a:spAutoFit/>
          </a:bodyPr>
          <a:lstStyle/>
          <a:p>
            <a:pPr algn="ctr"/>
            <a:r>
              <a:rPr lang="en-US" sz="1400" dirty="0" err="1"/>
              <a:t>Perspectrum</a:t>
            </a:r>
            <a:endParaRPr lang="en-US" sz="1400" dirty="0"/>
          </a:p>
          <a:p>
            <a:pPr algn="ctr"/>
            <a:r>
              <a:rPr lang="en-US" sz="1400" i="1" dirty="0"/>
              <a:t>NAACL ‘19</a:t>
            </a:r>
          </a:p>
        </p:txBody>
      </p:sp>
      <p:sp>
        <p:nvSpPr>
          <p:cNvPr id="74" name="Rectangle 73">
            <a:extLst>
              <a:ext uri="{FF2B5EF4-FFF2-40B4-BE49-F238E27FC236}">
                <a16:creationId xmlns:a16="http://schemas.microsoft.com/office/drawing/2014/main" id="{8FF0431C-136C-8C42-92E5-74E7416C92F8}"/>
              </a:ext>
            </a:extLst>
          </p:cNvPr>
          <p:cNvSpPr/>
          <p:nvPr/>
        </p:nvSpPr>
        <p:spPr>
          <a:xfrm>
            <a:off x="2183012" y="337192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75" name="Rectangle 74">
            <a:extLst>
              <a:ext uri="{FF2B5EF4-FFF2-40B4-BE49-F238E27FC236}">
                <a16:creationId xmlns:a16="http://schemas.microsoft.com/office/drawing/2014/main" id="{EB6E3E62-4ED3-2B43-A242-8B16F0C5C27C}"/>
              </a:ext>
            </a:extLst>
          </p:cNvPr>
          <p:cNvSpPr/>
          <p:nvPr/>
        </p:nvSpPr>
        <p:spPr>
          <a:xfrm>
            <a:off x="2188655" y="4077480"/>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76" name="Rectangle 75">
            <a:extLst>
              <a:ext uri="{FF2B5EF4-FFF2-40B4-BE49-F238E27FC236}">
                <a16:creationId xmlns:a16="http://schemas.microsoft.com/office/drawing/2014/main" id="{8D7A25AA-236F-134E-9105-FA90253A81D0}"/>
              </a:ext>
            </a:extLst>
          </p:cNvPr>
          <p:cNvSpPr/>
          <p:nvPr/>
        </p:nvSpPr>
        <p:spPr>
          <a:xfrm>
            <a:off x="2190417" y="5489455"/>
            <a:ext cx="1750407" cy="523220"/>
          </a:xfrm>
          <a:prstGeom prst="rect">
            <a:avLst/>
          </a:prstGeom>
          <a:solidFill>
            <a:srgbClr val="245ED4">
              <a:alpha val="16016"/>
            </a:srgbClr>
          </a:solidFill>
          <a:ln w="28575">
            <a:solidFill>
              <a:srgbClr val="245ED4"/>
            </a:solidFill>
          </a:ln>
        </p:spPr>
        <p:txBody>
          <a:bodyPr wrap="square" lIns="0" rIns="0">
            <a:spAutoFit/>
          </a:bodyPr>
          <a:lstStyle/>
          <a:p>
            <a:pPr algn="ctr"/>
            <a:r>
              <a:rPr lang="en-US" sz="1400" dirty="0"/>
              <a:t>Natural Perturbations</a:t>
            </a:r>
          </a:p>
          <a:p>
            <a:pPr algn="ctr"/>
            <a:r>
              <a:rPr lang="en-US" sz="1400" i="1" dirty="0"/>
              <a:t>EMNLP ’20</a:t>
            </a:r>
          </a:p>
        </p:txBody>
      </p:sp>
      <p:sp>
        <p:nvSpPr>
          <p:cNvPr id="77" name="Rectangle 76">
            <a:extLst>
              <a:ext uri="{FF2B5EF4-FFF2-40B4-BE49-F238E27FC236}">
                <a16:creationId xmlns:a16="http://schemas.microsoft.com/office/drawing/2014/main" id="{B3C31742-DAC6-4D4E-9BCF-98F789EBAA7A}"/>
              </a:ext>
            </a:extLst>
          </p:cNvPr>
          <p:cNvSpPr/>
          <p:nvPr/>
        </p:nvSpPr>
        <p:spPr>
          <a:xfrm>
            <a:off x="2190417" y="6209912"/>
            <a:ext cx="1750407" cy="523220"/>
          </a:xfrm>
          <a:prstGeom prst="rect">
            <a:avLst/>
          </a:prstGeom>
          <a:solidFill>
            <a:srgbClr val="245ED4">
              <a:alpha val="16016"/>
            </a:srgbClr>
          </a:solidFill>
          <a:ln w="28575">
            <a:solidFill>
              <a:srgbClr val="245ED4"/>
            </a:solidFill>
          </a:ln>
        </p:spPr>
        <p:txBody>
          <a:bodyPr wrap="square">
            <a:spAutoFit/>
          </a:bodyPr>
          <a:lstStyle/>
          <a:p>
            <a:pPr algn="ctr"/>
            <a:r>
              <a:rPr lang="en-US" sz="1400" dirty="0"/>
              <a:t>ZOE</a:t>
            </a:r>
          </a:p>
          <a:p>
            <a:pPr algn="ctr"/>
            <a:r>
              <a:rPr lang="en-US" sz="1400" i="1" dirty="0"/>
              <a:t>EMNLP ’18</a:t>
            </a:r>
          </a:p>
        </p:txBody>
      </p:sp>
      <p:pic>
        <p:nvPicPr>
          <p:cNvPr id="35" name="Picture 2" descr="Download Pics For &amp;gt; Hand Drawn Circle Png - Hand Drawing Circle Png PNG  Image with No Background - PNGkey.com">
            <a:extLst>
              <a:ext uri="{FF2B5EF4-FFF2-40B4-BE49-F238E27FC236}">
                <a16:creationId xmlns:a16="http://schemas.microsoft.com/office/drawing/2014/main" id="{2010067C-1FD3-BE4A-95ED-5AB0438D0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493396">
            <a:off x="1756052" y="3006162"/>
            <a:ext cx="4901515" cy="1982701"/>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37">
            <a:extLst>
              <a:ext uri="{FF2B5EF4-FFF2-40B4-BE49-F238E27FC236}">
                <a16:creationId xmlns:a16="http://schemas.microsoft.com/office/drawing/2014/main" id="{1BD9193A-3E70-6D49-BA45-6C78E72AF19B}"/>
              </a:ext>
            </a:extLst>
          </p:cNvPr>
          <p:cNvSpPr/>
          <p:nvPr/>
        </p:nvSpPr>
        <p:spPr>
          <a:xfrm>
            <a:off x="2190417" y="2418832"/>
            <a:ext cx="1750407"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“breadth”</a:t>
            </a:r>
          </a:p>
        </p:txBody>
      </p:sp>
      <p:sp>
        <p:nvSpPr>
          <p:cNvPr id="41" name="Rounded Rectangle 40">
            <a:extLst>
              <a:ext uri="{FF2B5EF4-FFF2-40B4-BE49-F238E27FC236}">
                <a16:creationId xmlns:a16="http://schemas.microsoft.com/office/drawing/2014/main" id="{8BC6C72D-B8E4-E040-8D89-11D3D41ED287}"/>
              </a:ext>
            </a:extLst>
          </p:cNvPr>
          <p:cNvSpPr/>
          <p:nvPr/>
        </p:nvSpPr>
        <p:spPr>
          <a:xfrm>
            <a:off x="4269518" y="2421882"/>
            <a:ext cx="1730156"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Generalization in “depth”</a:t>
            </a:r>
          </a:p>
        </p:txBody>
      </p:sp>
      <p:sp>
        <p:nvSpPr>
          <p:cNvPr id="46" name="Rounded Rectangle 45">
            <a:extLst>
              <a:ext uri="{FF2B5EF4-FFF2-40B4-BE49-F238E27FC236}">
                <a16:creationId xmlns:a16="http://schemas.microsoft.com/office/drawing/2014/main" id="{FE1C0C9B-20FB-4A47-BB85-4CBA83019242}"/>
              </a:ext>
            </a:extLst>
          </p:cNvPr>
          <p:cNvSpPr/>
          <p:nvPr/>
        </p:nvSpPr>
        <p:spPr>
          <a:xfrm>
            <a:off x="6417225" y="2421882"/>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Commonsense ability</a:t>
            </a:r>
          </a:p>
        </p:txBody>
      </p:sp>
      <p:sp>
        <p:nvSpPr>
          <p:cNvPr id="47" name="Rounded Rectangle 46">
            <a:extLst>
              <a:ext uri="{FF2B5EF4-FFF2-40B4-BE49-F238E27FC236}">
                <a16:creationId xmlns:a16="http://schemas.microsoft.com/office/drawing/2014/main" id="{FD4E527C-6321-D348-8DF3-2C3A8B9EE2B8}"/>
              </a:ext>
            </a:extLst>
          </p:cNvPr>
          <p:cNvSpPr/>
          <p:nvPr/>
        </p:nvSpPr>
        <p:spPr>
          <a:xfrm>
            <a:off x="8610585" y="2405631"/>
            <a:ext cx="1714155" cy="637445"/>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Alignment with societal values</a:t>
            </a:r>
          </a:p>
        </p:txBody>
      </p:sp>
      <p:cxnSp>
        <p:nvCxnSpPr>
          <p:cNvPr id="48" name="Curved Connector 47">
            <a:extLst>
              <a:ext uri="{FF2B5EF4-FFF2-40B4-BE49-F238E27FC236}">
                <a16:creationId xmlns:a16="http://schemas.microsoft.com/office/drawing/2014/main" id="{A7F798C4-8BA8-1741-A96F-4C0E952FF06E}"/>
              </a:ext>
            </a:extLst>
          </p:cNvPr>
          <p:cNvCxnSpPr>
            <a:cxnSpLocks/>
            <a:stCxn id="52" idx="2"/>
            <a:endCxn id="38" idx="0"/>
          </p:cNvCxnSpPr>
          <p:nvPr/>
        </p:nvCxnSpPr>
        <p:spPr>
          <a:xfrm rot="5400000">
            <a:off x="4266955" y="467946"/>
            <a:ext cx="749553" cy="3152219"/>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A9B8D577-C6BB-3B4B-91FF-F7B9E33CED8F}"/>
              </a:ext>
            </a:extLst>
          </p:cNvPr>
          <p:cNvCxnSpPr>
            <a:cxnSpLocks/>
            <a:stCxn id="52" idx="2"/>
            <a:endCxn id="41" idx="0"/>
          </p:cNvCxnSpPr>
          <p:nvPr/>
        </p:nvCxnSpPr>
        <p:spPr>
          <a:xfrm rot="5400000">
            <a:off x="5299917" y="1503958"/>
            <a:ext cx="752603" cy="1083244"/>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7CE6015-5ABE-2842-9DFE-0EA86029786C}"/>
              </a:ext>
            </a:extLst>
          </p:cNvPr>
          <p:cNvCxnSpPr>
            <a:cxnSpLocks/>
            <a:stCxn id="52" idx="2"/>
            <a:endCxn id="46" idx="0"/>
          </p:cNvCxnSpPr>
          <p:nvPr/>
        </p:nvCxnSpPr>
        <p:spPr>
          <a:xfrm rot="16200000" flipH="1">
            <a:off x="6369770" y="1517348"/>
            <a:ext cx="752603" cy="105646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1DED57BF-FE3A-8C48-9C12-D64F93F2C901}"/>
              </a:ext>
            </a:extLst>
          </p:cNvPr>
          <p:cNvCxnSpPr>
            <a:cxnSpLocks/>
            <a:stCxn id="52" idx="2"/>
            <a:endCxn id="47" idx="0"/>
          </p:cNvCxnSpPr>
          <p:nvPr/>
        </p:nvCxnSpPr>
        <p:spPr>
          <a:xfrm rot="16200000" flipH="1">
            <a:off x="7474575" y="412543"/>
            <a:ext cx="736352" cy="324982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5AE0B29-7D5A-1948-819D-4208C93F7B96}"/>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solidFill>
                  <a:srgbClr val="245ED4"/>
                </a:solidFill>
              </a:rPr>
              <a:t>more general </a:t>
            </a:r>
            <a:r>
              <a:rPr lang="en-US" sz="2400" dirty="0"/>
              <a:t>natural language processing (NLP) systems through unified algorithms and theories. </a:t>
            </a:r>
            <a:endParaRPr lang="en-US" sz="2400" i="1" dirty="0"/>
          </a:p>
        </p:txBody>
      </p:sp>
    </p:spTree>
    <p:extLst>
      <p:ext uri="{BB962C8B-B14F-4D97-AF65-F5344CB8AC3E}">
        <p14:creationId xmlns:p14="http://schemas.microsoft.com/office/powerpoint/2010/main" val="2122253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207A595D-F7F3-E849-B74A-C8C0413DD6FD}"/>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3" name="Diagram 42">
            <a:extLst>
              <a:ext uri="{FF2B5EF4-FFF2-40B4-BE49-F238E27FC236}">
                <a16:creationId xmlns:a16="http://schemas.microsoft.com/office/drawing/2014/main" id="{22420B48-1515-CE4D-82E2-C44EC37D351B}"/>
              </a:ext>
            </a:extLst>
          </p:cNvPr>
          <p:cNvGraphicFramePr/>
          <p:nvPr>
            <p:extLst>
              <p:ext uri="{D42A27DB-BD31-4B8C-83A1-F6EECF244321}">
                <p14:modId xmlns:p14="http://schemas.microsoft.com/office/powerpoint/2010/main" val="3257266468"/>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8">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FD2FAE45-1098-5249-A8AD-8E9B4B3B22B8}"/>
              </a:ext>
            </a:extLst>
          </p:cNvPr>
          <p:cNvSpPr/>
          <p:nvPr/>
        </p:nvSpPr>
        <p:spPr>
          <a:xfrm>
            <a:off x="4458427" y="1332049"/>
            <a:ext cx="7711140"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9932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Graphic spid="43" grpId="0">
        <p:bldAsOne/>
      </p:bldGraphic>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nvPr>
        </p:nvSpPr>
        <p:spPr/>
        <p:txBody>
          <a:bodyPr/>
          <a:lstStyle/>
          <a:p>
            <a:endParaRPr lang="en-US"/>
          </a:p>
        </p:txBody>
      </p:sp>
      <p:grpSp>
        <p:nvGrpSpPr>
          <p:cNvPr id="5" name="Group 4">
            <a:extLst>
              <a:ext uri="{FF2B5EF4-FFF2-40B4-BE49-F238E27FC236}">
                <a16:creationId xmlns:a16="http://schemas.microsoft.com/office/drawing/2014/main" id="{D4F1BB5B-5F29-0247-9B6F-7FAE924745A3}"/>
              </a:ext>
            </a:extLst>
          </p:cNvPr>
          <p:cNvGrpSpPr/>
          <p:nvPr/>
        </p:nvGrpSpPr>
        <p:grpSpPr>
          <a:xfrm>
            <a:off x="3633537" y="1251422"/>
            <a:ext cx="5781959" cy="4146664"/>
            <a:chOff x="3633537" y="1251422"/>
            <a:chExt cx="5781959" cy="4146664"/>
          </a:xfrm>
        </p:grpSpPr>
        <p:sp>
          <p:nvSpPr>
            <p:cNvPr id="17" name="Rectangle 16">
              <a:extLst>
                <a:ext uri="{FF2B5EF4-FFF2-40B4-BE49-F238E27FC236}">
                  <a16:creationId xmlns:a16="http://schemas.microsoft.com/office/drawing/2014/main" id="{89F1D8BC-4B98-C24B-B474-60EFE283743B}"/>
                </a:ext>
              </a:extLst>
            </p:cNvPr>
            <p:cNvSpPr/>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4696398" y="3450964"/>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4347621" y="4802811"/>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5660074" y="3377954"/>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5968403" y="3382038"/>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6093936" y="338054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5095994" y="4205111"/>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5604236" y="3967820"/>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5297121" y="4730156"/>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B27D7C2-DF0D-7A4D-BC52-88A3AE5E6867}"/>
                </a:ext>
              </a:extLst>
            </p:cNvPr>
            <p:cNvSpPr/>
            <p:nvPr/>
          </p:nvSpPr>
          <p:spPr>
            <a:xfrm>
              <a:off x="7717467" y="3713854"/>
              <a:ext cx="877824" cy="369332"/>
            </a:xfrm>
            <a:prstGeom prst="rect">
              <a:avLst/>
            </a:prstGeom>
          </p:spPr>
          <p:txBody>
            <a:bodyPr wrap="square">
              <a:spAutoFit/>
            </a:bodyPr>
            <a:lstStyle/>
            <a:p>
              <a:pPr algn="ctr"/>
              <a:r>
                <a:rPr lang="en-US" dirty="0"/>
                <a:t>tasks</a:t>
              </a:r>
            </a:p>
          </p:txBody>
        </p:sp>
        <p:sp>
          <p:nvSpPr>
            <p:cNvPr id="52" name="Triangle 51">
              <a:extLst>
                <a:ext uri="{FF2B5EF4-FFF2-40B4-BE49-F238E27FC236}">
                  <a16:creationId xmlns:a16="http://schemas.microsoft.com/office/drawing/2014/main" id="{214398AB-D12D-CF45-8B54-3BA3D1587626}"/>
                </a:ext>
              </a:extLst>
            </p:cNvPr>
            <p:cNvSpPr/>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riangle 52">
            <a:extLst>
              <a:ext uri="{FF2B5EF4-FFF2-40B4-BE49-F238E27FC236}">
                <a16:creationId xmlns:a16="http://schemas.microsoft.com/office/drawing/2014/main" id="{C90A9CF6-8F93-E54B-86C9-9522F934F35B}"/>
              </a:ext>
            </a:extLst>
          </p:cNvPr>
          <p:cNvSpPr/>
          <p:nvPr/>
        </p:nvSpPr>
        <p:spPr>
          <a:xfrm>
            <a:off x="4929644" y="4433257"/>
            <a:ext cx="1355900" cy="92584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59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23</a:t>
            </a:fld>
            <a:endParaRPr lang="en-US" dirty="0"/>
          </a:p>
        </p:txBody>
      </p:sp>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3D85905F-44BA-5E40-994B-9BEEC30DA6F3}"/>
                  </a:ext>
                </a:extLst>
              </p:cNvPr>
              <p:cNvSpPr/>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nvSpPr>
            <p:spPr>
              <a:xfrm>
                <a:off x="4164044" y="3068355"/>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ular Callout 29">
                <a:extLst>
                  <a:ext uri="{FF2B5EF4-FFF2-40B4-BE49-F238E27FC236}">
                    <a16:creationId xmlns:a16="http://schemas.microsoft.com/office/drawing/2014/main" id="{5C5B0C29-532F-344D-8DBD-92817383828D}"/>
                  </a:ext>
                </a:extLst>
              </p:cNvPr>
              <p:cNvSpPr/>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nvSpPr>
            <p:spPr>
              <a:xfrm>
                <a:off x="7389823" y="3068354"/>
                <a:ext cx="508018" cy="238363"/>
              </a:xfrm>
              <a:prstGeom prst="wedgeRoundRectCallout">
                <a:avLst>
                  <a:gd name="adj1" fmla="val -37987"/>
                  <a:gd name="adj2" fmla="val -128870"/>
                  <a:gd name="adj3" fmla="val 16667"/>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ular Callout 30">
                <a:extLst>
                  <a:ext uri="{FF2B5EF4-FFF2-40B4-BE49-F238E27FC236}">
                    <a16:creationId xmlns:a16="http://schemas.microsoft.com/office/drawing/2014/main" id="{BD867913-289C-BA48-8C53-515991FD56DE}"/>
                  </a:ext>
                </a:extLst>
              </p:cNvPr>
              <p:cNvSpPr/>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nvSpPr>
            <p:spPr>
              <a:xfrm>
                <a:off x="5807315" y="3068355"/>
                <a:ext cx="508018"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p:sp>
        <p:nvSpPr>
          <p:cNvPr id="32" name="Left Arrow 31">
            <a:extLst>
              <a:ext uri="{FF2B5EF4-FFF2-40B4-BE49-F238E27FC236}">
                <a16:creationId xmlns:a16="http://schemas.microsoft.com/office/drawing/2014/main" id="{1902C834-035B-2E40-A02F-CFF47EA1E189}"/>
              </a:ext>
            </a:extLst>
          </p:cNvPr>
          <p:cNvSpPr/>
          <p:nvPr/>
        </p:nvSpPr>
        <p:spPr>
          <a:xfrm rot="17991584">
            <a:off x="3963652" y="358020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31C9DC4D-FCAC-764C-A4AF-A87587EDFBF7}"/>
                  </a:ext>
                </a:extLst>
              </p:cNvPr>
              <p:cNvSpPr/>
              <p:nvPr/>
            </p:nvSpPr>
            <p:spPr>
              <a:xfrm>
                <a:off x="7921950" y="3934212"/>
                <a:ext cx="861133" cy="864596"/>
              </a:xfrm>
              <a:prstGeom prst="rect">
                <a:avLst/>
              </a:prstGeom>
              <a:solidFill>
                <a:srgbClr val="FFC8C4"/>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3" name="Rectangle 32">
                <a:extLst>
                  <a:ext uri="{FF2B5EF4-FFF2-40B4-BE49-F238E27FC236}">
                    <a16:creationId xmlns:a16="http://schemas.microsoft.com/office/drawing/2014/main" id="{31C9DC4D-FCAC-764C-A4AF-A87587EDFBF7}"/>
                  </a:ext>
                </a:extLst>
              </p:cNvPr>
              <p:cNvSpPr>
                <a:spLocks noRot="1" noChangeAspect="1" noMove="1" noResize="1" noEditPoints="1" noAdjustHandles="1" noChangeArrowheads="1" noChangeShapeType="1" noTextEdit="1"/>
              </p:cNvSpPr>
              <p:nvPr/>
            </p:nvSpPr>
            <p:spPr>
              <a:xfrm>
                <a:off x="7921950" y="3934212"/>
                <a:ext cx="861133" cy="864596"/>
              </a:xfrm>
              <a:prstGeom prst="rect">
                <a:avLst/>
              </a:prstGeom>
              <a:blipFill>
                <a:blip r:embed="rId6"/>
                <a:stretch>
                  <a:fillRect l="-16176" t="-2899" r="-14706" b="-10145"/>
                </a:stretch>
              </a:blipFill>
            </p:spPr>
            <p:txBody>
              <a:bodyPr/>
              <a:lstStyle/>
              <a:p>
                <a:r>
                  <a:rPr lang="en-US">
                    <a:noFill/>
                  </a:rPr>
                  <a:t> </a:t>
                </a:r>
              </a:p>
            </p:txBody>
          </p:sp>
        </mc:Fallback>
      </mc:AlternateContent>
      <p:sp>
        <p:nvSpPr>
          <p:cNvPr id="34" name="Left Arrow 33">
            <a:extLst>
              <a:ext uri="{FF2B5EF4-FFF2-40B4-BE49-F238E27FC236}">
                <a16:creationId xmlns:a16="http://schemas.microsoft.com/office/drawing/2014/main" id="{E21998D9-0B9B-D841-925A-41220298DECC}"/>
              </a:ext>
            </a:extLst>
          </p:cNvPr>
          <p:cNvSpPr/>
          <p:nvPr/>
        </p:nvSpPr>
        <p:spPr>
          <a:xfrm rot="14656421">
            <a:off x="7698557" y="3597032"/>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703D958-00FA-D843-938E-28156191315B}"/>
                  </a:ext>
                </a:extLst>
              </p:cNvPr>
              <p:cNvSpPr/>
              <p:nvPr/>
            </p:nvSpPr>
            <p:spPr>
              <a:xfrm>
                <a:off x="5627625" y="3934213"/>
                <a:ext cx="861133" cy="864596"/>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5" name="Rectangle 34">
                <a:extLst>
                  <a:ext uri="{FF2B5EF4-FFF2-40B4-BE49-F238E27FC236}">
                    <a16:creationId xmlns:a16="http://schemas.microsoft.com/office/drawing/2014/main" id="{A703D958-00FA-D843-938E-28156191315B}"/>
                  </a:ext>
                </a:extLst>
              </p:cNvPr>
              <p:cNvSpPr>
                <a:spLocks noRot="1" noChangeAspect="1" noMove="1" noResize="1" noEditPoints="1" noAdjustHandles="1" noChangeArrowheads="1" noChangeShapeType="1" noTextEdit="1"/>
              </p:cNvSpPr>
              <p:nvPr/>
            </p:nvSpPr>
            <p:spPr>
              <a:xfrm>
                <a:off x="5627625" y="3934213"/>
                <a:ext cx="861133" cy="864596"/>
              </a:xfrm>
              <a:prstGeom prst="rect">
                <a:avLst/>
              </a:prstGeom>
              <a:blipFill>
                <a:blip r:embed="rId7"/>
                <a:stretch>
                  <a:fillRect l="-16176" t="-2899" r="-16176" b="-10145"/>
                </a:stretch>
              </a:blipFill>
            </p:spPr>
            <p:txBody>
              <a:bodyPr/>
              <a:lstStyle/>
              <a:p>
                <a:r>
                  <a:rPr lang="en-US">
                    <a:noFill/>
                  </a:rPr>
                  <a:t> </a:t>
                </a:r>
              </a:p>
            </p:txBody>
          </p:sp>
        </mc:Fallback>
      </mc:AlternateContent>
      <p:sp>
        <p:nvSpPr>
          <p:cNvPr id="36" name="Left Arrow 35">
            <a:extLst>
              <a:ext uri="{FF2B5EF4-FFF2-40B4-BE49-F238E27FC236}">
                <a16:creationId xmlns:a16="http://schemas.microsoft.com/office/drawing/2014/main" id="{F40C7636-0C87-B140-98A5-24C3A8323D1B}"/>
              </a:ext>
            </a:extLst>
          </p:cNvPr>
          <p:cNvSpPr/>
          <p:nvPr/>
        </p:nvSpPr>
        <p:spPr>
          <a:xfrm rot="16200000">
            <a:off x="5840276" y="3564386"/>
            <a:ext cx="398568" cy="100584"/>
          </a:xfrm>
          <a:custGeom>
            <a:avLst/>
            <a:gdLst>
              <a:gd name="connsiteX0" fmla="*/ 0 w 398568"/>
              <a:gd name="connsiteY0" fmla="*/ 50292 h 100584"/>
              <a:gd name="connsiteX1" fmla="*/ 72317 w 398568"/>
              <a:gd name="connsiteY1" fmla="*/ 0 h 100584"/>
              <a:gd name="connsiteX2" fmla="*/ 72317 w 398568"/>
              <a:gd name="connsiteY2" fmla="*/ 43899 h 100584"/>
              <a:gd name="connsiteX3" fmla="*/ 398568 w 398568"/>
              <a:gd name="connsiteY3" fmla="*/ 43899 h 100584"/>
              <a:gd name="connsiteX4" fmla="*/ 398568 w 398568"/>
              <a:gd name="connsiteY4" fmla="*/ 56685 h 100584"/>
              <a:gd name="connsiteX5" fmla="*/ 72317 w 398568"/>
              <a:gd name="connsiteY5" fmla="*/ 56685 h 100584"/>
              <a:gd name="connsiteX6" fmla="*/ 72317 w 398568"/>
              <a:gd name="connsiteY6" fmla="*/ 100584 h 100584"/>
              <a:gd name="connsiteX7" fmla="*/ 0 w 398568"/>
              <a:gd name="connsiteY7" fmla="*/ 50292 h 10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1DFFF51D-41BF-8B40-857B-C84977AEB819}"/>
                  </a:ext>
                </a:extLst>
              </p:cNvPr>
              <p:cNvSpPr/>
              <p:nvPr/>
            </p:nvSpPr>
            <p:spPr>
              <a:xfrm>
                <a:off x="3491739" y="3934213"/>
                <a:ext cx="861133" cy="864596"/>
              </a:xfrm>
              <a:prstGeom prst="rect">
                <a:avLst/>
              </a:prstGeom>
              <a:solidFill>
                <a:schemeClr val="accent4">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smtClean="0"/>
                        <m:t>🤖</m:t>
                      </m:r>
                    </m:oMath>
                  </m:oMathPara>
                </a14:m>
                <a:endParaRPr lang="en-US" sz="4400" dirty="0"/>
              </a:p>
            </p:txBody>
          </p:sp>
        </mc:Choice>
        <mc:Fallback xmlns="">
          <p:sp>
            <p:nvSpPr>
              <p:cNvPr id="37" name="Rectangle 36">
                <a:extLst>
                  <a:ext uri="{FF2B5EF4-FFF2-40B4-BE49-F238E27FC236}">
                    <a16:creationId xmlns:a16="http://schemas.microsoft.com/office/drawing/2014/main" id="{1DFFF51D-41BF-8B40-857B-C84977AEB819}"/>
                  </a:ext>
                </a:extLst>
              </p:cNvPr>
              <p:cNvSpPr>
                <a:spLocks noRot="1" noChangeAspect="1" noMove="1" noResize="1" noEditPoints="1" noAdjustHandles="1" noChangeArrowheads="1" noChangeShapeType="1" noTextEdit="1"/>
              </p:cNvSpPr>
              <p:nvPr/>
            </p:nvSpPr>
            <p:spPr>
              <a:xfrm>
                <a:off x="3491739" y="3934213"/>
                <a:ext cx="861133" cy="864596"/>
              </a:xfrm>
              <a:prstGeom prst="rect">
                <a:avLst/>
              </a:prstGeom>
              <a:blipFill>
                <a:blip r:embed="rId8"/>
                <a:stretch>
                  <a:fillRect l="-16176" t="-2899" r="-16176" b="-10145"/>
                </a:stretch>
              </a:blipFill>
            </p:spPr>
            <p:txBody>
              <a:bodyPr/>
              <a:lstStyle/>
              <a:p>
                <a:r>
                  <a:rPr lang="en-US">
                    <a:noFill/>
                  </a:rPr>
                  <a:t> </a:t>
                </a:r>
              </a:p>
            </p:txBody>
          </p:sp>
        </mc:Fallback>
      </mc:AlternateContent>
      <p:sp>
        <p:nvSpPr>
          <p:cNvPr id="38" name="Arc 37">
            <a:extLst>
              <a:ext uri="{FF2B5EF4-FFF2-40B4-BE49-F238E27FC236}">
                <a16:creationId xmlns:a16="http://schemas.microsoft.com/office/drawing/2014/main" id="{B4AA859B-2FA4-824E-8220-0D23861354BE}"/>
              </a:ext>
            </a:extLst>
          </p:cNvPr>
          <p:cNvSpPr/>
          <p:nvPr/>
        </p:nvSpPr>
        <p:spPr>
          <a:xfrm rot="5400000" flipV="1">
            <a:off x="6713854" y="3971922"/>
            <a:ext cx="820055" cy="1747126"/>
          </a:xfrm>
          <a:prstGeom prst="arc">
            <a:avLst>
              <a:gd name="adj1" fmla="val 16483487"/>
              <a:gd name="adj2" fmla="val 5149738"/>
            </a:avLst>
          </a:prstGeom>
          <a:ln w="38100">
            <a:solidFill>
              <a:schemeClr val="tx1"/>
            </a:solidFill>
            <a:headEnd type="stealth"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288455C4-AFCF-774A-985D-ECF3085DDA83}"/>
              </a:ext>
            </a:extLst>
          </p:cNvPr>
          <p:cNvSpPr/>
          <p:nvPr/>
        </p:nvSpPr>
        <p:spPr>
          <a:xfrm>
            <a:off x="6716360" y="4908123"/>
            <a:ext cx="800219" cy="830997"/>
          </a:xfrm>
          <a:prstGeom prst="rect">
            <a:avLst/>
          </a:prstGeom>
        </p:spPr>
        <p:txBody>
          <a:bodyPr wrap="none">
            <a:spAutoFit/>
          </a:bodyPr>
          <a:lstStyle/>
          <a:p>
            <a:r>
              <a:rPr lang="en-US" sz="4800" dirty="0"/>
              <a:t>🚫</a:t>
            </a:r>
            <a:endParaRPr lang="en-US" sz="3200" dirty="0"/>
          </a:p>
        </p:txBody>
      </p:sp>
      <p:sp>
        <p:nvSpPr>
          <p:cNvPr id="42" name="Rounded Rectangle 41">
            <a:extLst>
              <a:ext uri="{FF2B5EF4-FFF2-40B4-BE49-F238E27FC236}">
                <a16:creationId xmlns:a16="http://schemas.microsoft.com/office/drawing/2014/main" id="{C3665ADF-AFC7-BE48-B4A6-B39B08EA1399}"/>
              </a:ext>
            </a:extLst>
          </p:cNvPr>
          <p:cNvSpPr/>
          <p:nvPr/>
        </p:nvSpPr>
        <p:spPr>
          <a:xfrm>
            <a:off x="6140757" y="5711193"/>
            <a:ext cx="3562385"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Task specific assumptions prevent generalization! </a:t>
            </a:r>
          </a:p>
        </p:txBody>
      </p:sp>
      <p:sp>
        <p:nvSpPr>
          <p:cNvPr id="20" name="Rectangle 19">
            <a:extLst>
              <a:ext uri="{FF2B5EF4-FFF2-40B4-BE49-F238E27FC236}">
                <a16:creationId xmlns:a16="http://schemas.microsoft.com/office/drawing/2014/main" id="{6E6418EB-DA44-984D-8433-AECBBB05A309}"/>
              </a:ext>
            </a:extLst>
          </p:cNvPr>
          <p:cNvSpPr/>
          <p:nvPr/>
        </p:nvSpPr>
        <p:spPr>
          <a:xfrm>
            <a:off x="9378329" y="4012567"/>
            <a:ext cx="2283446" cy="707886"/>
          </a:xfrm>
          <a:prstGeom prst="rect">
            <a:avLst/>
          </a:prstGeom>
        </p:spPr>
        <p:txBody>
          <a:bodyPr wrap="square">
            <a:spAutoFit/>
          </a:bodyPr>
          <a:lstStyle/>
          <a:p>
            <a:pPr algn="ctr"/>
            <a:r>
              <a:rPr lang="en-US" sz="2000" dirty="0"/>
              <a:t>dataset-specific</a:t>
            </a:r>
            <a:br>
              <a:rPr lang="en-US" sz="2000" dirty="0"/>
            </a:br>
            <a:r>
              <a:rPr lang="en-US" sz="2000" dirty="0"/>
              <a:t>models</a:t>
            </a:r>
          </a:p>
        </p:txBody>
      </p:sp>
      <p:sp>
        <p:nvSpPr>
          <p:cNvPr id="21" name="Rounded Rectangle 20">
            <a:extLst>
              <a:ext uri="{FF2B5EF4-FFF2-40B4-BE49-F238E27FC236}">
                <a16:creationId xmlns:a16="http://schemas.microsoft.com/office/drawing/2014/main" id="{F524F8AD-71F9-CF43-BC67-6E987AFBB904}"/>
              </a:ext>
            </a:extLst>
          </p:cNvPr>
          <p:cNvSpPr/>
          <p:nvPr/>
        </p:nvSpPr>
        <p:spPr>
          <a:xfrm>
            <a:off x="2518675" y="5711192"/>
            <a:ext cx="3389061"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There are MANY tasks — this is not scalable!  </a:t>
            </a:r>
          </a:p>
        </p:txBody>
      </p:sp>
    </p:spTree>
    <p:extLst>
      <p:ext uri="{BB962C8B-B14F-4D97-AF65-F5344CB8AC3E}">
        <p14:creationId xmlns:p14="http://schemas.microsoft.com/office/powerpoint/2010/main" val="7357734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p:bldP spid="42" grpId="0" animBg="1"/>
      <p:bldP spid="20"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a:extLst>
              <a:ext uri="{FF2B5EF4-FFF2-40B4-BE49-F238E27FC236}">
                <a16:creationId xmlns:a16="http://schemas.microsoft.com/office/drawing/2014/main" id="{20889D97-CFA9-C347-A8B8-DA8D78FBC7AF}"/>
              </a:ext>
            </a:extLst>
          </p:cNvPr>
          <p:cNvSpPr/>
          <p:nvPr/>
        </p:nvSpPr>
        <p:spPr>
          <a:xfrm>
            <a:off x="4123700" y="255822"/>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nvSpPr>
        <p:spPr>
          <a:xfrm>
            <a:off x="4618068" y="2164236"/>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nvSpPr>
        <p:spPr>
          <a:xfrm>
            <a:off x="6996562" y="220009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nvSpPr>
        <p:spPr>
          <a:xfrm>
            <a:off x="5807315" y="217013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24</a:t>
            </a:fld>
            <a:endParaRPr lang="en-US" dirty="0"/>
          </a:p>
        </p:txBody>
      </p:sp>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3D85905F-44BA-5E40-994B-9BEEC30DA6F3}"/>
                  </a:ext>
                </a:extLst>
              </p:cNvPr>
              <p:cNvSpPr/>
              <p:nvPr/>
            </p:nvSpPr>
            <p:spPr>
              <a:xfrm>
                <a:off x="4164044" y="3068355"/>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nvSpPr>
            <p:spPr>
              <a:xfrm>
                <a:off x="4164044" y="3068355"/>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ular Callout 29">
                <a:extLst>
                  <a:ext uri="{FF2B5EF4-FFF2-40B4-BE49-F238E27FC236}">
                    <a16:creationId xmlns:a16="http://schemas.microsoft.com/office/drawing/2014/main" id="{5C5B0C29-532F-344D-8DBD-92817383828D}"/>
                  </a:ext>
                </a:extLst>
              </p:cNvPr>
              <p:cNvSpPr/>
              <p:nvPr/>
            </p:nvSpPr>
            <p:spPr>
              <a:xfrm>
                <a:off x="7389823" y="3068354"/>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nvSpPr>
            <p:spPr>
              <a:xfrm>
                <a:off x="7389823" y="3068354"/>
                <a:ext cx="508018" cy="238363"/>
              </a:xfrm>
              <a:prstGeom prst="wedgeRoundRectCallout">
                <a:avLst>
                  <a:gd name="adj1" fmla="val -37987"/>
                  <a:gd name="adj2" fmla="val -128870"/>
                  <a:gd name="adj3" fmla="val 16667"/>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ular Callout 30">
                <a:extLst>
                  <a:ext uri="{FF2B5EF4-FFF2-40B4-BE49-F238E27FC236}">
                    <a16:creationId xmlns:a16="http://schemas.microsoft.com/office/drawing/2014/main" id="{BD867913-289C-BA48-8C53-515991FD56DE}"/>
                  </a:ext>
                </a:extLst>
              </p:cNvPr>
              <p:cNvSpPr/>
              <p:nvPr/>
            </p:nvSpPr>
            <p:spPr>
              <a:xfrm>
                <a:off x="5807315" y="3068355"/>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nvSpPr>
            <p:spPr>
              <a:xfrm>
                <a:off x="5807315" y="3068355"/>
                <a:ext cx="508018"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C68356-DC91-E541-BFC5-E76845BE4146}"/>
                  </a:ext>
                </a:extLst>
              </p:cNvPr>
              <p:cNvSpPr/>
              <p:nvPr/>
            </p:nvSpPr>
            <p:spPr>
              <a:xfrm>
                <a:off x="5581566" y="3885643"/>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20" name="Rectangle 19">
                <a:extLst>
                  <a:ext uri="{FF2B5EF4-FFF2-40B4-BE49-F238E27FC236}">
                    <a16:creationId xmlns:a16="http://schemas.microsoft.com/office/drawing/2014/main" id="{BEC68356-DC91-E541-BFC5-E76845BE4146}"/>
                  </a:ext>
                </a:extLst>
              </p:cNvPr>
              <p:cNvSpPr>
                <a:spLocks noRot="1" noChangeAspect="1" noMove="1" noResize="1" noEditPoints="1" noAdjustHandles="1" noChangeArrowheads="1" noChangeShapeType="1" noTextEdit="1"/>
              </p:cNvSpPr>
              <p:nvPr/>
            </p:nvSpPr>
            <p:spPr>
              <a:xfrm>
                <a:off x="5581566" y="3885643"/>
                <a:ext cx="861133" cy="864596"/>
              </a:xfrm>
              <a:prstGeom prst="rect">
                <a:avLst/>
              </a:prstGeom>
              <a:blipFill>
                <a:blip r:embed="rId6"/>
                <a:stretch>
                  <a:fillRect l="-14493" t="-2899" r="-14493" b="-10145"/>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D7F467-AD8E-8F4C-B33D-A7098064798A}"/>
              </a:ext>
            </a:extLst>
          </p:cNvPr>
          <p:cNvSpPr/>
          <p:nvPr/>
        </p:nvSpPr>
        <p:spPr>
          <a:xfrm rot="5400000">
            <a:off x="5841202" y="1575506"/>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Right Arrow 22">
            <a:extLst>
              <a:ext uri="{FF2B5EF4-FFF2-40B4-BE49-F238E27FC236}">
                <a16:creationId xmlns:a16="http://schemas.microsoft.com/office/drawing/2014/main" id="{D7E983B4-CAB7-8A43-98DB-F9314CCE1E35}"/>
              </a:ext>
            </a:extLst>
          </p:cNvPr>
          <p:cNvSpPr/>
          <p:nvPr/>
        </p:nvSpPr>
        <p:spPr>
          <a:xfrm>
            <a:off x="4494938" y="1944152"/>
            <a:ext cx="2966115" cy="719816"/>
          </a:xfrm>
          <a:prstGeom prst="leftRightArrow">
            <a:avLst/>
          </a:prstGeom>
          <a:solidFill>
            <a:srgbClr val="00B05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ular Callout 23">
            <a:extLst>
              <a:ext uri="{FF2B5EF4-FFF2-40B4-BE49-F238E27FC236}">
                <a16:creationId xmlns:a16="http://schemas.microsoft.com/office/drawing/2014/main" id="{49BA3AC3-3897-DF45-9793-F3278BB3BA9A}"/>
              </a:ext>
            </a:extLst>
          </p:cNvPr>
          <p:cNvSpPr/>
          <p:nvPr/>
        </p:nvSpPr>
        <p:spPr>
          <a:xfrm>
            <a:off x="1533357" y="4767508"/>
            <a:ext cx="9125286" cy="13573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Research questions:  </a:t>
            </a:r>
            <a:r>
              <a:rPr lang="en-US" sz="2800" dirty="0">
                <a:solidFill>
                  <a:schemeClr val="tx1"/>
                </a:solidFill>
              </a:rPr>
              <a:t>How can we build a system that </a:t>
            </a:r>
            <a:br>
              <a:rPr lang="en-US" sz="2800" dirty="0">
                <a:solidFill>
                  <a:schemeClr val="tx1"/>
                </a:solidFill>
              </a:rPr>
            </a:br>
            <a:r>
              <a:rPr lang="en-US" sz="2800" dirty="0">
                <a:solidFill>
                  <a:schemeClr val="tx1"/>
                </a:solidFill>
              </a:rPr>
              <a:t>tackles a variety of language tasks?</a:t>
            </a:r>
          </a:p>
        </p:txBody>
      </p:sp>
    </p:spTree>
    <p:extLst>
      <p:ext uri="{BB962C8B-B14F-4D97-AF65-F5344CB8AC3E}">
        <p14:creationId xmlns:p14="http://schemas.microsoft.com/office/powerpoint/2010/main" val="5451898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ppt_w</p:attrName>
                                        </p:attrNameLst>
                                      </p:cBhvr>
                                      <p:tavLst>
                                        <p:tav tm="0">
                                          <p:val>
                                            <p:strVal val="#ppt_w*0.70"/>
                                          </p:val>
                                        </p:tav>
                                        <p:tav tm="100000">
                                          <p:val>
                                            <p:strVal val="#ppt_w"/>
                                          </p:val>
                                        </p:tav>
                                      </p:tavLst>
                                    </p:anim>
                                    <p:anim calcmode="lin" valueType="num">
                                      <p:cBhvr>
                                        <p:cTn id="8" dur="2000" fill="hold"/>
                                        <p:tgtEl>
                                          <p:spTgt spid="23"/>
                                        </p:tgtEl>
                                        <p:attrNameLst>
                                          <p:attrName>ppt_h</p:attrName>
                                        </p:attrNameLst>
                                      </p:cBhvr>
                                      <p:tavLst>
                                        <p:tav tm="0">
                                          <p:val>
                                            <p:strVal val="#ppt_h"/>
                                          </p:val>
                                        </p:tav>
                                        <p:tav tm="100000">
                                          <p:val>
                                            <p:strVal val="#ppt_h"/>
                                          </p:val>
                                        </p:tav>
                                      </p:tavLst>
                                    </p:anim>
                                    <p:animEffect transition="in" filter="fade">
                                      <p:cBhvr>
                                        <p:cTn id="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25</a:t>
            </a:fld>
            <a:endParaRPr lang="en-US" dirty="0"/>
          </a:p>
        </p:txBody>
      </p:sp>
      <p:grpSp>
        <p:nvGrpSpPr>
          <p:cNvPr id="2" name="Group 1">
            <a:extLst>
              <a:ext uri="{FF2B5EF4-FFF2-40B4-BE49-F238E27FC236}">
                <a16:creationId xmlns:a16="http://schemas.microsoft.com/office/drawing/2014/main" id="{EBA255E6-620E-404E-B2E6-99B33D981A0C}"/>
              </a:ext>
            </a:extLst>
          </p:cNvPr>
          <p:cNvGrpSpPr/>
          <p:nvPr/>
        </p:nvGrpSpPr>
        <p:grpSpPr>
          <a:xfrm>
            <a:off x="8819147" y="345913"/>
            <a:ext cx="2842628" cy="3144015"/>
            <a:chOff x="7393130" y="273091"/>
            <a:chExt cx="4268645" cy="4583236"/>
          </a:xfrm>
        </p:grpSpPr>
        <p:sp>
          <p:nvSpPr>
            <p:cNvPr id="18" name="Triangle 17">
              <a:extLst>
                <a:ext uri="{FF2B5EF4-FFF2-40B4-BE49-F238E27FC236}">
                  <a16:creationId xmlns:a16="http://schemas.microsoft.com/office/drawing/2014/main" id="{20889D97-CFA9-C347-A8B8-DA8D78FBC7A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1891886-1554-3042-A32F-B43AAA60B4D4}"/>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1" name="Oval 50">
              <a:extLst>
                <a:ext uri="{FF2B5EF4-FFF2-40B4-BE49-F238E27FC236}">
                  <a16:creationId xmlns:a16="http://schemas.microsoft.com/office/drawing/2014/main" id="{051D562B-4215-6B47-B995-F41B68830A5C}"/>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2" name="Oval 51">
              <a:extLst>
                <a:ext uri="{FF2B5EF4-FFF2-40B4-BE49-F238E27FC236}">
                  <a16:creationId xmlns:a16="http://schemas.microsoft.com/office/drawing/2014/main" id="{C7A33298-47C0-0840-AD85-F9D7C03AF512}"/>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3D85905F-44BA-5E40-994B-9BEEC30DA6F3}"/>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25" name="Rounded Rectangular Callout 24">
                  <a:extLst>
                    <a:ext uri="{FF2B5EF4-FFF2-40B4-BE49-F238E27FC236}">
                      <a16:creationId xmlns:a16="http://schemas.microsoft.com/office/drawing/2014/main" id="{3D85905F-44BA-5E40-994B-9BEEC30DA6F3}"/>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ounded Rectangular Callout 29">
                  <a:extLst>
                    <a:ext uri="{FF2B5EF4-FFF2-40B4-BE49-F238E27FC236}">
                      <a16:creationId xmlns:a16="http://schemas.microsoft.com/office/drawing/2014/main" id="{5C5B0C29-532F-344D-8DBD-92817383828D}"/>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30" name="Rounded Rectangular Callout 29">
                  <a:extLst>
                    <a:ext uri="{FF2B5EF4-FFF2-40B4-BE49-F238E27FC236}">
                      <a16:creationId xmlns:a16="http://schemas.microsoft.com/office/drawing/2014/main" id="{5C5B0C29-532F-344D-8DBD-92817383828D}"/>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4"/>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ular Callout 30">
                  <a:extLst>
                    <a:ext uri="{FF2B5EF4-FFF2-40B4-BE49-F238E27FC236}">
                      <a16:creationId xmlns:a16="http://schemas.microsoft.com/office/drawing/2014/main" id="{BD867913-289C-BA48-8C53-515991FD56D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31" name="Rounded Rectangular Callout 30">
                  <a:extLst>
                    <a:ext uri="{FF2B5EF4-FFF2-40B4-BE49-F238E27FC236}">
                      <a16:creationId xmlns:a16="http://schemas.microsoft.com/office/drawing/2014/main" id="{BD867913-289C-BA48-8C53-515991FD56D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5"/>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EC68356-DC91-E541-BFC5-E76845BE4146}"/>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20" name="Rectangle 19">
                  <a:extLst>
                    <a:ext uri="{FF2B5EF4-FFF2-40B4-BE49-F238E27FC236}">
                      <a16:creationId xmlns:a16="http://schemas.microsoft.com/office/drawing/2014/main" id="{BEC68356-DC91-E541-BFC5-E76845BE4146}"/>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6"/>
                  <a:stretch>
                    <a:fillRect l="-9259" t="-1923" r="-11111" b="-9615"/>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D7F467-AD8E-8F4C-B33D-A7098064798A}"/>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Right Arrow 22">
              <a:extLst>
                <a:ext uri="{FF2B5EF4-FFF2-40B4-BE49-F238E27FC236}">
                  <a16:creationId xmlns:a16="http://schemas.microsoft.com/office/drawing/2014/main" id="{D7E983B4-CAB7-8A43-98DB-F9314CCE1E35}"/>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ular Callout 23">
            <a:extLst>
              <a:ext uri="{FF2B5EF4-FFF2-40B4-BE49-F238E27FC236}">
                <a16:creationId xmlns:a16="http://schemas.microsoft.com/office/drawing/2014/main" id="{49BA3AC3-3897-DF45-9793-F3278BB3BA9A}"/>
              </a:ext>
            </a:extLst>
          </p:cNvPr>
          <p:cNvSpPr/>
          <p:nvPr/>
        </p:nvSpPr>
        <p:spPr>
          <a:xfrm>
            <a:off x="1533357" y="4767508"/>
            <a:ext cx="9125286" cy="13573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Research questions:  </a:t>
            </a:r>
            <a:r>
              <a:rPr lang="en-US" sz="2800" dirty="0">
                <a:solidFill>
                  <a:schemeClr val="tx1"/>
                </a:solidFill>
              </a:rPr>
              <a:t>How can we build a system that </a:t>
            </a:r>
            <a:br>
              <a:rPr lang="en-US" sz="2800" dirty="0">
                <a:solidFill>
                  <a:schemeClr val="tx1"/>
                </a:solidFill>
              </a:rPr>
            </a:br>
            <a:r>
              <a:rPr lang="en-US" sz="2800" dirty="0">
                <a:solidFill>
                  <a:schemeClr val="tx1"/>
                </a:solidFill>
              </a:rPr>
              <a:t>tackles a variety of language tasks?</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3213399" y="731440"/>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𝟏</m:t>
                          </m:r>
                        </m:sub>
                      </m:sSub>
                    </m:oMath>
                  </m:oMathPara>
                </a14:m>
                <a:endParaRPr lang="en-US" sz="24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3213399" y="731440"/>
                <a:ext cx="481042" cy="369332"/>
              </a:xfrm>
              <a:prstGeom prst="rect">
                <a:avLst/>
              </a:prstGeom>
              <a:blipFill>
                <a:blip r:embed="rId7"/>
                <a:stretch>
                  <a:fillRect l="-25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6556892" y="739424"/>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oMath>
                  </m:oMathPara>
                </a14:m>
                <a:endParaRPr lang="en-US" sz="2400"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6556892" y="739424"/>
                <a:ext cx="626740" cy="369332"/>
              </a:xfrm>
              <a:prstGeom prst="rect">
                <a:avLst/>
              </a:prstGeom>
              <a:blipFill>
                <a:blip r:embed="rId8"/>
                <a:stretch>
                  <a:fillRect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4468613" y="1758104"/>
                <a:ext cx="1158726" cy="11454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6000" dirty="0"/>
                        <m:t>🤖</m:t>
                      </m:r>
                    </m:oMath>
                  </m:oMathPara>
                </a14:m>
                <a:endParaRPr lang="en-US" sz="60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4468613" y="1758104"/>
                <a:ext cx="1158726" cy="1145442"/>
              </a:xfrm>
              <a:prstGeom prst="rect">
                <a:avLst/>
              </a:prstGeom>
              <a:blipFill>
                <a:blip r:embed="rId9"/>
                <a:stretch>
                  <a:fillRect l="-16129" t="-5495" r="-15054" b="-1208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3607187" y="957444"/>
            <a:ext cx="1060307"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5487532" y="967248"/>
            <a:ext cx="109291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3177305" y="2023424"/>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𝟐</m:t>
                          </m:r>
                        </m:sub>
                      </m:sSub>
                    </m:oMath>
                  </m:oMathPara>
                </a14:m>
                <a:endParaRPr lang="en-US" sz="24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3177305" y="2023424"/>
                <a:ext cx="481042" cy="369332"/>
              </a:xfrm>
              <a:prstGeom prst="rect">
                <a:avLst/>
              </a:prstGeom>
              <a:blipFill>
                <a:blip r:embed="rId10"/>
                <a:stretch>
                  <a:fillRect l="-52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3179536" y="3308095"/>
                <a:ext cx="481042" cy="369332"/>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𝟑</m:t>
                          </m:r>
                        </m:sub>
                      </m:sSub>
                    </m:oMath>
                  </m:oMathPara>
                </a14:m>
                <a:endParaRPr lang="en-US" sz="24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3179536" y="3308095"/>
                <a:ext cx="481042" cy="369332"/>
              </a:xfrm>
              <a:prstGeom prst="rect">
                <a:avLst/>
              </a:prstGeom>
              <a:blipFill>
                <a:blip r:embed="rId11"/>
                <a:stretch>
                  <a:fillRect l="-52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6556892" y="3251914"/>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𝟑</m:t>
                          </m:r>
                        </m:sub>
                      </m:sSub>
                    </m:oMath>
                  </m:oMathPara>
                </a14:m>
                <a:endParaRPr lang="en-US" sz="2400"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6556892" y="3251914"/>
                <a:ext cx="626740" cy="369332"/>
              </a:xfrm>
              <a:prstGeom prst="rect">
                <a:avLst/>
              </a:prstGeom>
              <a:blipFill>
                <a:blip r:embed="rId12"/>
                <a:stretch>
                  <a:fillRect b="-2258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a:cxnSpLocks/>
          </p:cNvCxnSpPr>
          <p:nvPr/>
        </p:nvCxnSpPr>
        <p:spPr>
          <a:xfrm>
            <a:off x="3585960" y="2279390"/>
            <a:ext cx="1081534"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a:cxnSpLocks/>
          </p:cNvCxnSpPr>
          <p:nvPr/>
        </p:nvCxnSpPr>
        <p:spPr>
          <a:xfrm>
            <a:off x="5495331" y="2279390"/>
            <a:ext cx="1081534"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6553314" y="1997251"/>
                <a:ext cx="626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oMath>
                  </m:oMathPara>
                </a14:m>
                <a:endParaRPr lang="en-US" sz="2400"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6553314" y="1997251"/>
                <a:ext cx="626740" cy="369332"/>
              </a:xfrm>
              <a:prstGeom prst="rect">
                <a:avLst/>
              </a:prstGeom>
              <a:blipFill>
                <a:blip r:embed="rId13"/>
                <a:stretch>
                  <a:fillRect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900949" y="747263"/>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m:t>
                          </m:r>
                          <m:r>
                            <a:rPr lang="en-US" sz="2400" b="1" i="0" smtClean="0">
                              <a:latin typeface="Cambria Math" panose="02040503050406030204" pitchFamily="18" charset="0"/>
                            </a:rPr>
                            <m:t>𝐱</m:t>
                          </m:r>
                        </m:e>
                        <m:sub>
                          <m:r>
                            <a:rPr lang="en-US" sz="2400" b="1" i="0" smtClean="0">
                              <a:latin typeface="Cambria Math" panose="02040503050406030204" pitchFamily="18" charset="0"/>
                            </a:rPr>
                            <m:t>𝟏</m:t>
                          </m:r>
                        </m:sub>
                      </m:sSub>
                      <m:r>
                        <a:rPr lang="en-US" sz="2400" b="1" i="0"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𝟏</m:t>
                          </m:r>
                        </m:sub>
                      </m:sSub>
                      <m:r>
                        <a:rPr lang="en-US" sz="2400" b="1" i="0" smtClean="0">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a:latin typeface="Cambria Math" panose="02040503050406030204" pitchFamily="18" charset="0"/>
                              <a:ea typeface="Cambria Math" panose="02040503050406030204" pitchFamily="18" charset="0"/>
                            </a:rPr>
                            <m:t>𝟏</m:t>
                          </m:r>
                        </m:sub>
                      </m:sSub>
                      <m:r>
                        <a:rPr lang="en-US" sz="2400" b="1"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900949" y="747263"/>
                <a:ext cx="2170821" cy="369332"/>
              </a:xfrm>
              <a:prstGeom prst="rect">
                <a:avLst/>
              </a:prstGeom>
              <a:blipFill>
                <a:blip r:embed="rId14"/>
                <a:stretch>
                  <a:fillRect l="-7018"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900949" y="2063565"/>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m:t>
                          </m:r>
                          <m:r>
                            <a:rPr lang="en-US" sz="2400" b="1" i="0" smtClean="0">
                              <a:latin typeface="Cambria Math" panose="02040503050406030204" pitchFamily="18" charset="0"/>
                            </a:rPr>
                            <m:t>𝐱</m:t>
                          </m:r>
                        </m:e>
                        <m:sub>
                          <m:r>
                            <a:rPr lang="en-US" sz="2400" b="1" i="0" smtClean="0">
                              <a:latin typeface="Cambria Math" panose="02040503050406030204" pitchFamily="18" charset="0"/>
                            </a:rPr>
                            <m:t>𝟐</m:t>
                          </m:r>
                        </m:sub>
                      </m:sSub>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𝟐</m:t>
                          </m:r>
                        </m:sub>
                      </m:sSub>
                      <m:r>
                        <a:rPr lang="en-US" sz="2400" b="1">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smtClean="0">
                              <a:latin typeface="Cambria Math" panose="02040503050406030204" pitchFamily="18" charset="0"/>
                              <a:ea typeface="Cambria Math" panose="02040503050406030204" pitchFamily="18" charset="0"/>
                            </a:rPr>
                            <m:t>𝟐</m:t>
                          </m:r>
                        </m:sub>
                      </m:sSub>
                      <m:r>
                        <a:rPr lang="en-US" sz="2400" b="1"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900949" y="2063565"/>
                <a:ext cx="2170821" cy="369332"/>
              </a:xfrm>
              <a:prstGeom prst="rect">
                <a:avLst/>
              </a:prstGeom>
              <a:blipFill>
                <a:blip r:embed="rId15"/>
                <a:stretch>
                  <a:fillRect l="-701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912306" y="3348294"/>
                <a:ext cx="2170821"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1" i="0" smtClean="0">
                              <a:latin typeface="Cambria Math" panose="02040503050406030204" pitchFamily="18" charset="0"/>
                            </a:rPr>
                            <m:t>𝟑</m:t>
                          </m:r>
                        </m:sub>
                      </m:sSub>
                      <m:r>
                        <a:rPr lang="en-US" sz="2400" b="1" i="0"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1" i="0" smtClean="0">
                              <a:latin typeface="Cambria Math" panose="02040503050406030204" pitchFamily="18" charset="0"/>
                            </a:rPr>
                            <m:t>𝟑</m:t>
                          </m:r>
                        </m:sub>
                      </m:sSub>
                      <m:r>
                        <a:rPr lang="en-US" sz="2400" b="1">
                          <a:latin typeface="Cambria Math" panose="02040503050406030204" pitchFamily="18" charset="0"/>
                        </a:rPr>
                        <m:t>)~</m:t>
                      </m:r>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𝓓</m:t>
                          </m:r>
                        </m:e>
                        <m:sub>
                          <m:r>
                            <a:rPr lang="en-US" sz="2400" b="1" i="1" smtClean="0">
                              <a:latin typeface="Cambria Math" panose="02040503050406030204" pitchFamily="18" charset="0"/>
                              <a:ea typeface="Cambria Math" panose="02040503050406030204" pitchFamily="18" charset="0"/>
                            </a:rPr>
                            <m:t>𝟑</m:t>
                          </m:r>
                        </m:sub>
                      </m:sSub>
                      <m:r>
                        <a:rPr lang="en-US" sz="2400" b="1"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912306" y="3348294"/>
                <a:ext cx="2170821" cy="369332"/>
              </a:xfrm>
              <a:prstGeom prst="rect">
                <a:avLst/>
              </a:prstGeom>
              <a:blipFill>
                <a:blip r:embed="rId16"/>
                <a:stretch>
                  <a:fillRect l="-7018" b="-33333"/>
                </a:stretch>
              </a:blipFill>
            </p:spPr>
            <p:txBody>
              <a:bodyPr/>
              <a:lstStyle/>
              <a:p>
                <a:r>
                  <a:rPr lang="en-US">
                    <a:noFill/>
                  </a:rPr>
                  <a:t> </a:t>
                </a:r>
              </a:p>
            </p:txBody>
          </p:sp>
        </mc:Fallback>
      </mc:AlternateContent>
    </p:spTree>
    <p:extLst>
      <p:ext uri="{BB962C8B-B14F-4D97-AF65-F5344CB8AC3E}">
        <p14:creationId xmlns:p14="http://schemas.microsoft.com/office/powerpoint/2010/main" val="29242368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r>
              <a:rPr lang="en-US" b="1" dirty="0"/>
              <a:t>Challenge:</a:t>
            </a:r>
            <a:r>
              <a:rPr lang="en-US" dirty="0"/>
              <a:t> negative transfer: </a:t>
            </a:r>
          </a:p>
          <a:p>
            <a:pPr lvl="1"/>
            <a:r>
              <a:rPr lang="en-US" dirty="0"/>
              <a:t>multi-tasking can hurt, if there is </a:t>
            </a:r>
            <a:br>
              <a:rPr lang="en-US" dirty="0"/>
            </a:br>
            <a:r>
              <a:rPr lang="en-US" b="1" dirty="0"/>
              <a:t>not enough commonalities</a:t>
            </a:r>
            <a:r>
              <a:rPr lang="en-US" dirty="0"/>
              <a:t> among the tasks. </a:t>
            </a:r>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9478070" y="3851065"/>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9478070" y="3851065"/>
                <a:ext cx="269685" cy="186983"/>
              </a:xfrm>
              <a:prstGeom prst="rect">
                <a:avLst/>
              </a:prstGeom>
              <a:blipFill>
                <a:blip r:embed="rId3"/>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521329" y="3857128"/>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521329" y="3857128"/>
                <a:ext cx="351367" cy="210356"/>
              </a:xfrm>
              <a:prstGeom prst="rect">
                <a:avLst/>
              </a:prstGeom>
              <a:blipFill>
                <a:blip r:embed="rId4"/>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10274119" y="4625264"/>
                <a:ext cx="649613" cy="7242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10274119" y="4625264"/>
                <a:ext cx="649613" cy="724237"/>
              </a:xfrm>
              <a:prstGeom prst="rect">
                <a:avLst/>
              </a:prstGeom>
              <a:blipFill>
                <a:blip r:embed="rId5"/>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755489" y="3961424"/>
            <a:ext cx="594437" cy="1974615"/>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804953" y="3968869"/>
            <a:ext cx="612715" cy="1936440"/>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9450842" y="4832211"/>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9450842" y="4832211"/>
                <a:ext cx="269685" cy="186983"/>
              </a:xfrm>
              <a:prstGeom prst="rect">
                <a:avLst/>
              </a:prstGeom>
              <a:blipFill>
                <a:blip r:embed="rId6"/>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9452525" y="5807804"/>
                <a:ext cx="269685" cy="186983"/>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9452525" y="5807804"/>
                <a:ext cx="269685" cy="186983"/>
              </a:xfrm>
              <a:prstGeom prst="rect">
                <a:avLst/>
              </a:prstGeom>
              <a:blipFill>
                <a:blip r:embed="rId7"/>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521329" y="5765140"/>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521329" y="5765140"/>
                <a:ext cx="351367" cy="210356"/>
              </a:xfrm>
              <a:prstGeom prst="rect">
                <a:avLst/>
              </a:prstGeom>
              <a:blipFill>
                <a:blip r:embed="rId8"/>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743588"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808632" y="4965324"/>
            <a:ext cx="606337"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518629" y="4812335"/>
                <a:ext cx="351367" cy="210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518629" y="4812335"/>
                <a:ext cx="351367" cy="210356"/>
              </a:xfrm>
              <a:prstGeom prst="rect">
                <a:avLst/>
              </a:prstGeom>
              <a:blipFill>
                <a:blip r:embed="rId9"/>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8076893" y="3863081"/>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8076893" y="3863081"/>
                <a:ext cx="1541873" cy="246221"/>
              </a:xfrm>
              <a:prstGeom prst="rect">
                <a:avLst/>
              </a:prstGeom>
              <a:blipFill>
                <a:blip r:embed="rId10"/>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8076893" y="4862696"/>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8076893" y="4862696"/>
                <a:ext cx="1541873" cy="246221"/>
              </a:xfrm>
              <a:prstGeom prst="rect">
                <a:avLst/>
              </a:prstGeom>
              <a:blipFill>
                <a:blip r:embed="rId11"/>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8085459" y="5838332"/>
                <a:ext cx="1541873"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8085459" y="5838332"/>
                <a:ext cx="1541873" cy="246221"/>
              </a:xfrm>
              <a:prstGeom prst="rect">
                <a:avLst/>
              </a:prstGeom>
              <a:blipFill>
                <a:blip r:embed="rId12"/>
                <a:stretch>
                  <a:fillRect l="-6557" b="-33333"/>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6E992EE2-908E-D647-986B-44502AB31FCB}"/>
              </a:ext>
            </a:extLst>
          </p:cNvPr>
          <p:cNvSpPr/>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commonalities across tasks.</a:t>
            </a:r>
          </a:p>
        </p:txBody>
      </p:sp>
      <p:grpSp>
        <p:nvGrpSpPr>
          <p:cNvPr id="70" name="Group 69">
            <a:extLst>
              <a:ext uri="{FF2B5EF4-FFF2-40B4-BE49-F238E27FC236}">
                <a16:creationId xmlns:a16="http://schemas.microsoft.com/office/drawing/2014/main" id="{E86985CF-622E-3D4A-B480-C39892277146}"/>
              </a:ext>
            </a:extLst>
          </p:cNvPr>
          <p:cNvGrpSpPr/>
          <p:nvPr/>
        </p:nvGrpSpPr>
        <p:grpSpPr>
          <a:xfrm>
            <a:off x="8819147" y="345913"/>
            <a:ext cx="2842628" cy="3144015"/>
            <a:chOff x="7393130" y="273091"/>
            <a:chExt cx="4268645" cy="4583236"/>
          </a:xfrm>
        </p:grpSpPr>
        <p:sp>
          <p:nvSpPr>
            <p:cNvPr id="71" name="Triangle 70">
              <a:extLst>
                <a:ext uri="{FF2B5EF4-FFF2-40B4-BE49-F238E27FC236}">
                  <a16:creationId xmlns:a16="http://schemas.microsoft.com/office/drawing/2014/main" id="{20183FF3-2C4A-B54A-B72A-0EF3C18353FF}"/>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D2F8E35-BE41-0145-9839-A0A6E872A55A}"/>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73" name="Oval 72">
              <a:extLst>
                <a:ext uri="{FF2B5EF4-FFF2-40B4-BE49-F238E27FC236}">
                  <a16:creationId xmlns:a16="http://schemas.microsoft.com/office/drawing/2014/main" id="{47D4AFC0-3C34-A748-AEF5-D8F9ED5C7135}"/>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74" name="Oval 73">
              <a:extLst>
                <a:ext uri="{FF2B5EF4-FFF2-40B4-BE49-F238E27FC236}">
                  <a16:creationId xmlns:a16="http://schemas.microsoft.com/office/drawing/2014/main" id="{648E7743-E448-D44D-BF6C-7E1CF44376B3}"/>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75" name="Rounded Rectangular Callout 74">
                  <a:extLst>
                    <a:ext uri="{FF2B5EF4-FFF2-40B4-BE49-F238E27FC236}">
                      <a16:creationId xmlns:a16="http://schemas.microsoft.com/office/drawing/2014/main" id="{19CAF45C-40B2-D04F-88ED-C207B241B1D4}"/>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75" name="Rounded Rectangular Callout 74">
                  <a:extLst>
                    <a:ext uri="{FF2B5EF4-FFF2-40B4-BE49-F238E27FC236}">
                      <a16:creationId xmlns:a16="http://schemas.microsoft.com/office/drawing/2014/main" id="{19CAF45C-40B2-D04F-88ED-C207B241B1D4}"/>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ounded Rectangular Callout 75">
                  <a:extLst>
                    <a:ext uri="{FF2B5EF4-FFF2-40B4-BE49-F238E27FC236}">
                      <a16:creationId xmlns:a16="http://schemas.microsoft.com/office/drawing/2014/main" id="{7445673B-783B-BA42-A9F0-9DE47A9A5906}"/>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76" name="Rounded Rectangular Callout 75">
                  <a:extLst>
                    <a:ext uri="{FF2B5EF4-FFF2-40B4-BE49-F238E27FC236}">
                      <a16:creationId xmlns:a16="http://schemas.microsoft.com/office/drawing/2014/main" id="{7445673B-783B-BA42-A9F0-9DE47A9A5906}"/>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4"/>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ounded Rectangular Callout 76">
                  <a:extLst>
                    <a:ext uri="{FF2B5EF4-FFF2-40B4-BE49-F238E27FC236}">
                      <a16:creationId xmlns:a16="http://schemas.microsoft.com/office/drawing/2014/main" id="{9AAD3FBA-D1EE-B54A-8822-F797068B338A}"/>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77" name="Rounded Rectangular Callout 76">
                  <a:extLst>
                    <a:ext uri="{FF2B5EF4-FFF2-40B4-BE49-F238E27FC236}">
                      <a16:creationId xmlns:a16="http://schemas.microsoft.com/office/drawing/2014/main" id="{9AAD3FBA-D1EE-B54A-8822-F797068B338A}"/>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15"/>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126D5814-E785-D040-8BA3-8DB55DD55521}"/>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78" name="Rectangle 77">
                  <a:extLst>
                    <a:ext uri="{FF2B5EF4-FFF2-40B4-BE49-F238E27FC236}">
                      <a16:creationId xmlns:a16="http://schemas.microsoft.com/office/drawing/2014/main" id="{126D5814-E785-D040-8BA3-8DB55DD55521}"/>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16"/>
                  <a:stretch>
                    <a:fillRect l="-9259" t="-1923" r="-11111" b="-9615"/>
                  </a:stretch>
                </a:blipFill>
              </p:spPr>
              <p:txBody>
                <a:bodyPr/>
                <a:lstStyle/>
                <a:p>
                  <a:r>
                    <a:rPr lang="en-US">
                      <a:noFill/>
                    </a:rPr>
                    <a:t> </a:t>
                  </a:r>
                </a:p>
              </p:txBody>
            </p:sp>
          </mc:Fallback>
        </mc:AlternateContent>
        <p:sp>
          <p:nvSpPr>
            <p:cNvPr id="79" name="Right Brace 78">
              <a:extLst>
                <a:ext uri="{FF2B5EF4-FFF2-40B4-BE49-F238E27FC236}">
                  <a16:creationId xmlns:a16="http://schemas.microsoft.com/office/drawing/2014/main" id="{FC1AF5FA-E465-9D46-9318-65857E968552}"/>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Right Arrow 79">
              <a:extLst>
                <a:ext uri="{FF2B5EF4-FFF2-40B4-BE49-F238E27FC236}">
                  <a16:creationId xmlns:a16="http://schemas.microsoft.com/office/drawing/2014/main" id="{1844D36B-1414-3F40-9097-98EC90E6B769}"/>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52535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animEffect transition="in" filter="fade">
                                      <p:cBhvr>
                                        <p:cTn id="1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780DA11-598A-2D4A-8070-A1788AEECA0B}"/>
              </a:ext>
            </a:extLst>
          </p:cNvPr>
          <p:cNvSpPr>
            <a:spLocks noGrp="1"/>
          </p:cNvSpPr>
          <p:nvPr>
            <p:ph idx="1"/>
          </p:nvPr>
        </p:nvSpPr>
        <p:spPr>
          <a:xfrm>
            <a:off x="838200" y="764921"/>
            <a:ext cx="6981538" cy="4351338"/>
          </a:xfrm>
        </p:spPr>
        <p:txBody>
          <a:bodyPr/>
          <a:lstStyle/>
          <a:p>
            <a:r>
              <a:rPr lang="en-US" dirty="0"/>
              <a:t>Multi-task learning </a:t>
            </a:r>
            <a:r>
              <a:rPr lang="en-US" sz="1800" dirty="0">
                <a:solidFill>
                  <a:schemeClr val="bg1">
                    <a:lumMod val="50000"/>
                  </a:schemeClr>
                </a:solidFill>
              </a:rPr>
              <a:t>[Caruana '97; McCann et al. ’18]</a:t>
            </a:r>
            <a:endParaRPr lang="en-US" dirty="0"/>
          </a:p>
          <a:p>
            <a:endParaRPr lang="en-US" dirty="0"/>
          </a:p>
          <a:p>
            <a:endParaRPr lang="en-US" dirty="0"/>
          </a:p>
          <a:p>
            <a:pPr marL="0" indent="0">
              <a:buNone/>
            </a:pPr>
            <a:endParaRPr lang="en-US" dirty="0"/>
          </a:p>
          <a:p>
            <a:r>
              <a:rPr lang="en-US" b="1" dirty="0"/>
              <a:t>Challenge:</a:t>
            </a:r>
            <a:r>
              <a:rPr lang="en-US" dirty="0"/>
              <a:t> negative transfer: </a:t>
            </a:r>
          </a:p>
          <a:p>
            <a:pPr lvl="1"/>
            <a:r>
              <a:rPr lang="en-US" dirty="0"/>
              <a:t>multi-tasking can hurt, if there is </a:t>
            </a:r>
            <a:br>
              <a:rPr lang="en-US" dirty="0"/>
            </a:br>
            <a:r>
              <a:rPr lang="en-US" b="1" dirty="0"/>
              <a:t>not enough commonalities</a:t>
            </a:r>
            <a:r>
              <a:rPr lang="en-US" dirty="0"/>
              <a:t> among the tasks. </a:t>
            </a:r>
          </a:p>
          <a:p>
            <a:pPr lvl="1"/>
            <a:endParaRPr lang="en-US" dirty="0"/>
          </a:p>
          <a:p>
            <a:endParaRPr lang="en-US" dirty="0"/>
          </a:p>
        </p:txBody>
      </p:sp>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grpSp>
        <p:nvGrpSpPr>
          <p:cNvPr id="12" name="Group 11">
            <a:extLst>
              <a:ext uri="{FF2B5EF4-FFF2-40B4-BE49-F238E27FC236}">
                <a16:creationId xmlns:a16="http://schemas.microsoft.com/office/drawing/2014/main" id="{4C10D436-1AE5-E74C-AC6A-7421714C4E09}"/>
              </a:ext>
            </a:extLst>
          </p:cNvPr>
          <p:cNvGrpSpPr/>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3"/>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4"/>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5"/>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6"/>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7"/>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8"/>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9"/>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0"/>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1"/>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2"/>
                  <a:stretch>
                    <a:fillRect l="-6557" b="-33333"/>
                  </a:stretch>
                </a:blipFill>
              </p:spPr>
              <p:txBody>
                <a:bodyPr/>
                <a:lstStyle/>
                <a:p>
                  <a:r>
                    <a:rPr lang="en-US">
                      <a:noFill/>
                    </a:rPr>
                    <a:t> </a:t>
                  </a:r>
                </a:p>
              </p:txBody>
            </p:sp>
          </mc:Fallback>
        </mc:AlternateContent>
      </p:grpSp>
      <p:sp>
        <p:nvSpPr>
          <p:cNvPr id="7" name="Rounded Rectangle 6">
            <a:extLst>
              <a:ext uri="{FF2B5EF4-FFF2-40B4-BE49-F238E27FC236}">
                <a16:creationId xmlns:a16="http://schemas.microsoft.com/office/drawing/2014/main" id="{6E992EE2-908E-D647-986B-44502AB31FCB}"/>
              </a:ext>
            </a:extLst>
          </p:cNvPr>
          <p:cNvSpPr/>
          <p:nvPr/>
        </p:nvSpPr>
        <p:spPr>
          <a:xfrm>
            <a:off x="824234" y="1354147"/>
            <a:ext cx="6559146" cy="1252390"/>
          </a:xfrm>
          <a:prstGeom prst="roundRect">
            <a:avLst/>
          </a:prstGeom>
          <a:solidFill>
            <a:srgbClr val="245ED4">
              <a:alpha val="17000"/>
            </a:srgbClr>
          </a:solidFill>
        </p:spPr>
        <p:txBody>
          <a:bodyPr wrap="square" anchor="ctr">
            <a:noAutofit/>
          </a:bodyPr>
          <a:lstStyle/>
          <a:p>
            <a:pPr algn="ctr"/>
            <a:r>
              <a:rPr lang="en-US" sz="2400" b="1" i="1" dirty="0"/>
              <a:t>Solving multiple learning tasks at the same time</a:t>
            </a:r>
            <a:r>
              <a:rPr lang="en-US" sz="2400" i="1" dirty="0"/>
              <a:t>, while exploiting </a:t>
            </a:r>
            <a:r>
              <a:rPr lang="en-US" sz="2400" b="1" i="1" dirty="0">
                <a:solidFill>
                  <a:srgbClr val="C00000"/>
                </a:solidFill>
              </a:rPr>
              <a:t>commonalities </a:t>
            </a:r>
            <a:r>
              <a:rPr lang="en-US" sz="2400" i="1" dirty="0"/>
              <a:t>across tasks.</a:t>
            </a:r>
          </a:p>
        </p:txBody>
      </p:sp>
      <p:sp>
        <p:nvSpPr>
          <p:cNvPr id="39" name="Rectangular Callout 38">
            <a:extLst>
              <a:ext uri="{FF2B5EF4-FFF2-40B4-BE49-F238E27FC236}">
                <a16:creationId xmlns:a16="http://schemas.microsoft.com/office/drawing/2014/main" id="{1F93C032-53EB-0940-B118-60537FA9AAB7}"/>
              </a:ext>
            </a:extLst>
          </p:cNvPr>
          <p:cNvSpPr/>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grpSp>
        <p:nvGrpSpPr>
          <p:cNvPr id="41" name="Group 40">
            <a:extLst>
              <a:ext uri="{FF2B5EF4-FFF2-40B4-BE49-F238E27FC236}">
                <a16:creationId xmlns:a16="http://schemas.microsoft.com/office/drawing/2014/main" id="{1672DE57-C675-DA49-B1C3-1F33100CCAF8}"/>
              </a:ext>
            </a:extLst>
          </p:cNvPr>
          <p:cNvGrpSpPr/>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4"/>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15"/>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16"/>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341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a:extLst>
              <a:ext uri="{FF2B5EF4-FFF2-40B4-BE49-F238E27FC236}">
                <a16:creationId xmlns:a16="http://schemas.microsoft.com/office/drawing/2014/main" id="{06FBD63C-EEE2-5F40-BBEF-A6717C2CBC7F}"/>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grpSp>
        <p:nvGrpSpPr>
          <p:cNvPr id="12" name="Group 11">
            <a:extLst>
              <a:ext uri="{FF2B5EF4-FFF2-40B4-BE49-F238E27FC236}">
                <a16:creationId xmlns:a16="http://schemas.microsoft.com/office/drawing/2014/main" id="{4C10D436-1AE5-E74C-AC6A-7421714C4E09}"/>
              </a:ext>
            </a:extLst>
          </p:cNvPr>
          <p:cNvGrpSpPr/>
          <p:nvPr/>
        </p:nvGrpSpPr>
        <p:grpSpPr>
          <a:xfrm>
            <a:off x="8076893" y="3851065"/>
            <a:ext cx="3795803" cy="2233488"/>
            <a:chOff x="6925237" y="3483758"/>
            <a:chExt cx="5031752" cy="294108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F39014-26D5-9E4B-A81D-149FC07E8A21}"/>
                    </a:ext>
                  </a:extLst>
                </p:cNvPr>
                <p:cNvSpPr txBox="1"/>
                <p:nvPr/>
              </p:nvSpPr>
              <p:spPr>
                <a:xfrm>
                  <a:off x="8782650" y="3483758"/>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oMath>
                    </m:oMathPara>
                  </a14:m>
                  <a:endParaRPr lang="en-US" sz="1600" dirty="0"/>
                </a:p>
              </p:txBody>
            </p:sp>
          </mc:Choice>
          <mc:Fallback xmlns="">
            <p:sp>
              <p:nvSpPr>
                <p:cNvPr id="26" name="TextBox 25">
                  <a:extLst>
                    <a:ext uri="{FF2B5EF4-FFF2-40B4-BE49-F238E27FC236}">
                      <a16:creationId xmlns:a16="http://schemas.microsoft.com/office/drawing/2014/main" id="{91F39014-26D5-9E4B-A81D-149FC07E8A21}"/>
                    </a:ext>
                  </a:extLst>
                </p:cNvPr>
                <p:cNvSpPr txBox="1">
                  <a:spLocks noRot="1" noChangeAspect="1" noMove="1" noResize="1" noEditPoints="1" noAdjustHandles="1" noChangeArrowheads="1" noChangeShapeType="1" noTextEdit="1"/>
                </p:cNvSpPr>
                <p:nvPr/>
              </p:nvSpPr>
              <p:spPr>
                <a:xfrm>
                  <a:off x="8782650" y="3483758"/>
                  <a:ext cx="357497" cy="246221"/>
                </a:xfrm>
                <a:prstGeom prst="rect">
                  <a:avLst/>
                </a:prstGeom>
                <a:blipFill>
                  <a:blip r:embed="rId3"/>
                  <a:stretch>
                    <a:fillRect l="-18182"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70DAEA-DBB7-DF47-8B06-1712D79A300A}"/>
                    </a:ext>
                  </a:extLst>
                </p:cNvPr>
                <p:cNvSpPr txBox="1"/>
                <p:nvPr/>
              </p:nvSpPr>
              <p:spPr>
                <a:xfrm>
                  <a:off x="11491213" y="349174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27" name="TextBox 26">
                  <a:extLst>
                    <a:ext uri="{FF2B5EF4-FFF2-40B4-BE49-F238E27FC236}">
                      <a16:creationId xmlns:a16="http://schemas.microsoft.com/office/drawing/2014/main" id="{2870DAEA-DBB7-DF47-8B06-1712D79A300A}"/>
                    </a:ext>
                  </a:extLst>
                </p:cNvPr>
                <p:cNvSpPr txBox="1">
                  <a:spLocks noRot="1" noChangeAspect="1" noMove="1" noResize="1" noEditPoints="1" noAdjustHandles="1" noChangeArrowheads="1" noChangeShapeType="1" noTextEdit="1"/>
                </p:cNvSpPr>
                <p:nvPr/>
              </p:nvSpPr>
              <p:spPr>
                <a:xfrm>
                  <a:off x="11491213" y="3491742"/>
                  <a:ext cx="465776" cy="276999"/>
                </a:xfrm>
                <a:prstGeom prst="rect">
                  <a:avLst/>
                </a:prstGeom>
                <a:blipFill>
                  <a:blip r:embed="rId4"/>
                  <a:stretch>
                    <a:fillRect l="-6897"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A29A723-E566-5048-A94A-39CB95FD91F2}"/>
                    </a:ext>
                  </a:extLst>
                </p:cNvPr>
                <p:cNvSpPr/>
                <p:nvPr/>
              </p:nvSpPr>
              <p:spPr>
                <a:xfrm>
                  <a:off x="9837900" y="4503232"/>
                  <a:ext cx="861133" cy="953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3600" dirty="0"/>
                          <m:t>🤖</m:t>
                        </m:r>
                      </m:oMath>
                    </m:oMathPara>
                  </a14:m>
                  <a:endParaRPr lang="en-US" sz="3600" dirty="0"/>
                </a:p>
              </p:txBody>
            </p:sp>
          </mc:Choice>
          <mc:Fallback xmlns="">
            <p:sp>
              <p:nvSpPr>
                <p:cNvPr id="28" name="Rectangle 27">
                  <a:extLst>
                    <a:ext uri="{FF2B5EF4-FFF2-40B4-BE49-F238E27FC236}">
                      <a16:creationId xmlns:a16="http://schemas.microsoft.com/office/drawing/2014/main" id="{7A29A723-E566-5048-A94A-39CB95FD91F2}"/>
                    </a:ext>
                  </a:extLst>
                </p:cNvPr>
                <p:cNvSpPr>
                  <a:spLocks noRot="1" noChangeAspect="1" noMove="1" noResize="1" noEditPoints="1" noAdjustHandles="1" noChangeArrowheads="1" noChangeShapeType="1" noTextEdit="1"/>
                </p:cNvSpPr>
                <p:nvPr/>
              </p:nvSpPr>
              <p:spPr>
                <a:xfrm>
                  <a:off x="9837900" y="4503232"/>
                  <a:ext cx="861133" cy="953683"/>
                </a:xfrm>
                <a:prstGeom prst="rect">
                  <a:avLst/>
                </a:prstGeom>
                <a:blipFill>
                  <a:blip r:embed="rId5"/>
                  <a:stretch>
                    <a:fillRect l="-18868" t="-3448" r="-18868" b="-862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CF96042-529B-0D4A-97E7-0CC7C36AEF51}"/>
                </a:ext>
              </a:extLst>
            </p:cNvPr>
            <p:cNvGrpSpPr/>
            <p:nvPr/>
          </p:nvGrpSpPr>
          <p:grpSpPr>
            <a:xfrm>
              <a:off x="9150399" y="3629080"/>
              <a:ext cx="787991" cy="2600194"/>
              <a:chOff x="3961008" y="2568497"/>
              <a:chExt cx="787991" cy="2600194"/>
            </a:xfrm>
          </p:grpSpPr>
          <p:cxnSp>
            <p:nvCxnSpPr>
              <p:cNvPr id="34" name="Elbow Connector 33">
                <a:extLst>
                  <a:ext uri="{FF2B5EF4-FFF2-40B4-BE49-F238E27FC236}">
                    <a16:creationId xmlns:a16="http://schemas.microsoft.com/office/drawing/2014/main" id="{B7C01003-115B-3343-9A8F-BA612550949A}"/>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4049C442-7A8C-AB4C-ADAC-8C4742825013}"/>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36" name="Group 35">
              <a:extLst>
                <a:ext uri="{FF2B5EF4-FFF2-40B4-BE49-F238E27FC236}">
                  <a16:creationId xmlns:a16="http://schemas.microsoft.com/office/drawing/2014/main" id="{1DD2C286-5001-B242-9CB2-A67EEC7E94B5}"/>
                </a:ext>
              </a:extLst>
            </p:cNvPr>
            <p:cNvGrpSpPr/>
            <p:nvPr/>
          </p:nvGrpSpPr>
          <p:grpSpPr>
            <a:xfrm>
              <a:off x="10541579" y="3638884"/>
              <a:ext cx="812221" cy="2549925"/>
              <a:chOff x="6847961" y="2569660"/>
              <a:chExt cx="936246" cy="2549925"/>
            </a:xfrm>
          </p:grpSpPr>
          <p:cxnSp>
            <p:nvCxnSpPr>
              <p:cNvPr id="37" name="Elbow Connector 36">
                <a:extLst>
                  <a:ext uri="{FF2B5EF4-FFF2-40B4-BE49-F238E27FC236}">
                    <a16:creationId xmlns:a16="http://schemas.microsoft.com/office/drawing/2014/main" id="{46FCA301-B4A6-DA40-BD7E-DEF30A9AD99D}"/>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3F49A454-BDF3-5343-8234-127207034820}"/>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5C5692E-28E1-B14F-A0A8-4FA236C2F4F0}"/>
                    </a:ext>
                  </a:extLst>
                </p:cNvPr>
                <p:cNvSpPr txBox="1"/>
                <p:nvPr/>
              </p:nvSpPr>
              <p:spPr>
                <a:xfrm>
                  <a:off x="8746556" y="4775742"/>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oMath>
                    </m:oMathPara>
                  </a14:m>
                  <a:endParaRPr lang="en-US" sz="1600" dirty="0"/>
                </a:p>
              </p:txBody>
            </p:sp>
          </mc:Choice>
          <mc:Fallback xmlns="">
            <p:sp>
              <p:nvSpPr>
                <p:cNvPr id="40" name="TextBox 39">
                  <a:extLst>
                    <a:ext uri="{FF2B5EF4-FFF2-40B4-BE49-F238E27FC236}">
                      <a16:creationId xmlns:a16="http://schemas.microsoft.com/office/drawing/2014/main" id="{95C5692E-28E1-B14F-A0A8-4FA236C2F4F0}"/>
                    </a:ext>
                  </a:extLst>
                </p:cNvPr>
                <p:cNvSpPr txBox="1">
                  <a:spLocks noRot="1" noChangeAspect="1" noMove="1" noResize="1" noEditPoints="1" noAdjustHandles="1" noChangeArrowheads="1" noChangeShapeType="1" noTextEdit="1"/>
                </p:cNvSpPr>
                <p:nvPr/>
              </p:nvSpPr>
              <p:spPr>
                <a:xfrm>
                  <a:off x="8746556" y="4775742"/>
                  <a:ext cx="357497" cy="246221"/>
                </a:xfrm>
                <a:prstGeom prst="rect">
                  <a:avLst/>
                </a:prstGeom>
                <a:blipFill>
                  <a:blip r:embed="rId6"/>
                  <a:stretch>
                    <a:fillRect l="-181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13E5DD0-B1D6-CD4E-8210-A9D80445259B}"/>
                    </a:ext>
                  </a:extLst>
                </p:cNvPr>
                <p:cNvSpPr txBox="1"/>
                <p:nvPr/>
              </p:nvSpPr>
              <p:spPr>
                <a:xfrm>
                  <a:off x="8748787" y="6060413"/>
                  <a:ext cx="357497" cy="246221"/>
                </a:xfrm>
                <a:prstGeom prst="rect">
                  <a:avLst/>
                </a:prstGeom>
                <a:noFill/>
              </p:spPr>
              <p:txBody>
                <a:bodyPr wrap="square" lIns="0" tIns="0" rIns="0" bIns="0" rtlCol="0">
                  <a:spAutoFit/>
                </a:bodyPr>
                <a:lstStyle/>
                <a:p>
                  <a:pPr algn="ctr"/>
                  <a14:m>
                    <m:oMathPara xmlns:m="http://schemas.openxmlformats.org/officeDocument/2006/math">
                      <m:oMathParaPr>
                        <m:jc m:val="center"/>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oMath>
                    </m:oMathPara>
                  </a14:m>
                  <a:endParaRPr lang="en-US" sz="1600" dirty="0"/>
                </a:p>
              </p:txBody>
            </p:sp>
          </mc:Choice>
          <mc:Fallback xmlns="">
            <p:sp>
              <p:nvSpPr>
                <p:cNvPr id="42" name="TextBox 41">
                  <a:extLst>
                    <a:ext uri="{FF2B5EF4-FFF2-40B4-BE49-F238E27FC236}">
                      <a16:creationId xmlns:a16="http://schemas.microsoft.com/office/drawing/2014/main" id="{013E5DD0-B1D6-CD4E-8210-A9D80445259B}"/>
                    </a:ext>
                  </a:extLst>
                </p:cNvPr>
                <p:cNvSpPr txBox="1">
                  <a:spLocks noRot="1" noChangeAspect="1" noMove="1" noResize="1" noEditPoints="1" noAdjustHandles="1" noChangeArrowheads="1" noChangeShapeType="1" noTextEdit="1"/>
                </p:cNvSpPr>
                <p:nvPr/>
              </p:nvSpPr>
              <p:spPr>
                <a:xfrm>
                  <a:off x="8748787" y="6060413"/>
                  <a:ext cx="357497" cy="246221"/>
                </a:xfrm>
                <a:prstGeom prst="rect">
                  <a:avLst/>
                </a:prstGeom>
                <a:blipFill>
                  <a:blip r:embed="rId7"/>
                  <a:stretch>
                    <a:fillRect l="-18182" b="-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1EB32E9-E842-D644-A348-C086661A469E}"/>
                    </a:ext>
                  </a:extLst>
                </p:cNvPr>
                <p:cNvSpPr txBox="1"/>
                <p:nvPr/>
              </p:nvSpPr>
              <p:spPr>
                <a:xfrm>
                  <a:off x="11491213" y="6004232"/>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𝟑</m:t>
                            </m:r>
                          </m:sub>
                        </m:sSub>
                      </m:oMath>
                    </m:oMathPara>
                  </a14:m>
                  <a:endParaRPr lang="en-US" i="1" dirty="0"/>
                </a:p>
              </p:txBody>
            </p:sp>
          </mc:Choice>
          <mc:Fallback xmlns="">
            <p:sp>
              <p:nvSpPr>
                <p:cNvPr id="45" name="TextBox 44">
                  <a:extLst>
                    <a:ext uri="{FF2B5EF4-FFF2-40B4-BE49-F238E27FC236}">
                      <a16:creationId xmlns:a16="http://schemas.microsoft.com/office/drawing/2014/main" id="{F1EB32E9-E842-D644-A348-C086661A469E}"/>
                    </a:ext>
                  </a:extLst>
                </p:cNvPr>
                <p:cNvSpPr txBox="1">
                  <a:spLocks noRot="1" noChangeAspect="1" noMove="1" noResize="1" noEditPoints="1" noAdjustHandles="1" noChangeArrowheads="1" noChangeShapeType="1" noTextEdit="1"/>
                </p:cNvSpPr>
                <p:nvPr/>
              </p:nvSpPr>
              <p:spPr>
                <a:xfrm>
                  <a:off x="11491213" y="6004232"/>
                  <a:ext cx="465776" cy="276999"/>
                </a:xfrm>
                <a:prstGeom prst="rect">
                  <a:avLst/>
                </a:prstGeom>
                <a:blipFill>
                  <a:blip r:embed="rId8"/>
                  <a:stretch>
                    <a:fillRect l="-6897" b="-6470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A07CF52-52CD-F54F-8942-E46197816E53}"/>
                </a:ext>
              </a:extLst>
            </p:cNvPr>
            <p:cNvCxnSpPr/>
            <p:nvPr/>
          </p:nvCxnSpPr>
          <p:spPr>
            <a:xfrm>
              <a:off x="9134624"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4ABC37AF-5062-B947-BA20-E404B3A7F826}"/>
                </a:ext>
              </a:extLst>
            </p:cNvPr>
            <p:cNvCxnSpPr/>
            <p:nvPr/>
          </p:nvCxnSpPr>
          <p:spPr>
            <a:xfrm>
              <a:off x="10546456" y="4951026"/>
              <a:ext cx="803766" cy="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BE6DD92-4080-2A46-98EA-76FEDBA20488}"/>
                    </a:ext>
                  </a:extLst>
                </p:cNvPr>
                <p:cNvSpPr txBox="1"/>
                <p:nvPr/>
              </p:nvSpPr>
              <p:spPr>
                <a:xfrm>
                  <a:off x="11487635" y="4749569"/>
                  <a:ext cx="4657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𝐲</m:t>
                            </m:r>
                          </m:e>
                          <m:sub>
                            <m:r>
                              <a:rPr lang="en-US" b="1" i="0" smtClean="0">
                                <a:latin typeface="Cambria Math" panose="02040503050406030204" pitchFamily="18" charset="0"/>
                              </a:rPr>
                              <m:t>𝟏</m:t>
                            </m:r>
                          </m:sub>
                        </m:sSub>
                      </m:oMath>
                    </m:oMathPara>
                  </a14:m>
                  <a:endParaRPr lang="en-US" i="1" dirty="0"/>
                </a:p>
              </p:txBody>
            </p:sp>
          </mc:Choice>
          <mc:Fallback xmlns="">
            <p:sp>
              <p:nvSpPr>
                <p:cNvPr id="47" name="TextBox 46">
                  <a:extLst>
                    <a:ext uri="{FF2B5EF4-FFF2-40B4-BE49-F238E27FC236}">
                      <a16:creationId xmlns:a16="http://schemas.microsoft.com/office/drawing/2014/main" id="{5BE6DD92-4080-2A46-98EA-76FEDBA20488}"/>
                    </a:ext>
                  </a:extLst>
                </p:cNvPr>
                <p:cNvSpPr txBox="1">
                  <a:spLocks noRot="1" noChangeAspect="1" noMove="1" noResize="1" noEditPoints="1" noAdjustHandles="1" noChangeArrowheads="1" noChangeShapeType="1" noTextEdit="1"/>
                </p:cNvSpPr>
                <p:nvPr/>
              </p:nvSpPr>
              <p:spPr>
                <a:xfrm>
                  <a:off x="11487635" y="4749569"/>
                  <a:ext cx="465776" cy="276999"/>
                </a:xfrm>
                <a:prstGeom prst="rect">
                  <a:avLst/>
                </a:prstGeom>
                <a:blipFill>
                  <a:blip r:embed="rId9"/>
                  <a:stretch>
                    <a:fillRect l="-7143" b="-6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5560B1E-C547-8C48-BC1D-6EAB6FFB9A5E}"/>
                    </a:ext>
                  </a:extLst>
                </p:cNvPr>
                <p:cNvSpPr txBox="1"/>
                <p:nvPr/>
              </p:nvSpPr>
              <p:spPr>
                <a:xfrm>
                  <a:off x="6925237" y="3499581"/>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𝟏</m:t>
                            </m:r>
                          </m:sub>
                        </m:sSub>
                        <m:r>
                          <a:rPr lang="en-US" sz="1600" b="1" i="0" smtClean="0">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a:latin typeface="Cambria Math" panose="02040503050406030204" pitchFamily="18" charset="0"/>
                                <a:ea typeface="Cambria Math" panose="02040503050406030204" pitchFamily="18" charset="0"/>
                              </a:rPr>
                              <m:t>𝟏</m:t>
                            </m:r>
                          </m:sub>
                        </m:sSub>
                        <m:r>
                          <a:rPr lang="en-US" sz="1600" b="1"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48" name="TextBox 47">
                  <a:extLst>
                    <a:ext uri="{FF2B5EF4-FFF2-40B4-BE49-F238E27FC236}">
                      <a16:creationId xmlns:a16="http://schemas.microsoft.com/office/drawing/2014/main" id="{55560B1E-C547-8C48-BC1D-6EAB6FFB9A5E}"/>
                    </a:ext>
                  </a:extLst>
                </p:cNvPr>
                <p:cNvSpPr txBox="1">
                  <a:spLocks noRot="1" noChangeAspect="1" noMove="1" noResize="1" noEditPoints="1" noAdjustHandles="1" noChangeArrowheads="1" noChangeShapeType="1" noTextEdit="1"/>
                </p:cNvSpPr>
                <p:nvPr/>
              </p:nvSpPr>
              <p:spPr>
                <a:xfrm>
                  <a:off x="6925237" y="3499581"/>
                  <a:ext cx="2043921" cy="324226"/>
                </a:xfrm>
                <a:prstGeom prst="rect">
                  <a:avLst/>
                </a:prstGeom>
                <a:blipFill>
                  <a:blip r:embed="rId10"/>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E0BA3BC-1EE9-E04F-9DEF-839828705FA1}"/>
                    </a:ext>
                  </a:extLst>
                </p:cNvPr>
                <p:cNvSpPr txBox="1"/>
                <p:nvPr/>
              </p:nvSpPr>
              <p:spPr>
                <a:xfrm>
                  <a:off x="6925237" y="4815885"/>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m:t>
                            </m:r>
                            <m:r>
                              <a:rPr lang="en-US" sz="1600" b="1" i="0" smtClean="0">
                                <a:latin typeface="Cambria Math" panose="02040503050406030204" pitchFamily="18" charset="0"/>
                              </a:rPr>
                              <m:t>𝐱</m:t>
                            </m:r>
                          </m:e>
                          <m:sub>
                            <m:r>
                              <a:rPr lang="en-US" sz="1600" b="1" i="0" smtClean="0">
                                <a:latin typeface="Cambria Math" panose="02040503050406030204" pitchFamily="18" charset="0"/>
                              </a:rPr>
                              <m:t>𝟐</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𝟐</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𝟐</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3" name="TextBox 52">
                  <a:extLst>
                    <a:ext uri="{FF2B5EF4-FFF2-40B4-BE49-F238E27FC236}">
                      <a16:creationId xmlns:a16="http://schemas.microsoft.com/office/drawing/2014/main" id="{3E0BA3BC-1EE9-E04F-9DEF-839828705FA1}"/>
                    </a:ext>
                  </a:extLst>
                </p:cNvPr>
                <p:cNvSpPr txBox="1">
                  <a:spLocks noRot="1" noChangeAspect="1" noMove="1" noResize="1" noEditPoints="1" noAdjustHandles="1" noChangeArrowheads="1" noChangeShapeType="1" noTextEdit="1"/>
                </p:cNvSpPr>
                <p:nvPr/>
              </p:nvSpPr>
              <p:spPr>
                <a:xfrm>
                  <a:off x="6925237" y="4815885"/>
                  <a:ext cx="2043921" cy="324226"/>
                </a:xfrm>
                <a:prstGeom prst="rect">
                  <a:avLst/>
                </a:prstGeom>
                <a:blipFill>
                  <a:blip r:embed="rId11"/>
                  <a:stretch>
                    <a:fillRect l="-6557"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4CA714C-3FC9-EC41-9976-4D922F9130DB}"/>
                    </a:ext>
                  </a:extLst>
                </p:cNvPr>
                <p:cNvSpPr txBox="1"/>
                <p:nvPr/>
              </p:nvSpPr>
              <p:spPr>
                <a:xfrm>
                  <a:off x="6936592" y="6100613"/>
                  <a:ext cx="2043921" cy="324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𝐱</m:t>
                            </m:r>
                          </m:e>
                          <m:sub>
                            <m:r>
                              <a:rPr lang="en-US" sz="1600" b="1" i="0" smtClean="0">
                                <a:latin typeface="Cambria Math" panose="02040503050406030204" pitchFamily="18" charset="0"/>
                              </a:rPr>
                              <m:t>𝟑</m:t>
                            </m:r>
                          </m:sub>
                        </m:sSub>
                        <m:r>
                          <a:rPr lang="en-US" sz="1600" b="1" i="0"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0" smtClean="0">
                                <a:latin typeface="Cambria Math" panose="02040503050406030204" pitchFamily="18" charset="0"/>
                              </a:rPr>
                              <m:t>𝐲</m:t>
                            </m:r>
                          </m:e>
                          <m:sub>
                            <m:r>
                              <a:rPr lang="en-US" sz="1600" b="1" i="0" smtClean="0">
                                <a:latin typeface="Cambria Math" panose="02040503050406030204" pitchFamily="18" charset="0"/>
                              </a:rPr>
                              <m:t>𝟑</m:t>
                            </m:r>
                          </m:sub>
                        </m:sSub>
                        <m:r>
                          <a:rPr lang="en-US" sz="1600" b="1">
                            <a:latin typeface="Cambria Math" panose="02040503050406030204" pitchFamily="18" charset="0"/>
                          </a:rPr>
                          <m:t>)~</m:t>
                        </m:r>
                        <m:sSub>
                          <m:sSubPr>
                            <m:ctrlPr>
                              <a:rPr lang="en-US" sz="1600" b="1" i="1">
                                <a:latin typeface="Cambria Math" panose="02040503050406030204" pitchFamily="18" charset="0"/>
                                <a:ea typeface="Cambria Math" panose="02040503050406030204" pitchFamily="18" charset="0"/>
                              </a:rPr>
                            </m:ctrlPr>
                          </m:sSubPr>
                          <m:e>
                            <m:r>
                              <a:rPr lang="en-US" sz="1600" b="1" i="1">
                                <a:latin typeface="Cambria Math" panose="02040503050406030204" pitchFamily="18" charset="0"/>
                                <a:ea typeface="Cambria Math" panose="02040503050406030204" pitchFamily="18" charset="0"/>
                              </a:rPr>
                              <m:t>𝓓</m:t>
                            </m:r>
                          </m:e>
                          <m:sub>
                            <m:r>
                              <a:rPr lang="en-US" sz="1600" b="1" i="1" smtClean="0">
                                <a:latin typeface="Cambria Math" panose="02040503050406030204" pitchFamily="18" charset="0"/>
                                <a:ea typeface="Cambria Math" panose="02040503050406030204" pitchFamily="18" charset="0"/>
                              </a:rPr>
                              <m:t>𝟑</m:t>
                            </m:r>
                          </m:sub>
                        </m:sSub>
                        <m:r>
                          <a:rPr lang="en-US" sz="1600" b="1" i="1">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55" name="TextBox 54">
                  <a:extLst>
                    <a:ext uri="{FF2B5EF4-FFF2-40B4-BE49-F238E27FC236}">
                      <a16:creationId xmlns:a16="http://schemas.microsoft.com/office/drawing/2014/main" id="{24CA714C-3FC9-EC41-9976-4D922F9130DB}"/>
                    </a:ext>
                  </a:extLst>
                </p:cNvPr>
                <p:cNvSpPr txBox="1">
                  <a:spLocks noRot="1" noChangeAspect="1" noMove="1" noResize="1" noEditPoints="1" noAdjustHandles="1" noChangeArrowheads="1" noChangeShapeType="1" noTextEdit="1"/>
                </p:cNvSpPr>
                <p:nvPr/>
              </p:nvSpPr>
              <p:spPr>
                <a:xfrm>
                  <a:off x="6936592" y="6100613"/>
                  <a:ext cx="2043921" cy="324226"/>
                </a:xfrm>
                <a:prstGeom prst="rect">
                  <a:avLst/>
                </a:prstGeom>
                <a:blipFill>
                  <a:blip r:embed="rId12"/>
                  <a:stretch>
                    <a:fillRect l="-6557" b="-33333"/>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1672DE57-C675-DA49-B1C3-1F33100CCAF8}"/>
              </a:ext>
            </a:extLst>
          </p:cNvPr>
          <p:cNvGrpSpPr/>
          <p:nvPr/>
        </p:nvGrpSpPr>
        <p:grpSpPr>
          <a:xfrm>
            <a:off x="8819147" y="345913"/>
            <a:ext cx="2842628" cy="3144015"/>
            <a:chOff x="7393130" y="273091"/>
            <a:chExt cx="4268645" cy="4583236"/>
          </a:xfrm>
        </p:grpSpPr>
        <p:sp>
          <p:nvSpPr>
            <p:cNvPr id="44" name="Triangle 43">
              <a:extLst>
                <a:ext uri="{FF2B5EF4-FFF2-40B4-BE49-F238E27FC236}">
                  <a16:creationId xmlns:a16="http://schemas.microsoft.com/office/drawing/2014/main" id="{B6AC2C32-EAFD-184A-AF90-779E7B740757}"/>
                </a:ext>
              </a:extLst>
            </p:cNvPr>
            <p:cNvSpPr/>
            <p:nvPr/>
          </p:nvSpPr>
          <p:spPr>
            <a:xfrm>
              <a:off x="7651405" y="273091"/>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4916DA-62E9-DE4D-8C75-3A6EA9770F1B}"/>
                </a:ext>
              </a:extLst>
            </p:cNvPr>
            <p:cNvSpPr/>
            <p:nvPr/>
          </p:nvSpPr>
          <p:spPr>
            <a:xfrm>
              <a:off x="8145773" y="2181505"/>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56" name="Oval 55">
              <a:extLst>
                <a:ext uri="{FF2B5EF4-FFF2-40B4-BE49-F238E27FC236}">
                  <a16:creationId xmlns:a16="http://schemas.microsoft.com/office/drawing/2014/main" id="{4221D132-5A9E-604F-8CB1-FE06165F01DE}"/>
                </a:ext>
              </a:extLst>
            </p:cNvPr>
            <p:cNvSpPr/>
            <p:nvPr/>
          </p:nvSpPr>
          <p:spPr>
            <a:xfrm>
              <a:off x="10524267" y="2217360"/>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57" name="Oval 56">
              <a:extLst>
                <a:ext uri="{FF2B5EF4-FFF2-40B4-BE49-F238E27FC236}">
                  <a16:creationId xmlns:a16="http://schemas.microsoft.com/office/drawing/2014/main" id="{0CA79A08-905D-6B4A-9794-3BA3C80AAB81}"/>
                </a:ext>
              </a:extLst>
            </p:cNvPr>
            <p:cNvSpPr/>
            <p:nvPr/>
          </p:nvSpPr>
          <p:spPr>
            <a:xfrm>
              <a:off x="9335020" y="2187401"/>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58" name="Rounded Rectangular Callout 57">
                  <a:extLst>
                    <a:ext uri="{FF2B5EF4-FFF2-40B4-BE49-F238E27FC236}">
                      <a16:creationId xmlns:a16="http://schemas.microsoft.com/office/drawing/2014/main" id="{17AEAC99-05F4-5A48-B3AD-913331A71FB9}"/>
                    </a:ext>
                  </a:extLst>
                </p:cNvPr>
                <p:cNvSpPr/>
                <p:nvPr/>
              </p:nvSpPr>
              <p:spPr>
                <a:xfrm>
                  <a:off x="7691749" y="3085624"/>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8" name="Rounded Rectangular Callout 57">
                  <a:extLst>
                    <a:ext uri="{FF2B5EF4-FFF2-40B4-BE49-F238E27FC236}">
                      <a16:creationId xmlns:a16="http://schemas.microsoft.com/office/drawing/2014/main" id="{17AEAC99-05F4-5A48-B3AD-913331A71FB9}"/>
                    </a:ext>
                  </a:extLst>
                </p:cNvPr>
                <p:cNvSpPr>
                  <a:spLocks noRot="1" noChangeAspect="1" noMove="1" noResize="1" noEditPoints="1" noAdjustHandles="1" noChangeArrowheads="1" noChangeShapeType="1" noTextEdit="1"/>
                </p:cNvSpPr>
                <p:nvPr/>
              </p:nvSpPr>
              <p:spPr>
                <a:xfrm>
                  <a:off x="7691749" y="3085624"/>
                  <a:ext cx="508018" cy="238363"/>
                </a:xfrm>
                <a:prstGeom prst="wedgeRoundRectCallout">
                  <a:avLst>
                    <a:gd name="adj1" fmla="val 40581"/>
                    <a:gd name="adj2" fmla="val -136483"/>
                    <a:gd name="adj3" fmla="val 16667"/>
                  </a:avLst>
                </a:prstGeom>
                <a:blipFill>
                  <a:blip r:embed="rId1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65383001-402D-2E40-9597-0ABA7C36DE5F}"/>
                    </a:ext>
                  </a:extLst>
                </p:cNvPr>
                <p:cNvSpPr/>
                <p:nvPr/>
              </p:nvSpPr>
              <p:spPr>
                <a:xfrm>
                  <a:off x="10917528" y="3085623"/>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65383001-402D-2E40-9597-0ABA7C36DE5F}"/>
                    </a:ext>
                  </a:extLst>
                </p:cNvPr>
                <p:cNvSpPr>
                  <a:spLocks noRot="1" noChangeAspect="1" noMove="1" noResize="1" noEditPoints="1" noAdjustHandles="1" noChangeArrowheads="1" noChangeShapeType="1" noTextEdit="1"/>
                </p:cNvSpPr>
                <p:nvPr/>
              </p:nvSpPr>
              <p:spPr>
                <a:xfrm>
                  <a:off x="10917528" y="3085623"/>
                  <a:ext cx="508018" cy="238363"/>
                </a:xfrm>
                <a:prstGeom prst="wedgeRoundRectCallout">
                  <a:avLst>
                    <a:gd name="adj1" fmla="val -37987"/>
                    <a:gd name="adj2" fmla="val -128870"/>
                    <a:gd name="adj3" fmla="val 16667"/>
                  </a:avLst>
                </a:prstGeom>
                <a:blipFill>
                  <a:blip r:embed="rId14"/>
                  <a:stretch>
                    <a:fillRect l="-3704"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F378D813-9A3C-CC4A-B2A1-9BCAC418618E}"/>
                    </a:ext>
                  </a:extLst>
                </p:cNvPr>
                <p:cNvSpPr/>
                <p:nvPr/>
              </p:nvSpPr>
              <p:spPr>
                <a:xfrm>
                  <a:off x="9335020" y="3085624"/>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F378D813-9A3C-CC4A-B2A1-9BCAC418618E}"/>
                    </a:ext>
                  </a:extLst>
                </p:cNvPr>
                <p:cNvSpPr>
                  <a:spLocks noRot="1" noChangeAspect="1" noMove="1" noResize="1" noEditPoints="1" noAdjustHandles="1" noChangeArrowheads="1" noChangeShapeType="1" noTextEdit="1"/>
                </p:cNvSpPr>
                <p:nvPr/>
              </p:nvSpPr>
              <p:spPr>
                <a:xfrm>
                  <a:off x="9335020" y="3085624"/>
                  <a:ext cx="508018" cy="238363"/>
                </a:xfrm>
                <a:prstGeom prst="wedgeRoundRectCallout">
                  <a:avLst>
                    <a:gd name="adj1" fmla="val -10845"/>
                    <a:gd name="adj2" fmla="val -147138"/>
                    <a:gd name="adj3" fmla="val 16667"/>
                  </a:avLst>
                </a:prstGeom>
                <a:blipFill>
                  <a:blip r:embed="rId15"/>
                  <a:stretch>
                    <a:fillRect l="-3704"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B9F5BCDE-D8B4-5F4D-AFFC-6B12EF010130}"/>
                    </a:ext>
                  </a:extLst>
                </p:cNvPr>
                <p:cNvSpPr/>
                <p:nvPr/>
              </p:nvSpPr>
              <p:spPr>
                <a:xfrm>
                  <a:off x="9055067" y="3902912"/>
                  <a:ext cx="1016300" cy="95341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3200" dirty="0"/>
                          <m:t>🤖</m:t>
                        </m:r>
                      </m:oMath>
                    </m:oMathPara>
                  </a14:m>
                  <a:endParaRPr lang="en-US" sz="3200" dirty="0"/>
                </a:p>
              </p:txBody>
            </p:sp>
          </mc:Choice>
          <mc:Fallback xmlns="">
            <p:sp>
              <p:nvSpPr>
                <p:cNvPr id="61" name="Rectangle 60">
                  <a:extLst>
                    <a:ext uri="{FF2B5EF4-FFF2-40B4-BE49-F238E27FC236}">
                      <a16:creationId xmlns:a16="http://schemas.microsoft.com/office/drawing/2014/main" id="{B9F5BCDE-D8B4-5F4D-AFFC-6B12EF010130}"/>
                    </a:ext>
                  </a:extLst>
                </p:cNvPr>
                <p:cNvSpPr>
                  <a:spLocks noRot="1" noChangeAspect="1" noMove="1" noResize="1" noEditPoints="1" noAdjustHandles="1" noChangeArrowheads="1" noChangeShapeType="1" noTextEdit="1"/>
                </p:cNvSpPr>
                <p:nvPr/>
              </p:nvSpPr>
              <p:spPr>
                <a:xfrm>
                  <a:off x="9055067" y="3902912"/>
                  <a:ext cx="1016300" cy="953415"/>
                </a:xfrm>
                <a:prstGeom prst="rect">
                  <a:avLst/>
                </a:prstGeom>
                <a:blipFill>
                  <a:blip r:embed="rId16"/>
                  <a:stretch>
                    <a:fillRect l="-9259" t="-1923" r="-11111" b="-9615"/>
                  </a:stretch>
                </a:blipFill>
              </p:spPr>
              <p:txBody>
                <a:bodyPr/>
                <a:lstStyle/>
                <a:p>
                  <a:r>
                    <a:rPr lang="en-US">
                      <a:noFill/>
                    </a:rPr>
                    <a:t> </a:t>
                  </a:r>
                </a:p>
              </p:txBody>
            </p:sp>
          </mc:Fallback>
        </mc:AlternateContent>
        <p:sp>
          <p:nvSpPr>
            <p:cNvPr id="62" name="Right Brace 61">
              <a:extLst>
                <a:ext uri="{FF2B5EF4-FFF2-40B4-BE49-F238E27FC236}">
                  <a16:creationId xmlns:a16="http://schemas.microsoft.com/office/drawing/2014/main" id="{1AE82F8B-3C47-774A-8FE6-17484FDBFC6E}"/>
                </a:ext>
              </a:extLst>
            </p:cNvPr>
            <p:cNvSpPr/>
            <p:nvPr/>
          </p:nvSpPr>
          <p:spPr>
            <a:xfrm rot="5400000">
              <a:off x="9368907" y="1592775"/>
              <a:ext cx="317091" cy="4268645"/>
            </a:xfrm>
            <a:prstGeom prst="rightBrace">
              <a:avLst>
                <a:gd name="adj1" fmla="val 328528"/>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Right Arrow 62">
              <a:extLst>
                <a:ext uri="{FF2B5EF4-FFF2-40B4-BE49-F238E27FC236}">
                  <a16:creationId xmlns:a16="http://schemas.microsoft.com/office/drawing/2014/main" id="{BBD2B973-7703-9A4D-8FB9-3DA754A14942}"/>
                </a:ext>
              </a:extLst>
            </p:cNvPr>
            <p:cNvSpPr/>
            <p:nvPr/>
          </p:nvSpPr>
          <p:spPr>
            <a:xfrm>
              <a:off x="8022643" y="2187259"/>
              <a:ext cx="2966115" cy="505351"/>
            </a:xfrm>
            <a:prstGeom prst="leftRightArrow">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42">
            <a:extLst>
              <a:ext uri="{FF2B5EF4-FFF2-40B4-BE49-F238E27FC236}">
                <a16:creationId xmlns:a16="http://schemas.microsoft.com/office/drawing/2014/main" id="{A43F0A9C-838B-7044-A5A1-EBD3201681FA}"/>
              </a:ext>
            </a:extLst>
          </p:cNvPr>
          <p:cNvSpPr/>
          <p:nvPr/>
        </p:nvSpPr>
        <p:spPr>
          <a:xfrm>
            <a:off x="603061" y="387612"/>
            <a:ext cx="6831657" cy="830997"/>
          </a:xfrm>
          <a:prstGeom prst="rect">
            <a:avLst/>
          </a:prstGeom>
        </p:spPr>
        <p:txBody>
          <a:bodyPr wrap="square">
            <a:spAutoFit/>
          </a:bodyPr>
          <a:lstStyle/>
          <a:p>
            <a:pPr algn="ctr"/>
            <a:r>
              <a:rPr lang="en-US" sz="2400" i="1" dirty="0"/>
              <a:t>“…. we find that </a:t>
            </a:r>
            <a:r>
              <a:rPr lang="en-US" sz="2400" b="1" i="1" dirty="0"/>
              <a:t>multi-task training </a:t>
            </a:r>
            <a:br>
              <a:rPr lang="en-US" sz="2400" b="1" i="1" dirty="0"/>
            </a:br>
            <a:r>
              <a:rPr lang="en-US" sz="2400" b="1" i="1" dirty="0">
                <a:solidFill>
                  <a:srgbClr val="C00000"/>
                </a:solidFill>
              </a:rPr>
              <a:t>underperforms</a:t>
            </a:r>
            <a:r>
              <a:rPr lang="en-US" sz="2400" b="1" i="1" dirty="0"/>
              <a:t> fine-tuning on most tasks</a:t>
            </a:r>
            <a:r>
              <a:rPr lang="en-US" sz="2400" i="1" dirty="0"/>
              <a:t>”</a:t>
            </a:r>
          </a:p>
        </p:txBody>
      </p:sp>
      <p:sp>
        <p:nvSpPr>
          <p:cNvPr id="50" name="Rectangle 49">
            <a:extLst>
              <a:ext uri="{FF2B5EF4-FFF2-40B4-BE49-F238E27FC236}">
                <a16:creationId xmlns:a16="http://schemas.microsoft.com/office/drawing/2014/main" id="{1EFC9786-9456-7E49-B5DB-77D151DD710E}"/>
              </a:ext>
            </a:extLst>
          </p:cNvPr>
          <p:cNvSpPr/>
          <p:nvPr/>
        </p:nvSpPr>
        <p:spPr>
          <a:xfrm>
            <a:off x="7589464" y="1175250"/>
            <a:ext cx="566181" cy="523220"/>
          </a:xfrm>
          <a:prstGeom prst="rect">
            <a:avLst/>
          </a:prstGeom>
        </p:spPr>
        <p:txBody>
          <a:bodyPr wrap="none">
            <a:spAutoFit/>
          </a:bodyPr>
          <a:lstStyle/>
          <a:p>
            <a:r>
              <a:rPr lang="en-US" sz="2800" b="1" dirty="0">
                <a:solidFill>
                  <a:srgbClr val="C00000"/>
                </a:solidFill>
              </a:rPr>
              <a:t>T5</a:t>
            </a:r>
          </a:p>
        </p:txBody>
      </p:sp>
      <p:pic>
        <p:nvPicPr>
          <p:cNvPr id="51" name="Picture 2" descr="TensorFlow and PyTorch User Group | Center for Statistics and Machine  Learning">
            <a:extLst>
              <a:ext uri="{FF2B5EF4-FFF2-40B4-BE49-F238E27FC236}">
                <a16:creationId xmlns:a16="http://schemas.microsoft.com/office/drawing/2014/main" id="{B4223C1C-95CC-E24B-912D-53C6E3440E1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3023" t="30566" r="12274" b="30973"/>
          <a:stretch/>
        </p:blipFill>
        <p:spPr bwMode="auto">
          <a:xfrm>
            <a:off x="7290049" y="1701491"/>
            <a:ext cx="1191559" cy="32207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Text, letter&#10;&#10;Description automatically generated">
            <a:extLst>
              <a:ext uri="{FF2B5EF4-FFF2-40B4-BE49-F238E27FC236}">
                <a16:creationId xmlns:a16="http://schemas.microsoft.com/office/drawing/2014/main" id="{54A847AE-00EC-2540-AF60-492089666012}"/>
              </a:ext>
            </a:extLst>
          </p:cNvPr>
          <p:cNvPicPr>
            <a:picLocks noChangeAspect="1"/>
          </p:cNvPicPr>
          <p:nvPr/>
        </p:nvPicPr>
        <p:blipFill rotWithShape="1">
          <a:blip r:embed="rId18"/>
          <a:srcRect t="1" b="64569"/>
          <a:stretch/>
        </p:blipFill>
        <p:spPr>
          <a:xfrm>
            <a:off x="750891" y="1301487"/>
            <a:ext cx="6460750" cy="756317"/>
          </a:xfrm>
          <a:prstGeom prst="rect">
            <a:avLst/>
          </a:prstGeom>
          <a:ln>
            <a:solidFill>
              <a:schemeClr val="tx1"/>
            </a:solidFill>
          </a:ln>
          <a:effectLst>
            <a:outerShdw blurRad="50800" dist="38100" dir="2700000" algn="tl" rotWithShape="0">
              <a:prstClr val="black">
                <a:alpha val="40000"/>
              </a:prstClr>
            </a:outerShdw>
          </a:effectLst>
        </p:spPr>
      </p:pic>
      <p:grpSp>
        <p:nvGrpSpPr>
          <p:cNvPr id="3" name="Group 2">
            <a:extLst>
              <a:ext uri="{FF2B5EF4-FFF2-40B4-BE49-F238E27FC236}">
                <a16:creationId xmlns:a16="http://schemas.microsoft.com/office/drawing/2014/main" id="{D0CB3825-B442-294D-B7E5-F486DEFDC916}"/>
              </a:ext>
            </a:extLst>
          </p:cNvPr>
          <p:cNvGrpSpPr/>
          <p:nvPr/>
        </p:nvGrpSpPr>
        <p:grpSpPr>
          <a:xfrm>
            <a:off x="989440" y="2263711"/>
            <a:ext cx="2719783" cy="1676098"/>
            <a:chOff x="426042" y="2263186"/>
            <a:chExt cx="2719783" cy="1808153"/>
          </a:xfrm>
        </p:grpSpPr>
        <p:sp>
          <p:nvSpPr>
            <p:cNvPr id="64" name="Rounded Rectangle 63">
              <a:extLst>
                <a:ext uri="{FF2B5EF4-FFF2-40B4-BE49-F238E27FC236}">
                  <a16:creationId xmlns:a16="http://schemas.microsoft.com/office/drawing/2014/main" id="{04FEE640-A625-794C-822B-1289988E37C8}"/>
                </a:ext>
              </a:extLst>
            </p:cNvPr>
            <p:cNvSpPr/>
            <p:nvPr/>
          </p:nvSpPr>
          <p:spPr>
            <a:xfrm>
              <a:off x="426042" y="2263186"/>
              <a:ext cx="2719783" cy="1808153"/>
            </a:xfrm>
            <a:prstGeom prst="roundRect">
              <a:avLst>
                <a:gd name="adj" fmla="val 45590"/>
              </a:avLst>
            </a:prstGeom>
            <a:solidFill>
              <a:schemeClr val="tx2">
                <a:lumMod val="20000"/>
                <a:lumOff val="8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Answering Questions</a:t>
              </a:r>
            </a:p>
          </p:txBody>
        </p:sp>
        <p:pic>
          <p:nvPicPr>
            <p:cNvPr id="65" name="Picture 2" descr="6 Underlying Benefits of Asking Questions | SUCCESS | Illustration,  Questions to ask, Little boys">
              <a:extLst>
                <a:ext uri="{FF2B5EF4-FFF2-40B4-BE49-F238E27FC236}">
                  <a16:creationId xmlns:a16="http://schemas.microsoft.com/office/drawing/2014/main" id="{AD96A255-A0F0-7E44-B48E-8FE1576E18F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b="36502"/>
            <a:stretch/>
          </p:blipFill>
          <p:spPr bwMode="auto">
            <a:xfrm>
              <a:off x="1358645" y="2297971"/>
              <a:ext cx="899113" cy="916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4E82AAC5-4F6F-E440-AC9E-01004D8EB73F}"/>
              </a:ext>
            </a:extLst>
          </p:cNvPr>
          <p:cNvGrpSpPr/>
          <p:nvPr/>
        </p:nvGrpSpPr>
        <p:grpSpPr>
          <a:xfrm>
            <a:off x="4199154" y="2271878"/>
            <a:ext cx="2719783" cy="1676099"/>
            <a:chOff x="4658973" y="2301149"/>
            <a:chExt cx="2719783" cy="1808154"/>
          </a:xfrm>
        </p:grpSpPr>
        <p:sp>
          <p:nvSpPr>
            <p:cNvPr id="54" name="Rounded Rectangle 53">
              <a:extLst>
                <a:ext uri="{FF2B5EF4-FFF2-40B4-BE49-F238E27FC236}">
                  <a16:creationId xmlns:a16="http://schemas.microsoft.com/office/drawing/2014/main" id="{92B46D94-D93B-7041-AA93-EFDCD70A569F}"/>
                </a:ext>
              </a:extLst>
            </p:cNvPr>
            <p:cNvSpPr/>
            <p:nvPr/>
          </p:nvSpPr>
          <p:spPr>
            <a:xfrm>
              <a:off x="4658973" y="2301149"/>
              <a:ext cx="2719783" cy="1808154"/>
            </a:xfrm>
            <a:prstGeom prst="roundRect">
              <a:avLst>
                <a:gd name="adj" fmla="val 45590"/>
              </a:avLst>
            </a:prstGeom>
            <a:solidFill>
              <a:schemeClr val="tx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solidFill>
              </a:endParaRPr>
            </a:p>
            <a:p>
              <a:pPr algn="ctr"/>
              <a:endParaRPr lang="en-US" sz="2400" dirty="0">
                <a:solidFill>
                  <a:schemeClr val="tx1"/>
                </a:solidFill>
              </a:endParaRPr>
            </a:p>
            <a:p>
              <a:pPr algn="ctr"/>
              <a:r>
                <a:rPr lang="en-US" sz="2400" dirty="0">
                  <a:solidFill>
                    <a:schemeClr val="tx1"/>
                  </a:solidFill>
                </a:rPr>
                <a:t>Common NLP tasks</a:t>
              </a:r>
            </a:p>
          </p:txBody>
        </p:sp>
        <p:pic>
          <p:nvPicPr>
            <p:cNvPr id="66" name="Picture 6" descr="Feedback - Free people icons">
              <a:extLst>
                <a:ext uri="{FF2B5EF4-FFF2-40B4-BE49-F238E27FC236}">
                  <a16:creationId xmlns:a16="http://schemas.microsoft.com/office/drawing/2014/main" id="{82082CDB-B4C4-5A42-8BE5-20314F7008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6414" y="2429344"/>
              <a:ext cx="767714" cy="76771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Up Arrow 5">
            <a:extLst>
              <a:ext uri="{FF2B5EF4-FFF2-40B4-BE49-F238E27FC236}">
                <a16:creationId xmlns:a16="http://schemas.microsoft.com/office/drawing/2014/main" id="{059B7C13-AB4B-CC49-AD33-60626423274E}"/>
              </a:ext>
            </a:extLst>
          </p:cNvPr>
          <p:cNvSpPr/>
          <p:nvPr/>
        </p:nvSpPr>
        <p:spPr>
          <a:xfrm>
            <a:off x="2154348" y="389401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Up Arrow 66">
            <a:extLst>
              <a:ext uri="{FF2B5EF4-FFF2-40B4-BE49-F238E27FC236}">
                <a16:creationId xmlns:a16="http://schemas.microsoft.com/office/drawing/2014/main" id="{FA1BC633-6350-6D42-B1BA-AFC2C6596187}"/>
              </a:ext>
            </a:extLst>
          </p:cNvPr>
          <p:cNvSpPr/>
          <p:nvPr/>
        </p:nvSpPr>
        <p:spPr>
          <a:xfrm>
            <a:off x="5364064" y="3876604"/>
            <a:ext cx="389965" cy="5872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ular Callout 38">
            <a:extLst>
              <a:ext uri="{FF2B5EF4-FFF2-40B4-BE49-F238E27FC236}">
                <a16:creationId xmlns:a16="http://schemas.microsoft.com/office/drawing/2014/main" id="{1F93C032-53EB-0940-B118-60537FA9AAB7}"/>
              </a:ext>
            </a:extLst>
          </p:cNvPr>
          <p:cNvSpPr/>
          <p:nvPr/>
        </p:nvSpPr>
        <p:spPr>
          <a:xfrm>
            <a:off x="815139" y="4435434"/>
            <a:ext cx="6460750" cy="1581624"/>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b="1" dirty="0">
                <a:solidFill>
                  <a:schemeClr val="tx1"/>
                </a:solidFill>
              </a:rPr>
              <a:t>Multi-Task Learning in NLP: </a:t>
            </a:r>
            <a:br>
              <a:rPr lang="en-US" sz="2800" b="1" dirty="0">
                <a:solidFill>
                  <a:schemeClr val="tx1"/>
                </a:solidFill>
              </a:rPr>
            </a:br>
            <a:r>
              <a:rPr lang="en-US" sz="2800" dirty="0">
                <a:solidFill>
                  <a:schemeClr val="tx1"/>
                </a:solidFill>
              </a:rPr>
              <a:t>How can we leverage (or induce)</a:t>
            </a:r>
            <a:br>
              <a:rPr lang="en-US" sz="2800" dirty="0">
                <a:solidFill>
                  <a:schemeClr val="tx1"/>
                </a:solidFill>
              </a:rPr>
            </a:br>
            <a:r>
              <a:rPr lang="en-US" sz="2800" dirty="0">
                <a:solidFill>
                  <a:schemeClr val="tx1"/>
                </a:solidFill>
              </a:rPr>
              <a:t> </a:t>
            </a:r>
            <a:r>
              <a:rPr lang="en-US" sz="2800" u="sng" dirty="0">
                <a:solidFill>
                  <a:schemeClr val="tx1"/>
                </a:solidFill>
              </a:rPr>
              <a:t>commonalities</a:t>
            </a:r>
            <a:r>
              <a:rPr lang="en-US" sz="2800" dirty="0">
                <a:solidFill>
                  <a:schemeClr val="tx1"/>
                </a:solidFill>
              </a:rPr>
              <a:t> among language tasks?</a:t>
            </a:r>
          </a:p>
        </p:txBody>
      </p:sp>
      <p:sp>
        <p:nvSpPr>
          <p:cNvPr id="18" name="Bent-Up Arrow 17">
            <a:extLst>
              <a:ext uri="{FF2B5EF4-FFF2-40B4-BE49-F238E27FC236}">
                <a16:creationId xmlns:a16="http://schemas.microsoft.com/office/drawing/2014/main" id="{97DA4BFD-8BAF-1642-B63A-6E4C23AF1573}"/>
              </a:ext>
            </a:extLst>
          </p:cNvPr>
          <p:cNvSpPr/>
          <p:nvPr/>
        </p:nvSpPr>
        <p:spPr>
          <a:xfrm rot="5400000" flipV="1">
            <a:off x="7058338" y="2384838"/>
            <a:ext cx="1152274" cy="66711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97F459A-04C1-AA42-AE46-82539DC65AA3}"/>
              </a:ext>
            </a:extLst>
          </p:cNvPr>
          <p:cNvSpPr/>
          <p:nvPr/>
        </p:nvSpPr>
        <p:spPr>
          <a:xfrm>
            <a:off x="6926591" y="690714"/>
            <a:ext cx="1918474" cy="369332"/>
          </a:xfrm>
          <a:prstGeom prst="rect">
            <a:avLst/>
          </a:prstGeom>
        </p:spPr>
        <p:txBody>
          <a:bodyPr wrap="none">
            <a:spAutoFit/>
          </a:bodyPr>
          <a:lstStyle/>
          <a:p>
            <a:pPr algn="ct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 2020]</a:t>
            </a:r>
            <a:endParaRPr lang="en-US" dirty="0"/>
          </a:p>
        </p:txBody>
      </p:sp>
    </p:spTree>
    <p:extLst>
      <p:ext uri="{BB962C8B-B14F-4D97-AF65-F5344CB8AC3E}">
        <p14:creationId xmlns:p14="http://schemas.microsoft.com/office/powerpoint/2010/main" val="1885255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0" grpId="0"/>
      <p:bldP spid="6" grpId="0" animBg="1"/>
      <p:bldP spid="67" grpId="0" animBg="1"/>
      <p:bldP spid="18" grpId="0" animBg="1"/>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dirty="0" err="1"/>
              <a:t>UnifiedQA</a:t>
            </a:r>
            <a:endParaRPr lang="en-US" dirty="0"/>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03675"/>
            <a:ext cx="11196576" cy="1655762"/>
          </a:xfrm>
        </p:spPr>
        <p:txBody>
          <a:bodyPr/>
          <a:lstStyle/>
          <a:p>
            <a:r>
              <a:rPr lang="en-US" b="1" dirty="0"/>
              <a:t>Daniel </a:t>
            </a:r>
            <a:r>
              <a:rPr lang="en-US" b="1" dirty="0" err="1"/>
              <a:t>Khashabi</a:t>
            </a:r>
            <a:r>
              <a:rPr lang="en-US" dirty="0"/>
              <a:t>, </a:t>
            </a:r>
            <a:r>
              <a:rPr lang="en-US" dirty="0" err="1"/>
              <a:t>Sewon</a:t>
            </a:r>
            <a:r>
              <a:rPr lang="en-US" dirty="0"/>
              <a:t> Min, Tushar </a:t>
            </a:r>
            <a:r>
              <a:rPr lang="en-US" dirty="0" err="1"/>
              <a:t>Khot</a:t>
            </a:r>
            <a:r>
              <a:rPr lang="en-US" dirty="0"/>
              <a:t>, Ashish Sabharwal </a:t>
            </a:r>
            <a:br>
              <a:rPr lang="en-US" dirty="0"/>
            </a:br>
            <a:r>
              <a:rPr lang="en-US" dirty="0" err="1"/>
              <a:t>Oyvind</a:t>
            </a:r>
            <a:r>
              <a:rPr lang="en-US" dirty="0"/>
              <a:t> </a:t>
            </a:r>
            <a:r>
              <a:rPr lang="en-US" dirty="0" err="1"/>
              <a:t>Tafjord</a:t>
            </a:r>
            <a:r>
              <a:rPr lang="en-US" dirty="0"/>
              <a:t>, Peter Clark and </a:t>
            </a:r>
            <a:r>
              <a:rPr lang="en-US" dirty="0" err="1"/>
              <a:t>Hannaneh</a:t>
            </a:r>
            <a:r>
              <a:rPr lang="en-US" dirty="0"/>
              <a:t> </a:t>
            </a:r>
            <a:r>
              <a:rPr lang="en-US" dirty="0" err="1"/>
              <a:t>Hajishirzi</a:t>
            </a:r>
            <a:endParaRPr lang="en-US" dirty="0"/>
          </a:p>
          <a:p>
            <a:r>
              <a:rPr lang="en-US" i="1" dirty="0"/>
              <a:t>EMNLP Findings 2020</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527123" y="1714500"/>
            <a:ext cx="9118493" cy="1828800"/>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Answering a broad range of </a:t>
            </a:r>
            <a:br>
              <a:rPr lang="en-US" sz="4400" dirty="0">
                <a:solidFill>
                  <a:schemeClr val="tx1"/>
                </a:solidFill>
              </a:rPr>
            </a:br>
            <a:r>
              <a:rPr lang="en-US" sz="4400" dirty="0">
                <a:solidFill>
                  <a:schemeClr val="tx1"/>
                </a:solidFill>
              </a:rPr>
              <a:t>questions with a single system</a:t>
            </a:r>
          </a:p>
        </p:txBody>
      </p:sp>
      <p:pic>
        <p:nvPicPr>
          <p:cNvPr id="5" name="Picture 7" descr="Image result for ashish sabharwal nlp">
            <a:extLst>
              <a:ext uri="{FF2B5EF4-FFF2-40B4-BE49-F238E27FC236}">
                <a16:creationId xmlns:a16="http://schemas.microsoft.com/office/drawing/2014/main" id="{BFA0CBE0-32AD-F64B-8668-5EB731C3A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7058940" y="523527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18ED3C42-9348-E74C-8607-AD41A52B3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5830556" y="523370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6" name="Picture 2" descr="Sewon Min (@sewon__min) / Twitter">
            <a:extLst>
              <a:ext uri="{FF2B5EF4-FFF2-40B4-BE49-F238E27FC236}">
                <a16:creationId xmlns:a16="http://schemas.microsoft.com/office/drawing/2014/main" id="{2C371530-A6E5-AE43-B2B4-6C6F5DE758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6" r="9311"/>
          <a:stretch/>
        </p:blipFill>
        <p:spPr bwMode="auto">
          <a:xfrm>
            <a:off x="4602172"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descr="Oyvind Tafjord — Allen Institute for AI">
            <a:extLst>
              <a:ext uri="{FF2B5EF4-FFF2-40B4-BE49-F238E27FC236}">
                <a16:creationId xmlns:a16="http://schemas.microsoft.com/office/drawing/2014/main" id="{3FE8D8FA-6B3C-0C44-9070-5BD36DF456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1" t="4297" r="18119" b="14110"/>
          <a:stretch/>
        </p:blipFill>
        <p:spPr bwMode="auto">
          <a:xfrm>
            <a:off x="8287323" y="5235279"/>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Peter Clark — Allen Institute for AI">
            <a:extLst>
              <a:ext uri="{FF2B5EF4-FFF2-40B4-BE49-F238E27FC236}">
                <a16:creationId xmlns:a16="http://schemas.microsoft.com/office/drawing/2014/main" id="{6D4F7832-005E-9E4D-A225-E8BBE693E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708" t="4487" r="14567" b="5993"/>
          <a:stretch/>
        </p:blipFill>
        <p:spPr bwMode="auto">
          <a:xfrm>
            <a:off x="9515709"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annaneh Hajishirzi - University of Washington">
            <a:extLst>
              <a:ext uri="{FF2B5EF4-FFF2-40B4-BE49-F238E27FC236}">
                <a16:creationId xmlns:a16="http://schemas.microsoft.com/office/drawing/2014/main" id="{38863074-F1E4-C54B-B820-19928A0952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FE68F504-5A6A-CC45-8964-AB8CA611D81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88" t="1449" r="15057" b="15199"/>
          <a:stretch/>
        </p:blipFill>
        <p:spPr bwMode="auto">
          <a:xfrm>
            <a:off x="3373786" y="5224769"/>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3448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D24C371-9BAE-0E4E-9834-B77314144E12}"/>
              </a:ext>
            </a:extLst>
          </p:cNvPr>
          <p:cNvSpPr>
            <a:spLocks noGrp="1"/>
          </p:cNvSpPr>
          <p:nvPr>
            <p:ph type="title"/>
          </p:nvPr>
        </p:nvSpPr>
        <p:spPr/>
        <p:txBody>
          <a:bodyPr/>
          <a:lstStyle/>
          <a:p>
            <a:r>
              <a:rPr lang="en-US" dirty="0"/>
              <a:t>AI’s Inception w/ a Broad Vision </a:t>
            </a:r>
          </a:p>
        </p:txBody>
      </p:sp>
      <p:sp>
        <p:nvSpPr>
          <p:cNvPr id="4" name="Slide Number Placeholder 3">
            <a:extLst>
              <a:ext uri="{FF2B5EF4-FFF2-40B4-BE49-F238E27FC236}">
                <a16:creationId xmlns:a16="http://schemas.microsoft.com/office/drawing/2014/main" id="{2B7141F8-303C-8147-9ADC-626E91150498}"/>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pic>
        <p:nvPicPr>
          <p:cNvPr id="1026" name="Picture 2">
            <a:extLst>
              <a:ext uri="{FF2B5EF4-FFF2-40B4-BE49-F238E27FC236}">
                <a16:creationId xmlns:a16="http://schemas.microsoft.com/office/drawing/2014/main" id="{20F34064-D89D-CE42-A5F4-51C610B69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3870374"/>
            <a:ext cx="4673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2C634A-1C39-394D-8A50-1029703B7A57}"/>
              </a:ext>
            </a:extLst>
          </p:cNvPr>
          <p:cNvSpPr/>
          <p:nvPr/>
        </p:nvSpPr>
        <p:spPr>
          <a:xfrm>
            <a:off x="1365504" y="1759227"/>
            <a:ext cx="9278112" cy="830997"/>
          </a:xfrm>
          <a:prstGeom prst="rect">
            <a:avLst/>
          </a:prstGeom>
          <a:solidFill>
            <a:schemeClr val="bg1">
              <a:lumMod val="95000"/>
            </a:schemeClr>
          </a:solidFill>
        </p:spPr>
        <p:txBody>
          <a:bodyPr wrap="square">
            <a:spAutoFit/>
          </a:bodyPr>
          <a:lstStyle/>
          <a:p>
            <a:r>
              <a:rPr lang="en-US" sz="2400" i="1" dirty="0"/>
              <a:t>“By ‘</a:t>
            </a:r>
            <a:r>
              <a:rPr lang="en-US" sz="2400" i="1" dirty="0">
                <a:solidFill>
                  <a:srgbClr val="FF0A00"/>
                </a:solidFill>
              </a:rPr>
              <a:t>general</a:t>
            </a:r>
            <a:r>
              <a:rPr lang="en-US" sz="2400" i="1" dirty="0"/>
              <a:t> intelligent action’ … a behavior appropriate to the </a:t>
            </a:r>
            <a:r>
              <a:rPr lang="en-US" sz="2400" i="1" dirty="0">
                <a:solidFill>
                  <a:srgbClr val="FF0A00"/>
                </a:solidFill>
              </a:rPr>
              <a:t>ends</a:t>
            </a:r>
            <a:r>
              <a:rPr lang="en-US" sz="2400" i="1" dirty="0"/>
              <a:t> of the system and </a:t>
            </a:r>
            <a:r>
              <a:rPr lang="en-US" sz="2400" i="1" dirty="0">
                <a:solidFill>
                  <a:srgbClr val="FF0A00"/>
                </a:solidFill>
              </a:rPr>
              <a:t>adaptive</a:t>
            </a:r>
            <a:r>
              <a:rPr lang="en-US" sz="2400" i="1" dirty="0"/>
              <a:t> to the demands of the environment can occur.”</a:t>
            </a:r>
          </a:p>
        </p:txBody>
      </p:sp>
      <p:sp>
        <p:nvSpPr>
          <p:cNvPr id="11" name="Rectangle 10">
            <a:extLst>
              <a:ext uri="{FF2B5EF4-FFF2-40B4-BE49-F238E27FC236}">
                <a16:creationId xmlns:a16="http://schemas.microsoft.com/office/drawing/2014/main" id="{40B405B4-0B5F-C64C-A398-C604DB8CD264}"/>
              </a:ext>
            </a:extLst>
          </p:cNvPr>
          <p:cNvSpPr/>
          <p:nvPr/>
        </p:nvSpPr>
        <p:spPr>
          <a:xfrm>
            <a:off x="3048000" y="6308209"/>
            <a:ext cx="6096000" cy="369332"/>
          </a:xfrm>
          <a:prstGeom prst="rect">
            <a:avLst/>
          </a:prstGeom>
        </p:spPr>
        <p:txBody>
          <a:bodyPr>
            <a:spAutoFit/>
          </a:bodyPr>
          <a:lstStyle/>
          <a:p>
            <a:pPr marL="11113" lvl="2" algn="ctr"/>
            <a:r>
              <a:rPr lang="en-US" dirty="0">
                <a:solidFill>
                  <a:schemeClr val="bg1">
                    <a:lumMod val="50000"/>
                  </a:schemeClr>
                </a:solidFill>
              </a:rPr>
              <a:t>[Newell and Simon, 1959 &amp; 1976]</a:t>
            </a:r>
            <a:endParaRPr lang="en-US" dirty="0"/>
          </a:p>
        </p:txBody>
      </p:sp>
      <p:sp>
        <p:nvSpPr>
          <p:cNvPr id="13" name="Rectangle 12">
            <a:extLst>
              <a:ext uri="{FF2B5EF4-FFF2-40B4-BE49-F238E27FC236}">
                <a16:creationId xmlns:a16="http://schemas.microsoft.com/office/drawing/2014/main" id="{D3ED0CE1-8FBE-5846-8845-549167D40830}"/>
              </a:ext>
            </a:extLst>
          </p:cNvPr>
          <p:cNvSpPr/>
          <p:nvPr/>
        </p:nvSpPr>
        <p:spPr>
          <a:xfrm>
            <a:off x="4251168" y="3296919"/>
            <a:ext cx="3689664" cy="523220"/>
          </a:xfrm>
          <a:prstGeom prst="rect">
            <a:avLst/>
          </a:prstGeom>
        </p:spPr>
        <p:txBody>
          <a:bodyPr wrap="none">
            <a:spAutoFit/>
          </a:bodyPr>
          <a:lstStyle/>
          <a:p>
            <a:r>
              <a:rPr lang="en-US" sz="2800" dirty="0">
                <a:solidFill>
                  <a:srgbClr val="FF0A00"/>
                </a:solidFill>
              </a:rPr>
              <a:t>General</a:t>
            </a:r>
            <a:r>
              <a:rPr lang="en-US" sz="2800" dirty="0"/>
              <a:t> Problem Solver</a:t>
            </a:r>
            <a:endParaRPr lang="en-US" sz="3200" dirty="0"/>
          </a:p>
        </p:txBody>
      </p:sp>
    </p:spTree>
    <p:extLst>
      <p:ext uri="{BB962C8B-B14F-4D97-AF65-F5344CB8AC3E}">
        <p14:creationId xmlns:p14="http://schemas.microsoft.com/office/powerpoint/2010/main" val="3467208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88" name="Content Placeholder 87">
            <a:extLst>
              <a:ext uri="{FF2B5EF4-FFF2-40B4-BE49-F238E27FC236}">
                <a16:creationId xmlns:a16="http://schemas.microsoft.com/office/drawing/2014/main" id="{C7B64B87-CEDD-7C4D-A873-2EE8304A5FD0}"/>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30</a:t>
            </a:fld>
            <a:endParaRPr lang="en-US" dirty="0"/>
          </a:p>
        </p:txBody>
      </p:sp>
      <p:cxnSp>
        <p:nvCxnSpPr>
          <p:cNvPr id="25" name="Straight Arrow Connector 24">
            <a:extLst>
              <a:ext uri="{FF2B5EF4-FFF2-40B4-BE49-F238E27FC236}">
                <a16:creationId xmlns:a16="http://schemas.microsoft.com/office/drawing/2014/main" id="{9A80A412-A79A-5D43-902B-D2AB77A59D6A}"/>
              </a:ext>
            </a:extLst>
          </p:cNvPr>
          <p:cNvCxnSpPr>
            <a:cxnSpLocks/>
          </p:cNvCxnSpPr>
          <p:nvPr/>
        </p:nvCxnSpPr>
        <p:spPr>
          <a:xfrm>
            <a:off x="777561" y="598280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160C7B8-82D1-6B44-8708-8477E0EE7F4F}"/>
              </a:ext>
            </a:extLst>
          </p:cNvPr>
          <p:cNvSpPr txBox="1"/>
          <p:nvPr/>
        </p:nvSpPr>
        <p:spPr>
          <a:xfrm>
            <a:off x="1007307" y="5992246"/>
            <a:ext cx="10064935" cy="369332"/>
          </a:xfrm>
          <a:prstGeom prst="rect">
            <a:avLst/>
          </a:prstGeom>
          <a:noFill/>
        </p:spPr>
        <p:txBody>
          <a:bodyPr wrap="none" rtlCol="0">
            <a:spAutoFit/>
          </a:bodyPr>
          <a:lstStyle/>
          <a:p>
            <a:r>
              <a:rPr lang="en-US" dirty="0"/>
              <a:t>2000		        2005		                   2010		            2015	    	    2020</a:t>
            </a:r>
          </a:p>
        </p:txBody>
      </p:sp>
      <p:sp>
        <p:nvSpPr>
          <p:cNvPr id="27" name="Rounded Rectangle 26">
            <a:extLst>
              <a:ext uri="{FF2B5EF4-FFF2-40B4-BE49-F238E27FC236}">
                <a16:creationId xmlns:a16="http://schemas.microsoft.com/office/drawing/2014/main" id="{1A4B9588-E2E6-AF4E-B02C-D27166F76CF0}"/>
              </a:ext>
            </a:extLst>
          </p:cNvPr>
          <p:cNvSpPr/>
          <p:nvPr/>
        </p:nvSpPr>
        <p:spPr>
          <a:xfrm>
            <a:off x="838200" y="565669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28" name="Rounded Rectangle 27">
            <a:extLst>
              <a:ext uri="{FF2B5EF4-FFF2-40B4-BE49-F238E27FC236}">
                <a16:creationId xmlns:a16="http://schemas.microsoft.com/office/drawing/2014/main" id="{71508D4B-BE45-CD4F-840F-A5E7C298B864}"/>
              </a:ext>
            </a:extLst>
          </p:cNvPr>
          <p:cNvSpPr/>
          <p:nvPr/>
        </p:nvSpPr>
        <p:spPr>
          <a:xfrm>
            <a:off x="1407575" y="564511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29" name="Rounded Rectangle 28">
            <a:extLst>
              <a:ext uri="{FF2B5EF4-FFF2-40B4-BE49-F238E27FC236}">
                <a16:creationId xmlns:a16="http://schemas.microsoft.com/office/drawing/2014/main" id="{371E552C-1E67-DA4F-B6ED-55D43AD95083}"/>
              </a:ext>
            </a:extLst>
          </p:cNvPr>
          <p:cNvSpPr/>
          <p:nvPr/>
        </p:nvSpPr>
        <p:spPr>
          <a:xfrm>
            <a:off x="1963121" y="563449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30" name="Rounded Rectangle 29">
            <a:extLst>
              <a:ext uri="{FF2B5EF4-FFF2-40B4-BE49-F238E27FC236}">
                <a16:creationId xmlns:a16="http://schemas.microsoft.com/office/drawing/2014/main" id="{8A64CB3F-60CC-CA4A-9CEA-5130536938EC}"/>
              </a:ext>
            </a:extLst>
          </p:cNvPr>
          <p:cNvSpPr/>
          <p:nvPr/>
        </p:nvSpPr>
        <p:spPr>
          <a:xfrm>
            <a:off x="6176934" y="565469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254365" y="564929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8254364" y="531535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9006296" y="5653117"/>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34" name="Rounded Rectangle 33">
            <a:extLst>
              <a:ext uri="{FF2B5EF4-FFF2-40B4-BE49-F238E27FC236}">
                <a16:creationId xmlns:a16="http://schemas.microsoft.com/office/drawing/2014/main" id="{06B6C97C-61F0-5D4B-AD17-C49C41002287}"/>
              </a:ext>
            </a:extLst>
          </p:cNvPr>
          <p:cNvSpPr/>
          <p:nvPr/>
        </p:nvSpPr>
        <p:spPr>
          <a:xfrm>
            <a:off x="9006296" y="529805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35" name="Rounded Rectangle 34">
            <a:extLst>
              <a:ext uri="{FF2B5EF4-FFF2-40B4-BE49-F238E27FC236}">
                <a16:creationId xmlns:a16="http://schemas.microsoft.com/office/drawing/2014/main" id="{2E6E7B76-6B0B-D843-86B6-1F8BE7584211}"/>
              </a:ext>
            </a:extLst>
          </p:cNvPr>
          <p:cNvSpPr/>
          <p:nvPr/>
        </p:nvSpPr>
        <p:spPr>
          <a:xfrm>
            <a:off x="9756333" y="563855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36" name="Rounded Rectangle 35">
            <a:extLst>
              <a:ext uri="{FF2B5EF4-FFF2-40B4-BE49-F238E27FC236}">
                <a16:creationId xmlns:a16="http://schemas.microsoft.com/office/drawing/2014/main" id="{44B0CBE1-05EF-764F-954E-EF1CAC86BF6E}"/>
              </a:ext>
            </a:extLst>
          </p:cNvPr>
          <p:cNvSpPr/>
          <p:nvPr/>
        </p:nvSpPr>
        <p:spPr>
          <a:xfrm>
            <a:off x="9753758" y="531646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41" name="TextBox 40">
            <a:extLst>
              <a:ext uri="{FF2B5EF4-FFF2-40B4-BE49-F238E27FC236}">
                <a16:creationId xmlns:a16="http://schemas.microsoft.com/office/drawing/2014/main" id="{5A9ED91B-D924-7C44-9C02-D367D5DE3D8E}"/>
              </a:ext>
            </a:extLst>
          </p:cNvPr>
          <p:cNvSpPr txBox="1"/>
          <p:nvPr/>
        </p:nvSpPr>
        <p:spPr>
          <a:xfrm>
            <a:off x="11313859" y="5337825"/>
            <a:ext cx="470000" cy="523220"/>
          </a:xfrm>
          <a:prstGeom prst="rect">
            <a:avLst/>
          </a:prstGeom>
          <a:noFill/>
        </p:spPr>
        <p:txBody>
          <a:bodyPr wrap="none" rtlCol="0">
            <a:spAutoFit/>
          </a:bodyPr>
          <a:lstStyle/>
          <a:p>
            <a:r>
              <a:rPr lang="en-US" sz="2800" dirty="0"/>
              <a:t>…</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0498137" y="563027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5" name="Rounded Rectangle 44">
            <a:extLst>
              <a:ext uri="{FF2B5EF4-FFF2-40B4-BE49-F238E27FC236}">
                <a16:creationId xmlns:a16="http://schemas.microsoft.com/office/drawing/2014/main" id="{2EEFCDFB-B619-A247-A311-CFC170987B2E}"/>
              </a:ext>
            </a:extLst>
          </p:cNvPr>
          <p:cNvSpPr/>
          <p:nvPr/>
        </p:nvSpPr>
        <p:spPr>
          <a:xfrm>
            <a:off x="10502639" y="531972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QAConv</a:t>
            </a:r>
            <a:endParaRPr lang="en-US" sz="1200" dirty="0"/>
          </a:p>
        </p:txBody>
      </p:sp>
      <p:sp>
        <p:nvSpPr>
          <p:cNvPr id="46" name="Rounded Rectangle 45">
            <a:extLst>
              <a:ext uri="{FF2B5EF4-FFF2-40B4-BE49-F238E27FC236}">
                <a16:creationId xmlns:a16="http://schemas.microsoft.com/office/drawing/2014/main" id="{D28B7B46-B564-6243-936C-F7085E5F6B94}"/>
              </a:ext>
            </a:extLst>
          </p:cNvPr>
          <p:cNvSpPr/>
          <p:nvPr/>
        </p:nvSpPr>
        <p:spPr>
          <a:xfrm>
            <a:off x="9753758" y="49855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47" name="Rounded Rectangle 46">
            <a:extLst>
              <a:ext uri="{FF2B5EF4-FFF2-40B4-BE49-F238E27FC236}">
                <a16:creationId xmlns:a16="http://schemas.microsoft.com/office/drawing/2014/main" id="{80335013-712C-334B-9ECD-39481698A2F8}"/>
              </a:ext>
            </a:extLst>
          </p:cNvPr>
          <p:cNvSpPr/>
          <p:nvPr/>
        </p:nvSpPr>
        <p:spPr>
          <a:xfrm>
            <a:off x="9006296" y="497686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49" name="Rounded Rectangle 48">
            <a:extLst>
              <a:ext uri="{FF2B5EF4-FFF2-40B4-BE49-F238E27FC236}">
                <a16:creationId xmlns:a16="http://schemas.microsoft.com/office/drawing/2014/main" id="{5370B92D-AF10-EA4A-BCAB-5D440701FAC4}"/>
              </a:ext>
            </a:extLst>
          </p:cNvPr>
          <p:cNvSpPr/>
          <p:nvPr/>
        </p:nvSpPr>
        <p:spPr>
          <a:xfrm>
            <a:off x="9006296" y="465917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50" name="Rounded Rectangle 49">
            <a:extLst>
              <a:ext uri="{FF2B5EF4-FFF2-40B4-BE49-F238E27FC236}">
                <a16:creationId xmlns:a16="http://schemas.microsoft.com/office/drawing/2014/main" id="{55E1566A-96F8-7C4B-B70C-80E88B88ED9A}"/>
              </a:ext>
            </a:extLst>
          </p:cNvPr>
          <p:cNvSpPr/>
          <p:nvPr/>
        </p:nvSpPr>
        <p:spPr>
          <a:xfrm>
            <a:off x="9753758" y="465200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54" name="TextBox 53">
            <a:extLst>
              <a:ext uri="{FF2B5EF4-FFF2-40B4-BE49-F238E27FC236}">
                <a16:creationId xmlns:a16="http://schemas.microsoft.com/office/drawing/2014/main" id="{F04B1A2D-8964-5D4D-90C5-C73B5204B8CD}"/>
              </a:ext>
            </a:extLst>
          </p:cNvPr>
          <p:cNvSpPr txBox="1"/>
          <p:nvPr/>
        </p:nvSpPr>
        <p:spPr>
          <a:xfrm rot="16200000">
            <a:off x="9719670" y="3842300"/>
            <a:ext cx="470000" cy="523220"/>
          </a:xfrm>
          <a:prstGeom prst="rect">
            <a:avLst/>
          </a:prstGeom>
          <a:noFill/>
        </p:spPr>
        <p:txBody>
          <a:bodyPr wrap="none" rtlCol="0">
            <a:spAutoFit/>
          </a:bodyPr>
          <a:lstStyle/>
          <a:p>
            <a:r>
              <a:rPr lang="en-US" sz="2800" dirty="0"/>
              <a:t>…</a:t>
            </a:r>
          </a:p>
        </p:txBody>
      </p:sp>
      <p:sp>
        <p:nvSpPr>
          <p:cNvPr id="55" name="TextBox 54">
            <a:extLst>
              <a:ext uri="{FF2B5EF4-FFF2-40B4-BE49-F238E27FC236}">
                <a16:creationId xmlns:a16="http://schemas.microsoft.com/office/drawing/2014/main" id="{636E6E65-982E-8E4F-BE66-70269FA292C9}"/>
              </a:ext>
            </a:extLst>
          </p:cNvPr>
          <p:cNvSpPr txBox="1"/>
          <p:nvPr/>
        </p:nvSpPr>
        <p:spPr>
          <a:xfrm rot="16200000">
            <a:off x="8965189" y="4174921"/>
            <a:ext cx="470000" cy="523220"/>
          </a:xfrm>
          <a:prstGeom prst="rect">
            <a:avLst/>
          </a:prstGeom>
          <a:noFill/>
        </p:spPr>
        <p:txBody>
          <a:bodyPr wrap="none" rtlCol="0">
            <a:spAutoFit/>
          </a:bodyPr>
          <a:lstStyle/>
          <a:p>
            <a:r>
              <a:rPr lang="en-US" sz="2800" dirty="0"/>
              <a:t>…</a:t>
            </a:r>
          </a:p>
        </p:txBody>
      </p:sp>
      <p:sp>
        <p:nvSpPr>
          <p:cNvPr id="56" name="Rounded Rectangle 55">
            <a:extLst>
              <a:ext uri="{FF2B5EF4-FFF2-40B4-BE49-F238E27FC236}">
                <a16:creationId xmlns:a16="http://schemas.microsoft.com/office/drawing/2014/main" id="{40A74F12-3D11-D04C-B75F-847A73701F96}"/>
              </a:ext>
            </a:extLst>
          </p:cNvPr>
          <p:cNvSpPr/>
          <p:nvPr/>
        </p:nvSpPr>
        <p:spPr>
          <a:xfrm>
            <a:off x="10492992" y="498598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PROST</a:t>
            </a:r>
          </a:p>
        </p:txBody>
      </p:sp>
      <p:sp>
        <p:nvSpPr>
          <p:cNvPr id="57" name="Rounded Rectangle 56">
            <a:extLst>
              <a:ext uri="{FF2B5EF4-FFF2-40B4-BE49-F238E27FC236}">
                <a16:creationId xmlns:a16="http://schemas.microsoft.com/office/drawing/2014/main" id="{439FBDBF-0EDB-CC43-B691-B8D2AD9493BC}"/>
              </a:ext>
            </a:extLst>
          </p:cNvPr>
          <p:cNvSpPr/>
          <p:nvPr/>
        </p:nvSpPr>
        <p:spPr>
          <a:xfrm>
            <a:off x="10492992" y="465917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MMMLU</a:t>
            </a:r>
          </a:p>
        </p:txBody>
      </p:sp>
      <p:sp>
        <p:nvSpPr>
          <p:cNvPr id="58" name="Rounded Rectangle 57">
            <a:extLst>
              <a:ext uri="{FF2B5EF4-FFF2-40B4-BE49-F238E27FC236}">
                <a16:creationId xmlns:a16="http://schemas.microsoft.com/office/drawing/2014/main" id="{132B99C6-6DB7-DA4E-8BA9-D87B52187AED}"/>
              </a:ext>
            </a:extLst>
          </p:cNvPr>
          <p:cNvSpPr/>
          <p:nvPr/>
        </p:nvSpPr>
        <p:spPr>
          <a:xfrm>
            <a:off x="10490997" y="432950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GooAQ</a:t>
            </a:r>
            <a:endParaRPr lang="en-US" sz="1200" dirty="0"/>
          </a:p>
        </p:txBody>
      </p:sp>
      <p:sp>
        <p:nvSpPr>
          <p:cNvPr id="59" name="Rounded Rectangle 58">
            <a:extLst>
              <a:ext uri="{FF2B5EF4-FFF2-40B4-BE49-F238E27FC236}">
                <a16:creationId xmlns:a16="http://schemas.microsoft.com/office/drawing/2014/main" id="{AEF903B4-81BC-D849-A3AC-0CBB201B5D4E}"/>
              </a:ext>
            </a:extLst>
          </p:cNvPr>
          <p:cNvSpPr/>
          <p:nvPr/>
        </p:nvSpPr>
        <p:spPr>
          <a:xfrm>
            <a:off x="9736516" y="43331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err="1"/>
              <a:t>MCScript</a:t>
            </a:r>
            <a:endParaRPr lang="en-US" sz="1200" dirty="0"/>
          </a:p>
        </p:txBody>
      </p:sp>
      <p:sp>
        <p:nvSpPr>
          <p:cNvPr id="60" name="Rounded Rectangle 59">
            <a:extLst>
              <a:ext uri="{FF2B5EF4-FFF2-40B4-BE49-F238E27FC236}">
                <a16:creationId xmlns:a16="http://schemas.microsoft.com/office/drawing/2014/main" id="{A6E459FC-E741-DC4D-B743-E45F61B7131E}"/>
              </a:ext>
            </a:extLst>
          </p:cNvPr>
          <p:cNvSpPr/>
          <p:nvPr/>
        </p:nvSpPr>
        <p:spPr>
          <a:xfrm>
            <a:off x="10493237" y="398917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Quail</a:t>
            </a:r>
          </a:p>
        </p:txBody>
      </p:sp>
      <p:sp>
        <p:nvSpPr>
          <p:cNvPr id="61" name="TextBox 60">
            <a:extLst>
              <a:ext uri="{FF2B5EF4-FFF2-40B4-BE49-F238E27FC236}">
                <a16:creationId xmlns:a16="http://schemas.microsoft.com/office/drawing/2014/main" id="{E557D164-066A-DA40-A339-0F404E75FA2B}"/>
              </a:ext>
            </a:extLst>
          </p:cNvPr>
          <p:cNvSpPr txBox="1"/>
          <p:nvPr/>
        </p:nvSpPr>
        <p:spPr>
          <a:xfrm rot="16200000">
            <a:off x="10474151" y="3440723"/>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688646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88" name="Content Placeholder 87">
            <a:extLst>
              <a:ext uri="{FF2B5EF4-FFF2-40B4-BE49-F238E27FC236}">
                <a16:creationId xmlns:a16="http://schemas.microsoft.com/office/drawing/2014/main" id="{C7B64B87-CEDD-7C4D-A873-2EE8304A5FD0}"/>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31</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3833146" y="544656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5697001" y="54410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3120233" y="5453976"/>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7597570" y="541177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4985190" y="54410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6885095" y="540436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nvSpPr>
        <p:spPr>
          <a:xfrm>
            <a:off x="3781396" y="2097868"/>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nvSpPr>
        <p:spPr>
          <a:xfrm>
            <a:off x="4275764" y="4006282"/>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6654258" y="4042137"/>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5465011" y="401217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3614476" y="4910401"/>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3614476" y="4910401"/>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7254783" y="4910400"/>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7254783" y="4910400"/>
                <a:ext cx="508018" cy="238363"/>
              </a:xfrm>
              <a:prstGeom prst="wedgeRoundRectCallout">
                <a:avLst>
                  <a:gd name="adj1" fmla="val -37987"/>
                  <a:gd name="adj2" fmla="val -128870"/>
                  <a:gd name="adj3" fmla="val 16667"/>
                </a:avLst>
              </a:prstGeom>
              <a:blipFill>
                <a:blip r:embed="rId4"/>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5465011" y="491040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5465011" y="4910401"/>
                <a:ext cx="508018"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2968145" y="5792980"/>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4816112" y="5762201"/>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6818563" y="5792980"/>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4232486" y="3220226"/>
            <a:ext cx="3061544" cy="369332"/>
          </a:xfrm>
          <a:prstGeom prst="rect">
            <a:avLst/>
          </a:prstGeom>
          <a:noFill/>
        </p:spPr>
        <p:txBody>
          <a:bodyPr wrap="none" rtlCol="0">
            <a:spAutoFit/>
          </a:bodyPr>
          <a:lstStyle/>
          <a:p>
            <a:pPr algn="ctr"/>
            <a:r>
              <a:rPr lang="en-US" dirty="0"/>
              <a:t>tasks  for answering questions</a:t>
            </a:r>
          </a:p>
        </p:txBody>
      </p:sp>
    </p:spTree>
    <p:extLst>
      <p:ext uri="{BB962C8B-B14F-4D97-AF65-F5344CB8AC3E}">
        <p14:creationId xmlns:p14="http://schemas.microsoft.com/office/powerpoint/2010/main" val="26279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32</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7161562" y="55350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9025417"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6448649" y="5542452"/>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0925986" y="550025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8313606" y="552953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213511" y="549284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B51D399-B4DD-E04D-A953-3A65AE80488F}"/>
              </a:ext>
            </a:extLst>
          </p:cNvPr>
          <p:cNvSpPr/>
          <p:nvPr/>
        </p:nvSpPr>
        <p:spPr>
          <a:xfrm>
            <a:off x="7604180"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982674" y="4130613"/>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793427" y="410065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6942892" y="4998877"/>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6942892" y="4998877"/>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0583199" y="4998876"/>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0583199" y="4998876"/>
                <a:ext cx="508018" cy="238363"/>
              </a:xfrm>
              <a:prstGeom prst="wedgeRoundRectCallout">
                <a:avLst>
                  <a:gd name="adj1" fmla="val -37987"/>
                  <a:gd name="adj2" fmla="val -128870"/>
                  <a:gd name="adj3" fmla="val 16667"/>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8793427" y="4998877"/>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8793427" y="4998877"/>
                <a:ext cx="508018"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6296561" y="5881456"/>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8059184" y="5850677"/>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146979" y="5881456"/>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560902" y="3308702"/>
            <a:ext cx="3061544" cy="369332"/>
          </a:xfrm>
          <a:prstGeom prst="rect">
            <a:avLst/>
          </a:prstGeom>
          <a:noFill/>
        </p:spPr>
        <p:txBody>
          <a:bodyPr wrap="none" rtlCol="0">
            <a:spAutoFit/>
          </a:bodyPr>
          <a:lstStyle/>
          <a:p>
            <a:pPr algn="ctr"/>
            <a:r>
              <a:rPr lang="en-US"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p:sp>
        <p:nvSpPr>
          <p:cNvPr id="30" name="Right Arrow 29">
            <a:extLst>
              <a:ext uri="{FF2B5EF4-FFF2-40B4-BE49-F238E27FC236}">
                <a16:creationId xmlns:a16="http://schemas.microsoft.com/office/drawing/2014/main" id="{568C82BB-9669-7B4C-927B-19CB8EC9B65C}"/>
              </a:ext>
            </a:extLst>
          </p:cNvPr>
          <p:cNvSpPr/>
          <p:nvPr/>
        </p:nvSpPr>
        <p:spPr>
          <a:xfrm>
            <a:off x="3958683" y="2501337"/>
            <a:ext cx="40384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nvSpPr>
            <p:spPr>
              <a:xfrm>
                <a:off x="4511950" y="241760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4511950" y="2417600"/>
                <a:ext cx="1356084" cy="276999"/>
              </a:xfrm>
              <a:prstGeom prst="rect">
                <a:avLst/>
              </a:prstGeom>
              <a:blipFill>
                <a:blip r:embed="rId7"/>
                <a:stretch>
                  <a:fillRect l="-6481" t="-26087" b="-47826"/>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6769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p:sp>
        <p:nvSpPr>
          <p:cNvPr id="46" name="Right Arrow 45">
            <a:extLst>
              <a:ext uri="{FF2B5EF4-FFF2-40B4-BE49-F238E27FC236}">
                <a16:creationId xmlns:a16="http://schemas.microsoft.com/office/drawing/2014/main" id="{8BAECBFE-8C46-4043-B654-DC65B00CE23A}"/>
              </a:ext>
            </a:extLst>
          </p:cNvPr>
          <p:cNvSpPr/>
          <p:nvPr/>
        </p:nvSpPr>
        <p:spPr>
          <a:xfrm>
            <a:off x="3954833" y="5059592"/>
            <a:ext cx="40769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nvSpPr>
            <p:spPr>
              <a:xfrm>
                <a:off x="4470502" y="496752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4470502" y="4967525"/>
                <a:ext cx="1834447" cy="276999"/>
              </a:xfrm>
              <a:prstGeom prst="rect">
                <a:avLst/>
              </a:prstGeom>
              <a:blipFill>
                <a:blip r:embed="rId8"/>
                <a:stretch>
                  <a:fillRect l="-4110" t="-27273" b="-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9"/>
                <a:stretch>
                  <a:fillRect l="-9302"/>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p:cxnSp>
        <p:nvCxnSpPr>
          <p:cNvPr id="10" name="Curved Connector 9">
            <a:extLst>
              <a:ext uri="{FF2B5EF4-FFF2-40B4-BE49-F238E27FC236}">
                <a16:creationId xmlns:a16="http://schemas.microsoft.com/office/drawing/2014/main" id="{0B41E8CD-FF2C-B64F-B7E0-5C338728E554}"/>
              </a:ext>
            </a:extLst>
          </p:cNvPr>
          <p:cNvCxnSpPr>
            <a:cxnSpLocks/>
            <a:stCxn id="52" idx="1"/>
            <a:endCxn id="66" idx="2"/>
          </p:cNvCxnSpPr>
          <p:nvPr/>
        </p:nvCxnSpPr>
        <p:spPr>
          <a:xfrm rot="10800000">
            <a:off x="2179233" y="3801146"/>
            <a:ext cx="4117329" cy="2372699"/>
          </a:xfrm>
          <a:prstGeom prst="curvedConnector2">
            <a:avLst/>
          </a:prstGeom>
          <a:ln w="50800">
            <a:solidFill>
              <a:schemeClr val="tx1">
                <a:alpha val="21339"/>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82181166-52E9-784F-BD77-2653CF02508A}"/>
              </a:ext>
            </a:extLst>
          </p:cNvPr>
          <p:cNvCxnSpPr>
            <a:cxnSpLocks/>
            <a:stCxn id="53" idx="2"/>
            <a:endCxn id="68" idx="2"/>
          </p:cNvCxnSpPr>
          <p:nvPr/>
        </p:nvCxnSpPr>
        <p:spPr>
          <a:xfrm rot="5400000" flipH="1">
            <a:off x="5514151" y="3189494"/>
            <a:ext cx="242834" cy="6741527"/>
          </a:xfrm>
          <a:prstGeom prst="curvedConnector3">
            <a:avLst>
              <a:gd name="adj1" fmla="val -55375"/>
            </a:avLst>
          </a:prstGeom>
          <a:ln w="50800">
            <a:solidFill>
              <a:schemeClr val="tx1">
                <a:alpha val="21339"/>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66" name="Rectangle 65">
            <a:extLst>
              <a:ext uri="{FF2B5EF4-FFF2-40B4-BE49-F238E27FC236}">
                <a16:creationId xmlns:a16="http://schemas.microsoft.com/office/drawing/2014/main" id="{19D269E7-DE90-1346-B61B-EE56D0D0A330}"/>
              </a:ext>
            </a:extLst>
          </p:cNvPr>
          <p:cNvSpPr/>
          <p:nvPr/>
        </p:nvSpPr>
        <p:spPr>
          <a:xfrm>
            <a:off x="1308047" y="3493368"/>
            <a:ext cx="1742370" cy="307777"/>
          </a:xfrm>
          <a:prstGeom prst="rect">
            <a:avLst/>
          </a:prstGeom>
        </p:spPr>
        <p:txBody>
          <a:bodyPr wrap="square">
            <a:spAutoFit/>
          </a:bodyPr>
          <a:lstStyle/>
          <a:p>
            <a:pPr algn="ctr"/>
            <a:r>
              <a:rPr lang="en-US" sz="1400" dirty="0">
                <a:solidFill>
                  <a:schemeClr val="bg1">
                    <a:lumMod val="50000"/>
                  </a:schemeClr>
                </a:solidFill>
              </a:rPr>
              <a:t> [Clark et al. 18]</a:t>
            </a:r>
          </a:p>
        </p:txBody>
      </p:sp>
      <p:sp>
        <p:nvSpPr>
          <p:cNvPr id="68" name="Rectangle 67">
            <a:extLst>
              <a:ext uri="{FF2B5EF4-FFF2-40B4-BE49-F238E27FC236}">
                <a16:creationId xmlns:a16="http://schemas.microsoft.com/office/drawing/2014/main" id="{B7E870F0-9473-F546-8262-2BC4B449A966}"/>
              </a:ext>
            </a:extLst>
          </p:cNvPr>
          <p:cNvSpPr/>
          <p:nvPr/>
        </p:nvSpPr>
        <p:spPr>
          <a:xfrm>
            <a:off x="1393619" y="6131063"/>
            <a:ext cx="1742370" cy="307777"/>
          </a:xfrm>
          <a:prstGeom prst="rect">
            <a:avLst/>
          </a:prstGeom>
        </p:spPr>
        <p:txBody>
          <a:bodyPr wrap="square">
            <a:spAutoFit/>
          </a:bodyPr>
          <a:lstStyle/>
          <a:p>
            <a:pPr algn="ctr"/>
            <a:r>
              <a:rPr lang="en-US" sz="1400" dirty="0">
                <a:solidFill>
                  <a:schemeClr val="bg1">
                    <a:lumMod val="50000"/>
                  </a:schemeClr>
                </a:solidFill>
              </a:rPr>
              <a:t>[</a:t>
            </a:r>
            <a:r>
              <a:rPr lang="en-US" sz="1400" dirty="0" err="1">
                <a:solidFill>
                  <a:schemeClr val="bg1">
                    <a:lumMod val="50000"/>
                  </a:schemeClr>
                </a:solidFill>
              </a:rPr>
              <a:t>Rajpurkar</a:t>
            </a:r>
            <a:r>
              <a:rPr lang="en-US" sz="1400" dirty="0">
                <a:solidFill>
                  <a:schemeClr val="bg1">
                    <a:lumMod val="50000"/>
                  </a:schemeClr>
                </a:solidFill>
              </a:rPr>
              <a:t> et al. ‘16]</a:t>
            </a:r>
          </a:p>
        </p:txBody>
      </p:sp>
    </p:spTree>
    <p:extLst>
      <p:ext uri="{BB962C8B-B14F-4D97-AF65-F5344CB8AC3E}">
        <p14:creationId xmlns:p14="http://schemas.microsoft.com/office/powerpoint/2010/main" val="7761045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4" grpId="0"/>
      <p:bldP spid="35" grpId="0"/>
      <p:bldP spid="41" grpId="0"/>
      <p:bldP spid="46" grpId="0" animBg="1"/>
      <p:bldP spid="49" grpId="0"/>
      <p:bldP spid="54" grpId="0"/>
      <p:bldP spid="57" grpId="0"/>
      <p:bldP spid="56" grpId="0" animBg="1"/>
      <p:bldP spid="66" grpId="0"/>
      <p:bldP spid="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Answering Questions: Sub-tasks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33</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784121" y="449887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10134808"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267491" y="4504196"/>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506046" y="4473926"/>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618977"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989733" y="446860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746619" y="2096729"/>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9104875" y="346570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828508" y="349142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966691" y="346993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625656" y="4097008"/>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625656" y="4097008"/>
                <a:ext cx="368147" cy="205508"/>
              </a:xfrm>
              <a:prstGeom prst="wedgeRoundRectCallout">
                <a:avLst>
                  <a:gd name="adj1" fmla="val 40581"/>
                  <a:gd name="adj2" fmla="val -136483"/>
                  <a:gd name="adj3" fmla="val 16667"/>
                </a:avLst>
              </a:prstGeom>
              <a:blipFill>
                <a:blip r:embed="rId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263693" y="4097007"/>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263693" y="4097007"/>
                <a:ext cx="368147" cy="205508"/>
              </a:xfrm>
              <a:prstGeom prst="wedgeRoundRectCallout">
                <a:avLst>
                  <a:gd name="adj1" fmla="val -37987"/>
                  <a:gd name="adj2" fmla="val -128870"/>
                  <a:gd name="adj3" fmla="val 16667"/>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966692" y="4097008"/>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966692" y="4097008"/>
                <a:ext cx="368147" cy="205508"/>
              </a:xfrm>
              <a:prstGeom prst="wedgeRoundRectCallout">
                <a:avLst>
                  <a:gd name="adj1" fmla="val -10845"/>
                  <a:gd name="adj2" fmla="val -147138"/>
                  <a:gd name="adj3" fmla="val 16667"/>
                </a:avLst>
              </a:prstGeom>
              <a:blipFill>
                <a:blip r:embed="rId5"/>
                <a:stretch>
                  <a:fillRect b="-3030"/>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8039578" y="4747377"/>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434604" y="4725298"/>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947576" y="4747377"/>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748376" y="2901840"/>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7"/>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p:sp>
        <p:nvSpPr>
          <p:cNvPr id="59" name="Right Arrow 58">
            <a:extLst>
              <a:ext uri="{FF2B5EF4-FFF2-40B4-BE49-F238E27FC236}">
                <a16:creationId xmlns:a16="http://schemas.microsoft.com/office/drawing/2014/main" id="{D3663BAA-3AF3-C24C-8766-AB5C80B3634B}"/>
              </a:ext>
            </a:extLst>
          </p:cNvPr>
          <p:cNvSpPr/>
          <p:nvPr/>
        </p:nvSpPr>
        <p:spPr>
          <a:xfrm>
            <a:off x="3958683" y="2501337"/>
            <a:ext cx="40384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4FC3BB1-F8D5-0E49-A64C-8BCC9B227173}"/>
                  </a:ext>
                </a:extLst>
              </p:cNvPr>
              <p:cNvSpPr txBox="1"/>
              <p:nvPr/>
            </p:nvSpPr>
            <p:spPr>
              <a:xfrm>
                <a:off x="4511950" y="241760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60" name="TextBox 59">
                <a:extLst>
                  <a:ext uri="{FF2B5EF4-FFF2-40B4-BE49-F238E27FC236}">
                    <a16:creationId xmlns:a16="http://schemas.microsoft.com/office/drawing/2014/main" id="{84FC3BB1-F8D5-0E49-A64C-8BCC9B227173}"/>
                  </a:ext>
                </a:extLst>
              </p:cNvPr>
              <p:cNvSpPr txBox="1">
                <a:spLocks noRot="1" noChangeAspect="1" noMove="1" noResize="1" noEditPoints="1" noAdjustHandles="1" noChangeArrowheads="1" noChangeShapeType="1" noTextEdit="1"/>
              </p:cNvSpPr>
              <p:nvPr/>
            </p:nvSpPr>
            <p:spPr>
              <a:xfrm>
                <a:off x="4511950" y="2417600"/>
                <a:ext cx="1356084" cy="276999"/>
              </a:xfrm>
              <a:prstGeom prst="rect">
                <a:avLst/>
              </a:prstGeom>
              <a:blipFill>
                <a:blip r:embed="rId8"/>
                <a:stretch>
                  <a:fillRect l="-6481" t="-26087" b="-47826"/>
                </a:stretch>
              </a:blipFill>
            </p:spPr>
            <p:txBody>
              <a:bodyPr/>
              <a:lstStyle/>
              <a:p>
                <a:r>
                  <a:rPr lang="en-US">
                    <a:noFill/>
                  </a:rPr>
                  <a:t> </a:t>
                </a:r>
              </a:p>
            </p:txBody>
          </p:sp>
        </mc:Fallback>
      </mc:AlternateContent>
      <p:sp>
        <p:nvSpPr>
          <p:cNvPr id="61" name="Right Arrow 60">
            <a:extLst>
              <a:ext uri="{FF2B5EF4-FFF2-40B4-BE49-F238E27FC236}">
                <a16:creationId xmlns:a16="http://schemas.microsoft.com/office/drawing/2014/main" id="{11C5DEC2-BBAC-EF47-A440-8941C144A6ED}"/>
              </a:ext>
            </a:extLst>
          </p:cNvPr>
          <p:cNvSpPr/>
          <p:nvPr/>
        </p:nvSpPr>
        <p:spPr>
          <a:xfrm>
            <a:off x="3954833" y="5059592"/>
            <a:ext cx="407695" cy="183933"/>
          </a:xfrm>
          <a:prstGeom prst="rightArrow">
            <a:avLst>
              <a:gd name="adj1" fmla="val 27035"/>
              <a:gd name="adj2" fmla="val 129395"/>
            </a:avLst>
          </a:prstGeom>
          <a:solidFill>
            <a:srgbClr val="20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390C8C3-51D6-AF4F-AE2F-B2453C43334B}"/>
                  </a:ext>
                </a:extLst>
              </p:cNvPr>
              <p:cNvSpPr txBox="1"/>
              <p:nvPr/>
            </p:nvSpPr>
            <p:spPr>
              <a:xfrm>
                <a:off x="4470502" y="496752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63" name="TextBox 62">
                <a:extLst>
                  <a:ext uri="{FF2B5EF4-FFF2-40B4-BE49-F238E27FC236}">
                    <a16:creationId xmlns:a16="http://schemas.microsoft.com/office/drawing/2014/main" id="{6390C8C3-51D6-AF4F-AE2F-B2453C43334B}"/>
                  </a:ext>
                </a:extLst>
              </p:cNvPr>
              <p:cNvSpPr txBox="1">
                <a:spLocks noRot="1" noChangeAspect="1" noMove="1" noResize="1" noEditPoints="1" noAdjustHandles="1" noChangeArrowheads="1" noChangeShapeType="1" noTextEdit="1"/>
              </p:cNvSpPr>
              <p:nvPr/>
            </p:nvSpPr>
            <p:spPr>
              <a:xfrm>
                <a:off x="4470502" y="4967525"/>
                <a:ext cx="1834447" cy="276999"/>
              </a:xfrm>
              <a:prstGeom prst="rect">
                <a:avLst/>
              </a:prstGeom>
              <a:blipFill>
                <a:blip r:embed="rId9"/>
                <a:stretch>
                  <a:fillRect l="-4110" t="-27273" b="-54545"/>
                </a:stretch>
              </a:blipFill>
            </p:spPr>
            <p:txBody>
              <a:bodyPr/>
              <a:lstStyle/>
              <a:p>
                <a:r>
                  <a:rPr lang="en-US">
                    <a:noFill/>
                  </a:rPr>
                  <a:t> </a:t>
                </a:r>
              </a:p>
            </p:txBody>
          </p:sp>
        </mc:Fallback>
      </mc:AlternateContent>
    </p:spTree>
    <p:extLst>
      <p:ext uri="{BB962C8B-B14F-4D97-AF65-F5344CB8AC3E}">
        <p14:creationId xmlns:p14="http://schemas.microsoft.com/office/powerpoint/2010/main" val="3096343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34</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784121" y="449887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10134808"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267491" y="4504196"/>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506046" y="4473926"/>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618977" y="4494928"/>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989733" y="4468609"/>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746619" y="2096729"/>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9104875" y="346570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828508" y="3491429"/>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966691" y="346993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625656" y="4097008"/>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625656" y="4097008"/>
                <a:ext cx="368147" cy="205508"/>
              </a:xfrm>
              <a:prstGeom prst="wedgeRoundRectCallout">
                <a:avLst>
                  <a:gd name="adj1" fmla="val 40581"/>
                  <a:gd name="adj2" fmla="val -136483"/>
                  <a:gd name="adj3" fmla="val 16667"/>
                </a:avLst>
              </a:prstGeom>
              <a:blipFill>
                <a:blip r:embed="rId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263693" y="4097007"/>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263693" y="4097007"/>
                <a:ext cx="368147" cy="205508"/>
              </a:xfrm>
              <a:prstGeom prst="wedgeRoundRectCallout">
                <a:avLst>
                  <a:gd name="adj1" fmla="val -37987"/>
                  <a:gd name="adj2" fmla="val -128870"/>
                  <a:gd name="adj3" fmla="val 16667"/>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966692" y="4097008"/>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966692" y="4097008"/>
                <a:ext cx="368147" cy="205508"/>
              </a:xfrm>
              <a:prstGeom prst="wedgeRoundRectCallout">
                <a:avLst>
                  <a:gd name="adj1" fmla="val -10845"/>
                  <a:gd name="adj2" fmla="val -147138"/>
                  <a:gd name="adj3" fmla="val 16667"/>
                </a:avLst>
              </a:prstGeom>
              <a:blipFill>
                <a:blip r:embed="rId5"/>
                <a:stretch>
                  <a:fillRect b="-3030"/>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8039578" y="4747377"/>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434604" y="4725298"/>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947576" y="4747377"/>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748376" y="2901840"/>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7"/>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8"/>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9"/>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A1739AD-6A33-5C4B-85F8-1793D15CC2D8}"/>
                  </a:ext>
                </a:extLst>
              </p:cNvPr>
              <p:cNvSpPr/>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nvSpPr>
            <p:spPr>
              <a:xfrm>
                <a:off x="4632558" y="3490180"/>
                <a:ext cx="861133" cy="864596"/>
              </a:xfrm>
              <a:prstGeom prst="rect">
                <a:avLst/>
              </a:prstGeom>
              <a:blipFill>
                <a:blip r:embed="rId10"/>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4034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35</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589397" y="224098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9940084"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072767" y="2246304"/>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311322" y="2216034"/>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424253"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795009" y="221071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551895" y="-161163"/>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891015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633784" y="123353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771967" y="1212046"/>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430932" y="1839116"/>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430932" y="1839116"/>
                <a:ext cx="368147" cy="205508"/>
              </a:xfrm>
              <a:prstGeom prst="wedgeRoundRectCallout">
                <a:avLst>
                  <a:gd name="adj1" fmla="val 40581"/>
                  <a:gd name="adj2" fmla="val -136483"/>
                  <a:gd name="adj3" fmla="val 16667"/>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068969" y="1839115"/>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068969" y="1839115"/>
                <a:ext cx="368147" cy="205508"/>
              </a:xfrm>
              <a:prstGeom prst="wedgeRoundRectCallout">
                <a:avLst>
                  <a:gd name="adj1" fmla="val -37987"/>
                  <a:gd name="adj2" fmla="val -128870"/>
                  <a:gd name="adj3" fmla="val 16667"/>
                </a:avLst>
              </a:prstGeom>
              <a:blipFill>
                <a:blip r:embed="rId4"/>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771968" y="1839116"/>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771968" y="1839116"/>
                <a:ext cx="368147" cy="205508"/>
              </a:xfrm>
              <a:prstGeom prst="wedgeRoundRectCallout">
                <a:avLst>
                  <a:gd name="adj1" fmla="val -10845"/>
                  <a:gd name="adj2" fmla="val -147138"/>
                  <a:gd name="adj3" fmla="val 16667"/>
                </a:avLst>
              </a:prstGeom>
              <a:blipFill>
                <a:blip r:embed="rId5"/>
                <a:stretch>
                  <a:fillRect b="-312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7844854" y="2489485"/>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239880" y="2467406"/>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752852" y="2489485"/>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553652" y="643948"/>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7"/>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8"/>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9"/>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chemeClr val="tx1"/>
                </a:solidFill>
              </a:rPr>
              <a:t>Question:</a:t>
            </a:r>
            <a:r>
              <a:rPr lang="en-US" sz="1600" b="1" i="1" dirty="0">
                <a:solidFill>
                  <a:schemeClr val="tx1"/>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A1739AD-6A33-5C4B-85F8-1793D15CC2D8}"/>
                  </a:ext>
                </a:extLst>
              </p:cNvPr>
              <p:cNvSpPr/>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nvSpPr>
            <p:spPr>
              <a:xfrm>
                <a:off x="4632558" y="3490180"/>
                <a:ext cx="861133" cy="864596"/>
              </a:xfrm>
              <a:prstGeom prst="rect">
                <a:avLst/>
              </a:prstGeom>
              <a:blipFill>
                <a:blip r:embed="rId10"/>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83" name="Rectangular Callout 82">
            <a:extLst>
              <a:ext uri="{FF2B5EF4-FFF2-40B4-BE49-F238E27FC236}">
                <a16:creationId xmlns:a16="http://schemas.microsoft.com/office/drawing/2014/main" id="{CFBF3EAA-1098-0446-93CE-61B3DC39290A}"/>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45" name="Straight Arrow Connector 44">
            <a:extLst>
              <a:ext uri="{FF2B5EF4-FFF2-40B4-BE49-F238E27FC236}">
                <a16:creationId xmlns:a16="http://schemas.microsoft.com/office/drawing/2014/main" id="{6CD7A3BD-1D65-BC43-8933-4D9B1B57AA56}"/>
              </a:ext>
            </a:extLst>
          </p:cNvPr>
          <p:cNvCxnSpPr>
            <a:cxnSpLocks/>
          </p:cNvCxnSpPr>
          <p:nvPr/>
        </p:nvCxnSpPr>
        <p:spPr>
          <a:xfrm flipH="1">
            <a:off x="10385281" y="5881456"/>
            <a:ext cx="788408" cy="470009"/>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88FA7DA-518B-EB49-8E06-1E158476BEB0}"/>
              </a:ext>
            </a:extLst>
          </p:cNvPr>
          <p:cNvSpPr/>
          <p:nvPr/>
        </p:nvSpPr>
        <p:spPr>
          <a:xfrm>
            <a:off x="9536104" y="6290751"/>
            <a:ext cx="1829732" cy="338554"/>
          </a:xfrm>
          <a:prstGeom prst="rect">
            <a:avLst/>
          </a:prstGeom>
        </p:spPr>
        <p:txBody>
          <a:bodyPr wrap="none">
            <a:spAutoFit/>
          </a:bodyPr>
          <a:lstStyle/>
          <a:p>
            <a:r>
              <a:rPr lang="en-US" sz="1600" i="1" dirty="0">
                <a:solidFill>
                  <a:srgbClr val="C00000"/>
                </a:solidFill>
              </a:rPr>
              <a:t>Question Answering</a:t>
            </a:r>
          </a:p>
        </p:txBody>
      </p:sp>
      <p:sp>
        <p:nvSpPr>
          <p:cNvPr id="9" name="Left-Right Arrow Callout 8">
            <a:extLst>
              <a:ext uri="{FF2B5EF4-FFF2-40B4-BE49-F238E27FC236}">
                <a16:creationId xmlns:a16="http://schemas.microsoft.com/office/drawing/2014/main" id="{DC943B08-8421-C647-8F9D-645627FEEAA3}"/>
              </a:ext>
            </a:extLst>
          </p:cNvPr>
          <p:cNvSpPr/>
          <p:nvPr/>
        </p:nvSpPr>
        <p:spPr>
          <a:xfrm rot="5400000">
            <a:off x="1656970" y="2748703"/>
            <a:ext cx="1097586" cy="2485812"/>
          </a:xfrm>
          <a:prstGeom prst="leftRightArrowCallout">
            <a:avLst>
              <a:gd name="adj1" fmla="val 17190"/>
              <a:gd name="adj2" fmla="val 19793"/>
              <a:gd name="adj3" fmla="val 19560"/>
              <a:gd name="adj4" fmla="val 37002"/>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different but relevant</a:t>
            </a:r>
          </a:p>
        </p:txBody>
      </p:sp>
    </p:spTree>
    <p:extLst>
      <p:ext uri="{BB962C8B-B14F-4D97-AF65-F5344CB8AC3E}">
        <p14:creationId xmlns:p14="http://schemas.microsoft.com/office/powerpoint/2010/main" val="39275706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sz="4000" dirty="0"/>
              <a:t>Toward Unified Question Answering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36</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8589397" y="224098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9940084"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endParaRPr lang="en-US" sz="1100" dirty="0"/>
          </a:p>
        </p:txBody>
      </p:sp>
      <p:sp>
        <p:nvSpPr>
          <p:cNvPr id="33" name="Rounded Rectangle 32">
            <a:extLst>
              <a:ext uri="{FF2B5EF4-FFF2-40B4-BE49-F238E27FC236}">
                <a16:creationId xmlns:a16="http://schemas.microsoft.com/office/drawing/2014/main" id="{826D742D-8463-1B4D-8520-2677C7FE0364}"/>
              </a:ext>
            </a:extLst>
          </p:cNvPr>
          <p:cNvSpPr/>
          <p:nvPr/>
        </p:nvSpPr>
        <p:spPr>
          <a:xfrm>
            <a:off x="8072767" y="2246304"/>
            <a:ext cx="497680" cy="181972"/>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11311322" y="2216034"/>
            <a:ext cx="557564"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err="1"/>
              <a:t>StrategyQA</a:t>
            </a:r>
            <a:endParaRPr lang="en-US" sz="80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9424253" y="2237036"/>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ReCorD</a:t>
            </a:r>
            <a:endParaRPr lang="en-US" sz="11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10795009" y="2210717"/>
            <a:ext cx="497680" cy="18197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BoolQ</a:t>
            </a:r>
            <a:endParaRPr lang="en-US" sz="1100" dirty="0"/>
          </a:p>
        </p:txBody>
      </p:sp>
      <p:sp>
        <p:nvSpPr>
          <p:cNvPr id="37" name="Triangle 36">
            <a:extLst>
              <a:ext uri="{FF2B5EF4-FFF2-40B4-BE49-F238E27FC236}">
                <a16:creationId xmlns:a16="http://schemas.microsoft.com/office/drawing/2014/main" id="{D561A1A1-F57A-B346-ACD0-B4ED8DC1905D}"/>
              </a:ext>
            </a:extLst>
          </p:cNvPr>
          <p:cNvSpPr/>
          <p:nvPr/>
        </p:nvSpPr>
        <p:spPr>
          <a:xfrm>
            <a:off x="8551895" y="-161163"/>
            <a:ext cx="2735023"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891015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633784" y="123353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771967" y="1212046"/>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mc:AlternateContent xmlns:mc="http://schemas.openxmlformats.org/markup-compatibility/2006" xmlns:a14="http://schemas.microsoft.com/office/drawing/2010/main">
        <mc:Choice Requires="a14">
          <p:sp>
            <p:nvSpPr>
              <p:cNvPr id="42" name="Rounded Rectangular Callout 41">
                <a:extLst>
                  <a:ext uri="{FF2B5EF4-FFF2-40B4-BE49-F238E27FC236}">
                    <a16:creationId xmlns:a16="http://schemas.microsoft.com/office/drawing/2014/main" id="{6A8E87FA-9EB7-344A-95AD-E83B15359C55}"/>
                  </a:ext>
                </a:extLst>
              </p:cNvPr>
              <p:cNvSpPr/>
              <p:nvPr/>
            </p:nvSpPr>
            <p:spPr>
              <a:xfrm>
                <a:off x="8430932" y="1839116"/>
                <a:ext cx="368147" cy="205508"/>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a:latin typeface="Cambria Math" panose="02040503050406030204" pitchFamily="18" charset="0"/>
                              <a:ea typeface="Cambria Math" panose="02040503050406030204" pitchFamily="18" charset="0"/>
                            </a:rPr>
                            <m:t>𝟏</m:t>
                          </m:r>
                        </m:sub>
                      </m:sSub>
                    </m:oMath>
                  </m:oMathPara>
                </a14:m>
                <a:endParaRPr lang="en-US" sz="1100" b="1" dirty="0"/>
              </a:p>
            </p:txBody>
          </p:sp>
        </mc:Choice>
        <mc:Fallback xmlns="">
          <p:sp>
            <p:nvSpPr>
              <p:cNvPr id="42" name="Rounded Rectangular Callout 41">
                <a:extLst>
                  <a:ext uri="{FF2B5EF4-FFF2-40B4-BE49-F238E27FC236}">
                    <a16:creationId xmlns:a16="http://schemas.microsoft.com/office/drawing/2014/main" id="{6A8E87FA-9EB7-344A-95AD-E83B15359C55}"/>
                  </a:ext>
                </a:extLst>
              </p:cNvPr>
              <p:cNvSpPr>
                <a:spLocks noRot="1" noChangeAspect="1" noMove="1" noResize="1" noEditPoints="1" noAdjustHandles="1" noChangeArrowheads="1" noChangeShapeType="1" noTextEdit="1"/>
              </p:cNvSpPr>
              <p:nvPr/>
            </p:nvSpPr>
            <p:spPr>
              <a:xfrm>
                <a:off x="8430932" y="1839116"/>
                <a:ext cx="368147" cy="205508"/>
              </a:xfrm>
              <a:prstGeom prst="wedgeRoundRectCallout">
                <a:avLst>
                  <a:gd name="adj1" fmla="val 40581"/>
                  <a:gd name="adj2" fmla="val -136483"/>
                  <a:gd name="adj3" fmla="val 16667"/>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ounded Rectangular Callout 42">
                <a:extLst>
                  <a:ext uri="{FF2B5EF4-FFF2-40B4-BE49-F238E27FC236}">
                    <a16:creationId xmlns:a16="http://schemas.microsoft.com/office/drawing/2014/main" id="{CD09AA78-1E12-104C-A5B5-5FFE4CD84246}"/>
                  </a:ext>
                </a:extLst>
              </p:cNvPr>
              <p:cNvSpPr/>
              <p:nvPr/>
            </p:nvSpPr>
            <p:spPr>
              <a:xfrm>
                <a:off x="11068969" y="1839115"/>
                <a:ext cx="368147" cy="205508"/>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𝟑</m:t>
                          </m:r>
                        </m:sub>
                      </m:sSub>
                    </m:oMath>
                  </m:oMathPara>
                </a14:m>
                <a:endParaRPr lang="en-US" sz="1100" b="1" dirty="0"/>
              </a:p>
            </p:txBody>
          </p:sp>
        </mc:Choice>
        <mc:Fallback xmlns="">
          <p:sp>
            <p:nvSpPr>
              <p:cNvPr id="43" name="Rounded Rectangular Callout 42">
                <a:extLst>
                  <a:ext uri="{FF2B5EF4-FFF2-40B4-BE49-F238E27FC236}">
                    <a16:creationId xmlns:a16="http://schemas.microsoft.com/office/drawing/2014/main" id="{CD09AA78-1E12-104C-A5B5-5FFE4CD84246}"/>
                  </a:ext>
                </a:extLst>
              </p:cNvPr>
              <p:cNvSpPr>
                <a:spLocks noRot="1" noChangeAspect="1" noMove="1" noResize="1" noEditPoints="1" noAdjustHandles="1" noChangeArrowheads="1" noChangeShapeType="1" noTextEdit="1"/>
              </p:cNvSpPr>
              <p:nvPr/>
            </p:nvSpPr>
            <p:spPr>
              <a:xfrm>
                <a:off x="11068969" y="1839115"/>
                <a:ext cx="368147" cy="205508"/>
              </a:xfrm>
              <a:prstGeom prst="wedgeRoundRectCallout">
                <a:avLst>
                  <a:gd name="adj1" fmla="val -37987"/>
                  <a:gd name="adj2" fmla="val -128870"/>
                  <a:gd name="adj3" fmla="val 16667"/>
                </a:avLst>
              </a:prstGeom>
              <a:blipFill>
                <a:blip r:embed="rId4"/>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ular Callout 47">
                <a:extLst>
                  <a:ext uri="{FF2B5EF4-FFF2-40B4-BE49-F238E27FC236}">
                    <a16:creationId xmlns:a16="http://schemas.microsoft.com/office/drawing/2014/main" id="{BCEBBD6C-7841-7D4E-A795-F02C222D49A8}"/>
                  </a:ext>
                </a:extLst>
              </p:cNvPr>
              <p:cNvSpPr/>
              <p:nvPr/>
            </p:nvSpPr>
            <p:spPr>
              <a:xfrm>
                <a:off x="9771968" y="1839116"/>
                <a:ext cx="368147" cy="205508"/>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100" b="1" i="1" smtClean="0">
                              <a:latin typeface="Cambria Math" panose="02040503050406030204" pitchFamily="18" charset="0"/>
                              <a:ea typeface="Cambria Math" panose="02040503050406030204" pitchFamily="18" charset="0"/>
                            </a:rPr>
                          </m:ctrlPr>
                        </m:sSubPr>
                        <m:e>
                          <m:r>
                            <a:rPr lang="en-US" sz="1100" b="1" i="1">
                              <a:latin typeface="Cambria Math" panose="02040503050406030204" pitchFamily="18" charset="0"/>
                              <a:ea typeface="Cambria Math" panose="02040503050406030204" pitchFamily="18" charset="0"/>
                            </a:rPr>
                            <m:t>𝓓</m:t>
                          </m:r>
                        </m:e>
                        <m:sub>
                          <m:r>
                            <a:rPr lang="en-US" sz="1100" b="1" i="1" smtClean="0">
                              <a:latin typeface="Cambria Math" panose="02040503050406030204" pitchFamily="18" charset="0"/>
                              <a:ea typeface="Cambria Math" panose="02040503050406030204" pitchFamily="18" charset="0"/>
                            </a:rPr>
                            <m:t>𝟐</m:t>
                          </m:r>
                        </m:sub>
                      </m:sSub>
                    </m:oMath>
                  </m:oMathPara>
                </a14:m>
                <a:endParaRPr lang="en-US" sz="1100" b="1" dirty="0"/>
              </a:p>
            </p:txBody>
          </p:sp>
        </mc:Choice>
        <mc:Fallback xmlns="">
          <p:sp>
            <p:nvSpPr>
              <p:cNvPr id="48" name="Rounded Rectangular Callout 47">
                <a:extLst>
                  <a:ext uri="{FF2B5EF4-FFF2-40B4-BE49-F238E27FC236}">
                    <a16:creationId xmlns:a16="http://schemas.microsoft.com/office/drawing/2014/main" id="{BCEBBD6C-7841-7D4E-A795-F02C222D49A8}"/>
                  </a:ext>
                </a:extLst>
              </p:cNvPr>
              <p:cNvSpPr>
                <a:spLocks noRot="1" noChangeAspect="1" noMove="1" noResize="1" noEditPoints="1" noAdjustHandles="1" noChangeArrowheads="1" noChangeShapeType="1" noTextEdit="1"/>
              </p:cNvSpPr>
              <p:nvPr/>
            </p:nvSpPr>
            <p:spPr>
              <a:xfrm>
                <a:off x="9771968" y="1839116"/>
                <a:ext cx="368147" cy="205508"/>
              </a:xfrm>
              <a:prstGeom prst="wedgeRoundRectCallout">
                <a:avLst>
                  <a:gd name="adj1" fmla="val -10845"/>
                  <a:gd name="adj2" fmla="val -147138"/>
                  <a:gd name="adj3" fmla="val 16667"/>
                </a:avLst>
              </a:prstGeom>
              <a:blipFill>
                <a:blip r:embed="rId5"/>
                <a:stretch>
                  <a:fillRect b="-3125"/>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7844854" y="2489485"/>
            <a:ext cx="1372745" cy="461665"/>
          </a:xfrm>
          <a:prstGeom prst="rect">
            <a:avLst/>
          </a:prstGeom>
        </p:spPr>
        <p:txBody>
          <a:bodyPr wrap="square">
            <a:spAutoFit/>
          </a:bodyPr>
          <a:lstStyle/>
          <a:p>
            <a:pPr algn="ctr"/>
            <a:r>
              <a:rPr lang="en-US" sz="1200" b="1" dirty="0"/>
              <a:t>Multiple-Choice </a:t>
            </a:r>
            <a:br>
              <a:rPr lang="en-US" sz="1200" b="1" dirty="0"/>
            </a:br>
            <a:r>
              <a:rPr lang="en-US" sz="12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9239880" y="2467406"/>
            <a:ext cx="1372746" cy="911855"/>
          </a:xfrm>
          <a:prstGeom prst="rect">
            <a:avLst/>
          </a:prstGeom>
        </p:spPr>
        <p:txBody>
          <a:bodyPr wrap="square">
            <a:spAutoFit/>
          </a:bodyPr>
          <a:lstStyle/>
          <a:p>
            <a:pPr algn="ctr"/>
            <a:r>
              <a:rPr lang="en-US" sz="1200" b="1" dirty="0"/>
              <a:t>Reading-Comprehension</a:t>
            </a:r>
            <a:br>
              <a:rPr lang="en-US" sz="1200" b="1" dirty="0"/>
            </a:br>
            <a:r>
              <a:rPr lang="en-US" sz="12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10752852" y="2489485"/>
            <a:ext cx="1244424"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553652" y="643948"/>
            <a:ext cx="2868893" cy="337725"/>
          </a:xfrm>
          <a:prstGeom prst="rect">
            <a:avLst/>
          </a:prstGeom>
          <a:noFill/>
        </p:spPr>
        <p:txBody>
          <a:bodyPr wrap="none" rtlCol="0">
            <a:spAutoFit/>
          </a:bodyPr>
          <a:lstStyle/>
          <a:p>
            <a:pPr algn="ctr"/>
            <a:r>
              <a:rPr lang="en-US" sz="1400" dirty="0"/>
              <a:t>tasks  for answering questions</a:t>
            </a:r>
          </a:p>
        </p:txBody>
      </p:sp>
      <p:sp>
        <p:nvSpPr>
          <p:cNvPr id="28" name="Alternate Process 27">
            <a:extLst>
              <a:ext uri="{FF2B5EF4-FFF2-40B4-BE49-F238E27FC236}">
                <a16:creationId xmlns:a16="http://schemas.microsoft.com/office/drawing/2014/main" id="{3A8C1681-C79D-304C-BFDA-E95FA158261D}"/>
              </a:ext>
            </a:extLst>
          </p:cNvPr>
          <p:cNvSpPr/>
          <p:nvPr/>
        </p:nvSpPr>
        <p:spPr>
          <a:xfrm>
            <a:off x="570928" y="1924009"/>
            <a:ext cx="3387755"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rgbClr val="FF0000"/>
                </a:solidFill>
              </a:rPr>
              <a:t>Question:</a:t>
            </a:r>
            <a:r>
              <a:rPr lang="en-US" sz="1600" b="1" i="1" dirty="0">
                <a:solidFill>
                  <a:schemeClr val="tx1"/>
                </a:solidFill>
              </a:rPr>
              <a:t> </a:t>
            </a:r>
            <a:r>
              <a:rPr lang="en-US" sz="1600" i="1" dirty="0">
                <a:solidFill>
                  <a:schemeClr val="tx1"/>
                </a:solidFill>
              </a:rPr>
              <a:t>“What does photosynthesis produce that helps plants grow?”</a:t>
            </a:r>
            <a:br>
              <a:rPr lang="en-US" sz="1600" i="1" dirty="0">
                <a:solidFill>
                  <a:schemeClr val="tx1"/>
                </a:solidFill>
              </a:rPr>
            </a:br>
            <a:endParaRPr lang="en-US" sz="1600" i="1" dirty="0">
              <a:solidFill>
                <a:schemeClr val="tx1"/>
              </a:solidFill>
            </a:endParaRPr>
          </a:p>
          <a:p>
            <a:r>
              <a:rPr lang="en-US" sz="1600" b="1" dirty="0">
                <a:solidFill>
                  <a:schemeClr val="tx1"/>
                </a:solidFill>
              </a:rPr>
              <a:t>Candidates:   </a:t>
            </a:r>
            <a:r>
              <a:rPr lang="en-US" sz="1600" i="1" dirty="0">
                <a:solidFill>
                  <a:schemeClr val="tx1"/>
                </a:solidFill>
              </a:rPr>
              <a:t>(A) water       (B) oxygen    </a:t>
            </a:r>
            <a:br>
              <a:rPr lang="en-US" sz="1600" i="1" dirty="0">
                <a:solidFill>
                  <a:schemeClr val="tx1"/>
                </a:solidFill>
              </a:rPr>
            </a:br>
            <a:r>
              <a:rPr lang="en-US" sz="1600" i="1" dirty="0">
                <a:solidFill>
                  <a:schemeClr val="tx1"/>
                </a:solidFill>
              </a:rPr>
              <a:t>	      (C) protein     (D) sugar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B5EFF95-4F53-5946-849C-6DE24FF461D8}"/>
                  </a:ext>
                </a:extLst>
              </p:cNvPr>
              <p:cNvSpPr txBox="1"/>
              <p:nvPr/>
            </p:nvSpPr>
            <p:spPr>
              <a:xfrm>
                <a:off x="184405" y="2429403"/>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34" name="TextBox 33">
                <a:extLst>
                  <a:ext uri="{FF2B5EF4-FFF2-40B4-BE49-F238E27FC236}">
                    <a16:creationId xmlns:a16="http://schemas.microsoft.com/office/drawing/2014/main" id="{BB5EFF95-4F53-5946-849C-6DE24FF461D8}"/>
                  </a:ext>
                </a:extLst>
              </p:cNvPr>
              <p:cNvSpPr txBox="1">
                <a:spLocks noRot="1" noChangeAspect="1" noMove="1" noResize="1" noEditPoints="1" noAdjustHandles="1" noChangeArrowheads="1" noChangeShapeType="1" noTextEdit="1"/>
              </p:cNvSpPr>
              <p:nvPr/>
            </p:nvSpPr>
            <p:spPr>
              <a:xfrm>
                <a:off x="184405" y="2429403"/>
                <a:ext cx="535070" cy="253226"/>
              </a:xfrm>
              <a:prstGeom prst="rect">
                <a:avLst/>
              </a:prstGeom>
              <a:blipFill>
                <a:blip r:embed="rId6"/>
                <a:stretch>
                  <a:fillRect l="-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69C409E-6283-3043-8ABF-03D4D2C44A9C}"/>
                  </a:ext>
                </a:extLst>
              </p:cNvPr>
              <p:cNvSpPr txBox="1"/>
              <p:nvPr/>
            </p:nvSpPr>
            <p:spPr>
              <a:xfrm>
                <a:off x="6218830" y="2437920"/>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“oxygen”</a:t>
                </a:r>
              </a:p>
            </p:txBody>
          </p:sp>
        </mc:Choice>
        <mc:Fallback xmlns="">
          <p:sp>
            <p:nvSpPr>
              <p:cNvPr id="35" name="TextBox 34">
                <a:extLst>
                  <a:ext uri="{FF2B5EF4-FFF2-40B4-BE49-F238E27FC236}">
                    <a16:creationId xmlns:a16="http://schemas.microsoft.com/office/drawing/2014/main" id="{769C409E-6283-3043-8ABF-03D4D2C44A9C}"/>
                  </a:ext>
                </a:extLst>
              </p:cNvPr>
              <p:cNvSpPr txBox="1">
                <a:spLocks noRot="1" noChangeAspect="1" noMove="1" noResize="1" noEditPoints="1" noAdjustHandles="1" noChangeArrowheads="1" noChangeShapeType="1" noTextEdit="1"/>
              </p:cNvSpPr>
              <p:nvPr/>
            </p:nvSpPr>
            <p:spPr>
              <a:xfrm>
                <a:off x="6218830" y="2437920"/>
                <a:ext cx="1356084" cy="276999"/>
              </a:xfrm>
              <a:prstGeom prst="rect">
                <a:avLst/>
              </a:prstGeom>
              <a:blipFill>
                <a:blip r:embed="rId7"/>
                <a:stretch>
                  <a:fillRect l="-6481" t="-27273" b="-54545"/>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4E13916-2E42-5049-8836-D382CB7C376F}"/>
              </a:ext>
            </a:extLst>
          </p:cNvPr>
          <p:cNvSpPr/>
          <p:nvPr/>
        </p:nvSpPr>
        <p:spPr>
          <a:xfrm>
            <a:off x="727056" y="3248876"/>
            <a:ext cx="2994217" cy="369332"/>
          </a:xfrm>
          <a:prstGeom prst="rect">
            <a:avLst/>
          </a:prstGeom>
        </p:spPr>
        <p:txBody>
          <a:bodyPr wrap="square">
            <a:spAutoFit/>
          </a:bodyPr>
          <a:lstStyle/>
          <a:p>
            <a:pPr algn="ctr"/>
            <a:r>
              <a:rPr lang="en-US" dirty="0">
                <a:solidFill>
                  <a:schemeClr val="bg1">
                    <a:lumMod val="50000"/>
                  </a:schemeClr>
                </a:solidFill>
              </a:rPr>
              <a:t>multiple-choice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E90DDB3-88BF-C746-860A-106308C99E2C}"/>
                  </a:ext>
                </a:extLst>
              </p:cNvPr>
              <p:cNvSpPr txBox="1"/>
              <p:nvPr/>
            </p:nvSpPr>
            <p:spPr>
              <a:xfrm>
                <a:off x="6187542" y="4987845"/>
                <a:ext cx="1834447"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i="1" dirty="0"/>
                  <a:t>“16,000 rpm”</a:t>
                </a:r>
              </a:p>
            </p:txBody>
          </p:sp>
        </mc:Choice>
        <mc:Fallback xmlns="">
          <p:sp>
            <p:nvSpPr>
              <p:cNvPr id="49" name="TextBox 48">
                <a:extLst>
                  <a:ext uri="{FF2B5EF4-FFF2-40B4-BE49-F238E27FC236}">
                    <a16:creationId xmlns:a16="http://schemas.microsoft.com/office/drawing/2014/main" id="{3E90DDB3-88BF-C746-860A-106308C99E2C}"/>
                  </a:ext>
                </a:extLst>
              </p:cNvPr>
              <p:cNvSpPr txBox="1">
                <a:spLocks noRot="1" noChangeAspect="1" noMove="1" noResize="1" noEditPoints="1" noAdjustHandles="1" noChangeArrowheads="1" noChangeShapeType="1" noTextEdit="1"/>
              </p:cNvSpPr>
              <p:nvPr/>
            </p:nvSpPr>
            <p:spPr>
              <a:xfrm>
                <a:off x="6187542" y="4987845"/>
                <a:ext cx="1834447" cy="276999"/>
              </a:xfrm>
              <a:prstGeom prst="rect">
                <a:avLst/>
              </a:prstGeom>
              <a:blipFill>
                <a:blip r:embed="rId8"/>
                <a:stretch>
                  <a:fillRect l="-4828" t="-26087"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B7F6612-33F9-C041-8FFB-D076BEDFB3C9}"/>
                  </a:ext>
                </a:extLst>
              </p:cNvPr>
              <p:cNvSpPr txBox="1"/>
              <p:nvPr/>
            </p:nvSpPr>
            <p:spPr>
              <a:xfrm>
                <a:off x="172336" y="5061882"/>
                <a:ext cx="535070" cy="253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oMath>
                  </m:oMathPara>
                </a14:m>
                <a:endParaRPr lang="en-US" sz="1600" dirty="0"/>
              </a:p>
            </p:txBody>
          </p:sp>
        </mc:Choice>
        <mc:Fallback xmlns="">
          <p:sp>
            <p:nvSpPr>
              <p:cNvPr id="54" name="TextBox 53">
                <a:extLst>
                  <a:ext uri="{FF2B5EF4-FFF2-40B4-BE49-F238E27FC236}">
                    <a16:creationId xmlns:a16="http://schemas.microsoft.com/office/drawing/2014/main" id="{EB7F6612-33F9-C041-8FFB-D076BEDFB3C9}"/>
                  </a:ext>
                </a:extLst>
              </p:cNvPr>
              <p:cNvSpPr txBox="1">
                <a:spLocks noRot="1" noChangeAspect="1" noMove="1" noResize="1" noEditPoints="1" noAdjustHandles="1" noChangeArrowheads="1" noChangeShapeType="1" noTextEdit="1"/>
              </p:cNvSpPr>
              <p:nvPr/>
            </p:nvSpPr>
            <p:spPr>
              <a:xfrm>
                <a:off x="172336" y="5061882"/>
                <a:ext cx="535070" cy="253226"/>
              </a:xfrm>
              <a:prstGeom prst="rect">
                <a:avLst/>
              </a:prstGeom>
              <a:blipFill>
                <a:blip r:embed="rId9"/>
                <a:stretch>
                  <a:fillRect l="-9302"/>
                </a:stretch>
              </a:blipFill>
            </p:spPr>
            <p:txBody>
              <a:bodyPr/>
              <a:lstStyle/>
              <a:p>
                <a:r>
                  <a:rPr lang="en-US">
                    <a:noFill/>
                  </a:rPr>
                  <a:t> </a:t>
                </a:r>
              </a:p>
            </p:txBody>
          </p:sp>
        </mc:Fallback>
      </mc:AlternateContent>
      <p:sp>
        <p:nvSpPr>
          <p:cNvPr id="56" name="Alternate Process 55">
            <a:extLst>
              <a:ext uri="{FF2B5EF4-FFF2-40B4-BE49-F238E27FC236}">
                <a16:creationId xmlns:a16="http://schemas.microsoft.com/office/drawing/2014/main" id="{29E8D4AB-0944-1246-BC19-D124D9C3F352}"/>
              </a:ext>
            </a:extLst>
          </p:cNvPr>
          <p:cNvSpPr/>
          <p:nvPr/>
        </p:nvSpPr>
        <p:spPr>
          <a:xfrm>
            <a:off x="576612" y="4522766"/>
            <a:ext cx="3382071" cy="1362075"/>
          </a:xfrm>
          <a:prstGeom prst="flowChartAlternateProcess">
            <a:avLst/>
          </a:prstGeom>
          <a:solidFill>
            <a:srgbClr val="E7F1DE"/>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sz="1600" b="1" dirty="0">
                <a:solidFill>
                  <a:srgbClr val="FF0000"/>
                </a:solidFill>
              </a:rPr>
              <a:t>Question:</a:t>
            </a:r>
            <a:r>
              <a:rPr lang="en-US" sz="1600" b="1" i="1" dirty="0">
                <a:solidFill>
                  <a:srgbClr val="FF0000"/>
                </a:solidFill>
              </a:rPr>
              <a:t> </a:t>
            </a:r>
            <a:r>
              <a:rPr lang="en-US" sz="1600" i="1" dirty="0">
                <a:solidFill>
                  <a:schemeClr val="tx1"/>
                </a:solidFill>
              </a:rPr>
              <a:t>“At what speed did the turbine operate?”</a:t>
            </a:r>
            <a:br>
              <a:rPr lang="en-US" sz="1600" i="1" dirty="0">
                <a:solidFill>
                  <a:schemeClr val="tx1"/>
                </a:solidFill>
              </a:rPr>
            </a:br>
            <a:endParaRPr lang="en-US" sz="1600" i="1" dirty="0">
              <a:solidFill>
                <a:schemeClr val="tx1"/>
              </a:solidFill>
            </a:endParaRPr>
          </a:p>
          <a:p>
            <a:r>
              <a:rPr lang="en-US" sz="1600" b="1" dirty="0">
                <a:solidFill>
                  <a:schemeClr val="tx1"/>
                </a:solidFill>
              </a:rPr>
              <a:t>Context: </a:t>
            </a:r>
            <a:r>
              <a:rPr lang="en-US" sz="1600" i="1" dirty="0">
                <a:solidFill>
                  <a:schemeClr val="tx1"/>
                </a:solidFill>
              </a:rPr>
              <a:t>On his 50th birthday in 1906, Tesla demonstrated …. </a:t>
            </a:r>
          </a:p>
        </p:txBody>
      </p:sp>
      <p:sp>
        <p:nvSpPr>
          <p:cNvPr id="57" name="Rectangle 56">
            <a:extLst>
              <a:ext uri="{FF2B5EF4-FFF2-40B4-BE49-F238E27FC236}">
                <a16:creationId xmlns:a16="http://schemas.microsoft.com/office/drawing/2014/main" id="{ED65A4A5-7FDD-1043-BE9A-0B87D6842C20}"/>
              </a:ext>
            </a:extLst>
          </p:cNvPr>
          <p:cNvSpPr/>
          <p:nvPr/>
        </p:nvSpPr>
        <p:spPr>
          <a:xfrm>
            <a:off x="947864" y="5881456"/>
            <a:ext cx="2683133" cy="369332"/>
          </a:xfrm>
          <a:prstGeom prst="rect">
            <a:avLst/>
          </a:prstGeom>
        </p:spPr>
        <p:txBody>
          <a:bodyPr wrap="square">
            <a:spAutoFit/>
          </a:bodyPr>
          <a:lstStyle/>
          <a:p>
            <a:pPr algn="ctr"/>
            <a:r>
              <a:rPr lang="en-US" dirty="0">
                <a:solidFill>
                  <a:schemeClr val="bg1">
                    <a:lumMod val="50000"/>
                  </a:schemeClr>
                </a:solidFill>
              </a:rPr>
              <a:t>reading-comprehension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A1739AD-6A33-5C4B-85F8-1793D15CC2D8}"/>
                  </a:ext>
                </a:extLst>
              </p:cNvPr>
              <p:cNvSpPr/>
              <p:nvPr/>
            </p:nvSpPr>
            <p:spPr>
              <a:xfrm>
                <a:off x="4632558" y="349018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75" name="Rectangle 74">
                <a:extLst>
                  <a:ext uri="{FF2B5EF4-FFF2-40B4-BE49-F238E27FC236}">
                    <a16:creationId xmlns:a16="http://schemas.microsoft.com/office/drawing/2014/main" id="{2A1739AD-6A33-5C4B-85F8-1793D15CC2D8}"/>
                  </a:ext>
                </a:extLst>
              </p:cNvPr>
              <p:cNvSpPr>
                <a:spLocks noRot="1" noChangeAspect="1" noMove="1" noResize="1" noEditPoints="1" noAdjustHandles="1" noChangeArrowheads="1" noChangeShapeType="1" noTextEdit="1"/>
              </p:cNvSpPr>
              <p:nvPr/>
            </p:nvSpPr>
            <p:spPr>
              <a:xfrm>
                <a:off x="4632558" y="3490180"/>
                <a:ext cx="861133" cy="864596"/>
              </a:xfrm>
              <a:prstGeom prst="rect">
                <a:avLst/>
              </a:prstGeom>
              <a:blipFill>
                <a:blip r:embed="rId10"/>
                <a:stretch>
                  <a:fillRect l="-14493" t="-4412" r="-15942" b="-10294"/>
                </a:stretch>
              </a:blipFill>
            </p:spPr>
            <p:txBody>
              <a:bodyPr/>
              <a:lstStyle/>
              <a:p>
                <a:r>
                  <a:rPr lang="en-US">
                    <a:noFill/>
                  </a:rPr>
                  <a:t> </a:t>
                </a:r>
              </a:p>
            </p:txBody>
          </p:sp>
        </mc:Fallback>
      </mc:AlternateContent>
      <p:grpSp>
        <p:nvGrpSpPr>
          <p:cNvPr id="76" name="Group 75">
            <a:extLst>
              <a:ext uri="{FF2B5EF4-FFF2-40B4-BE49-F238E27FC236}">
                <a16:creationId xmlns:a16="http://schemas.microsoft.com/office/drawing/2014/main" id="{089C8E1F-868E-AC41-8E2E-01B6AB426D66}"/>
              </a:ext>
            </a:extLst>
          </p:cNvPr>
          <p:cNvGrpSpPr/>
          <p:nvPr/>
        </p:nvGrpSpPr>
        <p:grpSpPr>
          <a:xfrm>
            <a:off x="3961008" y="2568497"/>
            <a:ext cx="787991" cy="2600194"/>
            <a:chOff x="3961008" y="2568497"/>
            <a:chExt cx="787991" cy="2600194"/>
          </a:xfrm>
        </p:grpSpPr>
        <p:cxnSp>
          <p:nvCxnSpPr>
            <p:cNvPr id="77" name="Elbow Connector 76">
              <a:extLst>
                <a:ext uri="{FF2B5EF4-FFF2-40B4-BE49-F238E27FC236}">
                  <a16:creationId xmlns:a16="http://schemas.microsoft.com/office/drawing/2014/main" id="{30AD7B2B-A71C-E64D-A8CE-463A0516FFC2}"/>
                </a:ext>
              </a:extLst>
            </p:cNvPr>
            <p:cNvCxnSpPr>
              <a:cxnSpLocks/>
            </p:cNvCxnSpPr>
            <p:nvPr/>
          </p:nvCxnSpPr>
          <p:spPr>
            <a:xfrm>
              <a:off x="3961008" y="2568497"/>
              <a:ext cx="787991" cy="132312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78" name="Elbow Connector 77">
              <a:extLst>
                <a:ext uri="{FF2B5EF4-FFF2-40B4-BE49-F238E27FC236}">
                  <a16:creationId xmlns:a16="http://schemas.microsoft.com/office/drawing/2014/main" id="{96AC0083-8249-274C-BD3E-FDC4012BEE0D}"/>
                </a:ext>
              </a:extLst>
            </p:cNvPr>
            <p:cNvCxnSpPr>
              <a:cxnSpLocks/>
            </p:cNvCxnSpPr>
            <p:nvPr/>
          </p:nvCxnSpPr>
          <p:spPr>
            <a:xfrm flipV="1">
              <a:off x="3961008" y="3891618"/>
              <a:ext cx="787991" cy="127707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grpSp>
        <p:nvGrpSpPr>
          <p:cNvPr id="79" name="Group 78">
            <a:extLst>
              <a:ext uri="{FF2B5EF4-FFF2-40B4-BE49-F238E27FC236}">
                <a16:creationId xmlns:a16="http://schemas.microsoft.com/office/drawing/2014/main" id="{6BA3CBC3-3E7D-C24D-99ED-8883039B9B87}"/>
              </a:ext>
            </a:extLst>
          </p:cNvPr>
          <p:cNvGrpSpPr/>
          <p:nvPr/>
        </p:nvGrpSpPr>
        <p:grpSpPr>
          <a:xfrm>
            <a:off x="5352188" y="2578301"/>
            <a:ext cx="812221" cy="2549925"/>
            <a:chOff x="6847961" y="2569660"/>
            <a:chExt cx="936246" cy="2549925"/>
          </a:xfrm>
        </p:grpSpPr>
        <p:cxnSp>
          <p:nvCxnSpPr>
            <p:cNvPr id="80" name="Elbow Connector 79">
              <a:extLst>
                <a:ext uri="{FF2B5EF4-FFF2-40B4-BE49-F238E27FC236}">
                  <a16:creationId xmlns:a16="http://schemas.microsoft.com/office/drawing/2014/main" id="{6F543FB1-2BCA-4A45-8D76-1C28EB150A51}"/>
                </a:ext>
              </a:extLst>
            </p:cNvPr>
            <p:cNvCxnSpPr>
              <a:cxnSpLocks/>
            </p:cNvCxnSpPr>
            <p:nvPr/>
          </p:nvCxnSpPr>
          <p:spPr>
            <a:xfrm flipV="1">
              <a:off x="6847961" y="2569660"/>
              <a:ext cx="936246" cy="1313317"/>
            </a:xfrm>
            <a:prstGeom prst="bentConnector3">
              <a:avLst>
                <a:gd name="adj1" fmla="val 33917"/>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81" name="Elbow Connector 80">
              <a:extLst>
                <a:ext uri="{FF2B5EF4-FFF2-40B4-BE49-F238E27FC236}">
                  <a16:creationId xmlns:a16="http://schemas.microsoft.com/office/drawing/2014/main" id="{EF203A5E-789E-8240-A830-BC1AE76AAEB5}"/>
                </a:ext>
              </a:extLst>
            </p:cNvPr>
            <p:cNvCxnSpPr>
              <a:cxnSpLocks/>
            </p:cNvCxnSpPr>
            <p:nvPr/>
          </p:nvCxnSpPr>
          <p:spPr>
            <a:xfrm>
              <a:off x="6847961" y="3882977"/>
              <a:ext cx="932122" cy="1236608"/>
            </a:xfrm>
            <a:prstGeom prst="bentConnector3">
              <a:avLst>
                <a:gd name="adj1" fmla="val 33846"/>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83" name="Rectangular Callout 82">
            <a:extLst>
              <a:ext uri="{FF2B5EF4-FFF2-40B4-BE49-F238E27FC236}">
                <a16:creationId xmlns:a16="http://schemas.microsoft.com/office/drawing/2014/main" id="{CFBF3EAA-1098-0446-93CE-61B3DC39290A}"/>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45" name="Straight Arrow Connector 44">
            <a:extLst>
              <a:ext uri="{FF2B5EF4-FFF2-40B4-BE49-F238E27FC236}">
                <a16:creationId xmlns:a16="http://schemas.microsoft.com/office/drawing/2014/main" id="{6CD7A3BD-1D65-BC43-8933-4D9B1B57AA56}"/>
              </a:ext>
            </a:extLst>
          </p:cNvPr>
          <p:cNvCxnSpPr>
            <a:cxnSpLocks/>
          </p:cNvCxnSpPr>
          <p:nvPr/>
        </p:nvCxnSpPr>
        <p:spPr>
          <a:xfrm flipH="1">
            <a:off x="10385281" y="5881456"/>
            <a:ext cx="788408" cy="470009"/>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88FA7DA-518B-EB49-8E06-1E158476BEB0}"/>
              </a:ext>
            </a:extLst>
          </p:cNvPr>
          <p:cNvSpPr/>
          <p:nvPr/>
        </p:nvSpPr>
        <p:spPr>
          <a:xfrm>
            <a:off x="9536104" y="6290751"/>
            <a:ext cx="1829732" cy="338554"/>
          </a:xfrm>
          <a:prstGeom prst="rect">
            <a:avLst/>
          </a:prstGeom>
        </p:spPr>
        <p:txBody>
          <a:bodyPr wrap="none">
            <a:spAutoFit/>
          </a:bodyPr>
          <a:lstStyle/>
          <a:p>
            <a:r>
              <a:rPr lang="en-US" sz="1600" i="1" dirty="0">
                <a:solidFill>
                  <a:srgbClr val="C00000"/>
                </a:solidFill>
              </a:rPr>
              <a:t>Question Answering</a:t>
            </a:r>
          </a:p>
        </p:txBody>
      </p:sp>
      <p:sp>
        <p:nvSpPr>
          <p:cNvPr id="9" name="Left-Right Arrow Callout 8">
            <a:extLst>
              <a:ext uri="{FF2B5EF4-FFF2-40B4-BE49-F238E27FC236}">
                <a16:creationId xmlns:a16="http://schemas.microsoft.com/office/drawing/2014/main" id="{DC943B08-8421-C647-8F9D-645627FEEAA3}"/>
              </a:ext>
            </a:extLst>
          </p:cNvPr>
          <p:cNvSpPr/>
          <p:nvPr/>
        </p:nvSpPr>
        <p:spPr>
          <a:xfrm rot="5400000">
            <a:off x="1656970" y="2748703"/>
            <a:ext cx="1097586" cy="2485812"/>
          </a:xfrm>
          <a:prstGeom prst="leftRightArrowCallout">
            <a:avLst>
              <a:gd name="adj1" fmla="val 17190"/>
              <a:gd name="adj2" fmla="val 19793"/>
              <a:gd name="adj3" fmla="val 19560"/>
              <a:gd name="adj4" fmla="val 37002"/>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tx1"/>
                </a:solidFill>
              </a:rPr>
              <a:t>different but relevant</a:t>
            </a:r>
          </a:p>
        </p:txBody>
      </p:sp>
      <p:sp>
        <p:nvSpPr>
          <p:cNvPr id="58" name="Rounded Rectangle 57">
            <a:extLst>
              <a:ext uri="{FF2B5EF4-FFF2-40B4-BE49-F238E27FC236}">
                <a16:creationId xmlns:a16="http://schemas.microsoft.com/office/drawing/2014/main" id="{B1382CA6-40C7-744D-AF6C-F0B5E66A6AA0}"/>
              </a:ext>
            </a:extLst>
          </p:cNvPr>
          <p:cNvSpPr/>
          <p:nvPr/>
        </p:nvSpPr>
        <p:spPr>
          <a:xfrm>
            <a:off x="8087178" y="3557747"/>
            <a:ext cx="3903327"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000" b="1" dirty="0"/>
              <a:t>Hypothesis: </a:t>
            </a:r>
            <a:r>
              <a:rPr lang="en-US" sz="2000" dirty="0">
                <a:solidFill>
                  <a:srgbClr val="FF0000"/>
                </a:solidFill>
              </a:rPr>
              <a:t>“questions”</a:t>
            </a:r>
            <a:r>
              <a:rPr lang="en-US" sz="2000" dirty="0"/>
              <a:t> induce sharedness among QA subtasks. </a:t>
            </a:r>
          </a:p>
        </p:txBody>
      </p:sp>
      <p:sp>
        <p:nvSpPr>
          <p:cNvPr id="59" name="Down Arrow 58">
            <a:extLst>
              <a:ext uri="{FF2B5EF4-FFF2-40B4-BE49-F238E27FC236}">
                <a16:creationId xmlns:a16="http://schemas.microsoft.com/office/drawing/2014/main" id="{4CFD73F5-0D96-2E41-844B-C3712F095A4B}"/>
              </a:ext>
            </a:extLst>
          </p:cNvPr>
          <p:cNvSpPr/>
          <p:nvPr/>
        </p:nvSpPr>
        <p:spPr>
          <a:xfrm rot="10800000">
            <a:off x="9809114" y="4414435"/>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4188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37</a:t>
            </a:fld>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endParaRPr lang="en-US" dirty="0"/>
          </a:p>
        </p:txBody>
      </p:sp>
      <p:sp>
        <p:nvSpPr>
          <p:cNvPr id="86" name="Rounded Rectangle 85">
            <a:extLst>
              <a:ext uri="{FF2B5EF4-FFF2-40B4-BE49-F238E27FC236}">
                <a16:creationId xmlns:a16="http://schemas.microsoft.com/office/drawing/2014/main" id="{5818C146-FEAE-3449-B941-ADAAF632DD6A}"/>
              </a:ext>
            </a:extLst>
          </p:cNvPr>
          <p:cNvSpPr/>
          <p:nvPr/>
        </p:nvSpPr>
        <p:spPr>
          <a:xfrm>
            <a:off x="7051430" y="2288053"/>
            <a:ext cx="741304" cy="247657"/>
          </a:xfrm>
          <a:prstGeom prst="roundRect">
            <a:avLst/>
          </a:prstGeom>
          <a:solidFill>
            <a:srgbClr val="FF01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87" name="Rounded Rectangle 86">
            <a:extLst>
              <a:ext uri="{FF2B5EF4-FFF2-40B4-BE49-F238E27FC236}">
                <a16:creationId xmlns:a16="http://schemas.microsoft.com/office/drawing/2014/main" id="{0A96B6D7-301C-434F-8754-DDC055A4621F}"/>
              </a:ext>
            </a:extLst>
          </p:cNvPr>
          <p:cNvSpPr/>
          <p:nvPr/>
        </p:nvSpPr>
        <p:spPr>
          <a:xfrm>
            <a:off x="9063305" y="2282675"/>
            <a:ext cx="741304" cy="247657"/>
          </a:xfrm>
          <a:prstGeom prst="roundRect">
            <a:avLst/>
          </a:prstGeom>
          <a:solidFill>
            <a:srgbClr val="245ED4"/>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SQuAD</a:t>
            </a:r>
            <a:endParaRPr lang="en-US" sz="1400" dirty="0"/>
          </a:p>
        </p:txBody>
      </p:sp>
      <p:sp>
        <p:nvSpPr>
          <p:cNvPr id="88" name="Rounded Rectangle 87">
            <a:extLst>
              <a:ext uri="{FF2B5EF4-FFF2-40B4-BE49-F238E27FC236}">
                <a16:creationId xmlns:a16="http://schemas.microsoft.com/office/drawing/2014/main" id="{A5D6050C-89C8-E24C-8716-F3F123ED4EF0}"/>
              </a:ext>
            </a:extLst>
          </p:cNvPr>
          <p:cNvSpPr/>
          <p:nvPr/>
        </p:nvSpPr>
        <p:spPr>
          <a:xfrm>
            <a:off x="6281900" y="2295289"/>
            <a:ext cx="741304" cy="24765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89" name="Rounded Rectangle 88">
            <a:extLst>
              <a:ext uri="{FF2B5EF4-FFF2-40B4-BE49-F238E27FC236}">
                <a16:creationId xmlns:a16="http://schemas.microsoft.com/office/drawing/2014/main" id="{08069285-B29F-B34E-8C3D-EEF68670C60E}"/>
              </a:ext>
            </a:extLst>
          </p:cNvPr>
          <p:cNvSpPr/>
          <p:nvPr/>
        </p:nvSpPr>
        <p:spPr>
          <a:xfrm>
            <a:off x="11105790" y="2254093"/>
            <a:ext cx="830502"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00" dirty="0" err="1"/>
              <a:t>StrategyQA</a:t>
            </a:r>
            <a:endParaRPr lang="en-US" sz="1000" dirty="0"/>
          </a:p>
        </p:txBody>
      </p:sp>
      <p:sp>
        <p:nvSpPr>
          <p:cNvPr id="90" name="Rounded Rectangle 89">
            <a:extLst>
              <a:ext uri="{FF2B5EF4-FFF2-40B4-BE49-F238E27FC236}">
                <a16:creationId xmlns:a16="http://schemas.microsoft.com/office/drawing/2014/main" id="{0BECCFEA-5FE0-024C-B050-94545D85D75B}"/>
              </a:ext>
            </a:extLst>
          </p:cNvPr>
          <p:cNvSpPr/>
          <p:nvPr/>
        </p:nvSpPr>
        <p:spPr>
          <a:xfrm>
            <a:off x="8294964" y="2282675"/>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91" name="Rounded Rectangle 90">
            <a:extLst>
              <a:ext uri="{FF2B5EF4-FFF2-40B4-BE49-F238E27FC236}">
                <a16:creationId xmlns:a16="http://schemas.microsoft.com/office/drawing/2014/main" id="{D3897CEC-C713-CF49-A0A5-27C8206DBFAE}"/>
              </a:ext>
            </a:extLst>
          </p:cNvPr>
          <p:cNvSpPr/>
          <p:nvPr/>
        </p:nvSpPr>
        <p:spPr>
          <a:xfrm>
            <a:off x="10336732" y="2246856"/>
            <a:ext cx="741304" cy="24765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92" name="Triangle 91">
            <a:extLst>
              <a:ext uri="{FF2B5EF4-FFF2-40B4-BE49-F238E27FC236}">
                <a16:creationId xmlns:a16="http://schemas.microsoft.com/office/drawing/2014/main" id="{D2465004-4FCF-E341-B7D7-C84044DDA1A2}"/>
              </a:ext>
            </a:extLst>
          </p:cNvPr>
          <p:cNvSpPr/>
          <p:nvPr/>
        </p:nvSpPr>
        <p:spPr>
          <a:xfrm>
            <a:off x="6995570" y="-981176"/>
            <a:ext cx="4073870" cy="2426333"/>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648B009-86DB-CE48-8BD0-6DCE39B5F473}"/>
              </a:ext>
            </a:extLst>
          </p:cNvPr>
          <p:cNvSpPr/>
          <p:nvPr/>
        </p:nvSpPr>
        <p:spPr>
          <a:xfrm>
            <a:off x="7529200" y="881950"/>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T1</a:t>
            </a:r>
          </a:p>
        </p:txBody>
      </p:sp>
      <p:sp>
        <p:nvSpPr>
          <p:cNvPr id="94" name="Oval 93">
            <a:extLst>
              <a:ext uri="{FF2B5EF4-FFF2-40B4-BE49-F238E27FC236}">
                <a16:creationId xmlns:a16="http://schemas.microsoft.com/office/drawing/2014/main" id="{6550D022-0946-1C4E-88DE-0E29719B9E11}"/>
              </a:ext>
            </a:extLst>
          </p:cNvPr>
          <p:cNvSpPr/>
          <p:nvPr/>
        </p:nvSpPr>
        <p:spPr>
          <a:xfrm>
            <a:off x="10096584" y="916954"/>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T3</a:t>
            </a:r>
          </a:p>
        </p:txBody>
      </p:sp>
      <p:sp>
        <p:nvSpPr>
          <p:cNvPr id="95" name="Oval 94">
            <a:extLst>
              <a:ext uri="{FF2B5EF4-FFF2-40B4-BE49-F238E27FC236}">
                <a16:creationId xmlns:a16="http://schemas.microsoft.com/office/drawing/2014/main" id="{F32EF857-5553-4942-84D7-94CF2891147A}"/>
              </a:ext>
            </a:extLst>
          </p:cNvPr>
          <p:cNvSpPr/>
          <p:nvPr/>
        </p:nvSpPr>
        <p:spPr>
          <a:xfrm>
            <a:off x="8812891" y="887706"/>
            <a:ext cx="501380" cy="482117"/>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rPr>
              <a:t>T2</a:t>
            </a:r>
          </a:p>
        </p:txBody>
      </p:sp>
      <mc:AlternateContent xmlns:mc="http://schemas.openxmlformats.org/markup-compatibility/2006" xmlns:a14="http://schemas.microsoft.com/office/drawing/2010/main">
        <mc:Choice Requires="a14">
          <p:sp>
            <p:nvSpPr>
              <p:cNvPr id="96" name="Rounded Rectangular Callout 95">
                <a:extLst>
                  <a:ext uri="{FF2B5EF4-FFF2-40B4-BE49-F238E27FC236}">
                    <a16:creationId xmlns:a16="http://schemas.microsoft.com/office/drawing/2014/main" id="{E1BC7E40-5388-F841-B293-10214C79D3BE}"/>
                  </a:ext>
                </a:extLst>
              </p:cNvPr>
              <p:cNvSpPr/>
              <p:nvPr/>
            </p:nvSpPr>
            <p:spPr>
              <a:xfrm>
                <a:off x="6815394" y="1761785"/>
                <a:ext cx="548362"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96" name="Rounded Rectangular Callout 95">
                <a:extLst>
                  <a:ext uri="{FF2B5EF4-FFF2-40B4-BE49-F238E27FC236}">
                    <a16:creationId xmlns:a16="http://schemas.microsoft.com/office/drawing/2014/main" id="{E1BC7E40-5388-F841-B293-10214C79D3BE}"/>
                  </a:ext>
                </a:extLst>
              </p:cNvPr>
              <p:cNvSpPr>
                <a:spLocks noRot="1" noChangeAspect="1" noMove="1" noResize="1" noEditPoints="1" noAdjustHandles="1" noChangeArrowheads="1" noChangeShapeType="1" noTextEdit="1"/>
              </p:cNvSpPr>
              <p:nvPr/>
            </p:nvSpPr>
            <p:spPr>
              <a:xfrm>
                <a:off x="6815394" y="1761785"/>
                <a:ext cx="548362"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ounded Rectangular Callout 96">
                <a:extLst>
                  <a:ext uri="{FF2B5EF4-FFF2-40B4-BE49-F238E27FC236}">
                    <a16:creationId xmlns:a16="http://schemas.microsoft.com/office/drawing/2014/main" id="{EB649DDB-B560-B44B-9D3D-50E40337C243}"/>
                  </a:ext>
                </a:extLst>
              </p:cNvPr>
              <p:cNvSpPr/>
              <p:nvPr/>
            </p:nvSpPr>
            <p:spPr>
              <a:xfrm>
                <a:off x="10744801" y="1761783"/>
                <a:ext cx="548362"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97" name="Rounded Rectangular Callout 96">
                <a:extLst>
                  <a:ext uri="{FF2B5EF4-FFF2-40B4-BE49-F238E27FC236}">
                    <a16:creationId xmlns:a16="http://schemas.microsoft.com/office/drawing/2014/main" id="{EB649DDB-B560-B44B-9D3D-50E40337C243}"/>
                  </a:ext>
                </a:extLst>
              </p:cNvPr>
              <p:cNvSpPr>
                <a:spLocks noRot="1" noChangeAspect="1" noMove="1" noResize="1" noEditPoints="1" noAdjustHandles="1" noChangeArrowheads="1" noChangeShapeType="1" noTextEdit="1"/>
              </p:cNvSpPr>
              <p:nvPr/>
            </p:nvSpPr>
            <p:spPr>
              <a:xfrm>
                <a:off x="10744801" y="1761783"/>
                <a:ext cx="548362" cy="238363"/>
              </a:xfrm>
              <a:prstGeom prst="wedgeRoundRectCallout">
                <a:avLst>
                  <a:gd name="adj1" fmla="val -37987"/>
                  <a:gd name="adj2" fmla="val -128870"/>
                  <a:gd name="adj3" fmla="val 16667"/>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ounded Rectangular Callout 97">
                <a:extLst>
                  <a:ext uri="{FF2B5EF4-FFF2-40B4-BE49-F238E27FC236}">
                    <a16:creationId xmlns:a16="http://schemas.microsoft.com/office/drawing/2014/main" id="{298D5C89-8E5D-A84C-8EC9-5F7A1E00AC1C}"/>
                  </a:ext>
                </a:extLst>
              </p:cNvPr>
              <p:cNvSpPr/>
              <p:nvPr/>
            </p:nvSpPr>
            <p:spPr>
              <a:xfrm>
                <a:off x="8812893" y="1761785"/>
                <a:ext cx="548362"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98" name="Rounded Rectangular Callout 97">
                <a:extLst>
                  <a:ext uri="{FF2B5EF4-FFF2-40B4-BE49-F238E27FC236}">
                    <a16:creationId xmlns:a16="http://schemas.microsoft.com/office/drawing/2014/main" id="{298D5C89-8E5D-A84C-8EC9-5F7A1E00AC1C}"/>
                  </a:ext>
                </a:extLst>
              </p:cNvPr>
              <p:cNvSpPr>
                <a:spLocks noRot="1" noChangeAspect="1" noMove="1" noResize="1" noEditPoints="1" noAdjustHandles="1" noChangeArrowheads="1" noChangeShapeType="1" noTextEdit="1"/>
              </p:cNvSpPr>
              <p:nvPr/>
            </p:nvSpPr>
            <p:spPr>
              <a:xfrm>
                <a:off x="8812893" y="1761785"/>
                <a:ext cx="548362" cy="238363"/>
              </a:xfrm>
              <a:prstGeom prst="wedgeRoundRectCallout">
                <a:avLst>
                  <a:gd name="adj1" fmla="val -10845"/>
                  <a:gd name="adj2" fmla="val -147138"/>
                  <a:gd name="adj3" fmla="val 16667"/>
                </a:avLst>
              </a:prstGeom>
              <a:blipFill>
                <a:blip r:embed="rId5"/>
                <a:stretch>
                  <a:fillRect b="-5263"/>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55C927C3-01BA-1949-8548-2806CFCD6895}"/>
              </a:ext>
            </a:extLst>
          </p:cNvPr>
          <p:cNvSpPr/>
          <p:nvPr/>
        </p:nvSpPr>
        <p:spPr>
          <a:xfrm>
            <a:off x="5942419" y="2626248"/>
            <a:ext cx="2044730" cy="584776"/>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100" name="Rectangle 99">
            <a:extLst>
              <a:ext uri="{FF2B5EF4-FFF2-40B4-BE49-F238E27FC236}">
                <a16:creationId xmlns:a16="http://schemas.microsoft.com/office/drawing/2014/main" id="{C1029023-67F6-F640-A9B0-6F08990B128C}"/>
              </a:ext>
            </a:extLst>
          </p:cNvPr>
          <p:cNvSpPr/>
          <p:nvPr/>
        </p:nvSpPr>
        <p:spPr>
          <a:xfrm>
            <a:off x="8020337" y="2596200"/>
            <a:ext cx="2044732" cy="830996"/>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101" name="Rectangle 100">
            <a:extLst>
              <a:ext uri="{FF2B5EF4-FFF2-40B4-BE49-F238E27FC236}">
                <a16:creationId xmlns:a16="http://schemas.microsoft.com/office/drawing/2014/main" id="{6223F4E4-9898-7F45-B69A-E71B71DE8C70}"/>
              </a:ext>
            </a:extLst>
          </p:cNvPr>
          <p:cNvSpPr/>
          <p:nvPr/>
        </p:nvSpPr>
        <p:spPr>
          <a:xfrm>
            <a:off x="10273938" y="2626248"/>
            <a:ext cx="1853594" cy="584776"/>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102" name="TextBox 101">
            <a:extLst>
              <a:ext uri="{FF2B5EF4-FFF2-40B4-BE49-F238E27FC236}">
                <a16:creationId xmlns:a16="http://schemas.microsoft.com/office/drawing/2014/main" id="{E5F9BE22-2E32-7E43-8A9B-1B63687B49E5}"/>
              </a:ext>
            </a:extLst>
          </p:cNvPr>
          <p:cNvSpPr txBox="1"/>
          <p:nvPr/>
        </p:nvSpPr>
        <p:spPr>
          <a:xfrm>
            <a:off x="7615017" y="114547"/>
            <a:ext cx="3039615" cy="369332"/>
          </a:xfrm>
          <a:prstGeom prst="rect">
            <a:avLst/>
          </a:prstGeom>
          <a:noFill/>
        </p:spPr>
        <p:txBody>
          <a:bodyPr wrap="none" rtlCol="0">
            <a:spAutoFit/>
          </a:bodyPr>
          <a:lstStyle/>
          <a:p>
            <a:pPr algn="ctr"/>
            <a:r>
              <a:rPr lang="en-US" dirty="0"/>
              <a:t>tasks  for answering questions</a:t>
            </a:r>
          </a:p>
        </p:txBody>
      </p:sp>
      <p:sp>
        <p:nvSpPr>
          <p:cNvPr id="103" name="Rectangle 102">
            <a:extLst>
              <a:ext uri="{FF2B5EF4-FFF2-40B4-BE49-F238E27FC236}">
                <a16:creationId xmlns:a16="http://schemas.microsoft.com/office/drawing/2014/main" id="{80D9747F-383F-7049-986F-AD73B8B308C9}"/>
              </a:ext>
            </a:extLst>
          </p:cNvPr>
          <p:cNvSpPr/>
          <p:nvPr/>
        </p:nvSpPr>
        <p:spPr>
          <a:xfrm>
            <a:off x="617797" y="2815875"/>
            <a:ext cx="4284782" cy="966169"/>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2400" b="1" dirty="0">
                <a:solidFill>
                  <a:schemeClr val="tx1"/>
                </a:solidFill>
              </a:rPr>
              <a:t>Pairwise transferability: </a:t>
            </a:r>
            <a:br>
              <a:rPr lang="en-US" sz="2400" b="1" dirty="0">
                <a:solidFill>
                  <a:schemeClr val="tx1"/>
                </a:solidFill>
              </a:rPr>
            </a:br>
            <a:r>
              <a:rPr lang="en-US" sz="2400" dirty="0">
                <a:solidFill>
                  <a:srgbClr val="545454"/>
                </a:solidFill>
              </a:rPr>
              <a:t>gain in mixing pairs of QA tasks?</a:t>
            </a:r>
          </a:p>
        </p:txBody>
      </p:sp>
      <p:grpSp>
        <p:nvGrpSpPr>
          <p:cNvPr id="63" name="Group 62">
            <a:extLst>
              <a:ext uri="{FF2B5EF4-FFF2-40B4-BE49-F238E27FC236}">
                <a16:creationId xmlns:a16="http://schemas.microsoft.com/office/drawing/2014/main" id="{31887FB3-F2FC-D74A-9F2B-1E9FF9270296}"/>
              </a:ext>
            </a:extLst>
          </p:cNvPr>
          <p:cNvGrpSpPr/>
          <p:nvPr/>
        </p:nvGrpSpPr>
        <p:grpSpPr>
          <a:xfrm>
            <a:off x="5973477" y="2210583"/>
            <a:ext cx="3437655" cy="4581805"/>
            <a:chOff x="4397518" y="2141721"/>
            <a:chExt cx="3039192" cy="4143568"/>
          </a:xfrm>
        </p:grpSpPr>
        <p:sp>
          <p:nvSpPr>
            <p:cNvPr id="65" name="TextBox 64">
              <a:extLst>
                <a:ext uri="{FF2B5EF4-FFF2-40B4-BE49-F238E27FC236}">
                  <a16:creationId xmlns:a16="http://schemas.microsoft.com/office/drawing/2014/main" id="{86ACAA60-0A0B-D94E-A521-3BDA69C62180}"/>
                </a:ext>
              </a:extLst>
            </p:cNvPr>
            <p:cNvSpPr txBox="1"/>
            <p:nvPr/>
          </p:nvSpPr>
          <p:spPr>
            <a:xfrm>
              <a:off x="4397518" y="2141721"/>
              <a:ext cx="425181" cy="3970318"/>
            </a:xfrm>
            <a:prstGeom prst="rect">
              <a:avLst/>
            </a:prstGeom>
            <a:noFill/>
          </p:spPr>
          <p:txBody>
            <a:bodyPr wrap="none" rtlCol="0" anchor="ctr" anchorCtr="0">
              <a:spAutoFit/>
            </a:bodyPr>
            <a:lstStyle/>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66" name="Straight Connector 65">
              <a:extLst>
                <a:ext uri="{FF2B5EF4-FFF2-40B4-BE49-F238E27FC236}">
                  <a16:creationId xmlns:a16="http://schemas.microsoft.com/office/drawing/2014/main" id="{B24EFA18-CD86-024E-B205-3BB7AE8B53FD}"/>
                </a:ext>
              </a:extLst>
            </p:cNvPr>
            <p:cNvCxnSpPr>
              <a:cxnSpLocks/>
            </p:cNvCxnSpPr>
            <p:nvPr/>
          </p:nvCxnSpPr>
          <p:spPr>
            <a:xfrm>
              <a:off x="4802208" y="5949616"/>
              <a:ext cx="2479956"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052FCB8-8AFF-C34E-B14C-788FC67DB097}"/>
                </a:ext>
              </a:extLst>
            </p:cNvPr>
            <p:cNvSpPr/>
            <p:nvPr/>
          </p:nvSpPr>
          <p:spPr>
            <a:xfrm>
              <a:off x="4936352" y="5967176"/>
              <a:ext cx="1496732" cy="278339"/>
            </a:xfrm>
            <a:prstGeom prst="rect">
              <a:avLst/>
            </a:prstGeom>
          </p:spPr>
          <p:txBody>
            <a:bodyPr wrap="none">
              <a:spAutoFit/>
            </a:bodyPr>
            <a:lstStyle/>
            <a:p>
              <a:pPr algn="ctr"/>
              <a:r>
                <a:rPr lang="en-US" sz="1400" dirty="0">
                  <a:latin typeface="+mn-lt"/>
                </a:rPr>
                <a:t>Evaluation on  </a:t>
              </a:r>
              <a:r>
                <a:rPr lang="en-US" sz="1400" dirty="0">
                  <a:solidFill>
                    <a:srgbClr val="FF0000"/>
                  </a:solidFill>
                  <a:latin typeface="+mn-lt"/>
                </a:rPr>
                <a:t>RACE</a:t>
              </a:r>
            </a:p>
          </p:txBody>
        </p:sp>
        <p:sp>
          <p:nvSpPr>
            <p:cNvPr id="72" name="Rectangle 71">
              <a:extLst>
                <a:ext uri="{FF2B5EF4-FFF2-40B4-BE49-F238E27FC236}">
                  <a16:creationId xmlns:a16="http://schemas.microsoft.com/office/drawing/2014/main" id="{F5795BAD-F0A6-AB4B-A73C-1D5973535387}"/>
                </a:ext>
              </a:extLst>
            </p:cNvPr>
            <p:cNvSpPr/>
            <p:nvPr/>
          </p:nvSpPr>
          <p:spPr>
            <a:xfrm>
              <a:off x="6313646" y="5977512"/>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73" name="Rectangle 72">
            <a:extLst>
              <a:ext uri="{FF2B5EF4-FFF2-40B4-BE49-F238E27FC236}">
                <a16:creationId xmlns:a16="http://schemas.microsoft.com/office/drawing/2014/main" id="{FDEB5910-4B03-F447-8930-E7ED8F7166FC}"/>
              </a:ext>
            </a:extLst>
          </p:cNvPr>
          <p:cNvSpPr/>
          <p:nvPr/>
        </p:nvSpPr>
        <p:spPr>
          <a:xfrm rot="16200000">
            <a:off x="4784549" y="5100298"/>
            <a:ext cx="2354929" cy="348129"/>
          </a:xfrm>
          <a:prstGeom prst="rect">
            <a:avLst/>
          </a:prstGeom>
        </p:spPr>
        <p:txBody>
          <a:bodyPr wrap="none">
            <a:spAutoFit/>
          </a:bodyPr>
          <a:lstStyle/>
          <a:p>
            <a:r>
              <a:rPr lang="en-US" sz="1400" dirty="0">
                <a:solidFill>
                  <a:srgbClr val="575657"/>
                </a:solidFill>
              </a:rPr>
              <a:t>Accuracy (higher is better)</a:t>
            </a:r>
            <a:endParaRPr lang="en-US" sz="1400" dirty="0"/>
          </a:p>
        </p:txBody>
      </p:sp>
      <p:grpSp>
        <p:nvGrpSpPr>
          <p:cNvPr id="20" name="Group 19">
            <a:extLst>
              <a:ext uri="{FF2B5EF4-FFF2-40B4-BE49-F238E27FC236}">
                <a16:creationId xmlns:a16="http://schemas.microsoft.com/office/drawing/2014/main" id="{785D7DA1-BB22-1043-BAEE-D4EC0F1DFA9F}"/>
              </a:ext>
            </a:extLst>
          </p:cNvPr>
          <p:cNvGrpSpPr/>
          <p:nvPr/>
        </p:nvGrpSpPr>
        <p:grpSpPr>
          <a:xfrm>
            <a:off x="6611688" y="2535710"/>
            <a:ext cx="974035" cy="3878644"/>
            <a:chOff x="6611688" y="2535710"/>
            <a:chExt cx="974035" cy="3878644"/>
          </a:xfrm>
        </p:grpSpPr>
        <p:grpSp>
          <p:nvGrpSpPr>
            <p:cNvPr id="45" name="Group 44">
              <a:extLst>
                <a:ext uri="{FF2B5EF4-FFF2-40B4-BE49-F238E27FC236}">
                  <a16:creationId xmlns:a16="http://schemas.microsoft.com/office/drawing/2014/main" id="{FCD02461-A725-2743-A2D6-B53FC602C5AA}"/>
                </a:ext>
              </a:extLst>
            </p:cNvPr>
            <p:cNvGrpSpPr/>
            <p:nvPr/>
          </p:nvGrpSpPr>
          <p:grpSpPr>
            <a:xfrm>
              <a:off x="6701584" y="5352336"/>
              <a:ext cx="838910" cy="1062018"/>
              <a:chOff x="5673192" y="4995216"/>
              <a:chExt cx="741671" cy="960439"/>
            </a:xfrm>
          </p:grpSpPr>
          <p:sp>
            <p:nvSpPr>
              <p:cNvPr id="46" name="Rectangle 45">
                <a:extLst>
                  <a:ext uri="{FF2B5EF4-FFF2-40B4-BE49-F238E27FC236}">
                    <a16:creationId xmlns:a16="http://schemas.microsoft.com/office/drawing/2014/main" id="{567FDB77-A198-034B-8A3E-E5E9CE267AA8}"/>
                  </a:ext>
                </a:extLst>
              </p:cNvPr>
              <p:cNvSpPr/>
              <p:nvPr/>
            </p:nvSpPr>
            <p:spPr>
              <a:xfrm>
                <a:off x="5673192" y="4995216"/>
                <a:ext cx="722842" cy="9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4C3B855-01A1-8941-831B-8E44508B17CD}"/>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46AF5CA7-F366-EE46-9AFC-1AC332850A0A}"/>
                    </a:ext>
                  </a:extLst>
                </p:cNvPr>
                <p:cNvSpPr/>
                <p:nvPr/>
              </p:nvSpPr>
              <p:spPr>
                <a:xfrm>
                  <a:off x="6611688" y="4514411"/>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4" name="Rectangle 103">
                  <a:extLst>
                    <a:ext uri="{FF2B5EF4-FFF2-40B4-BE49-F238E27FC236}">
                      <a16:creationId xmlns:a16="http://schemas.microsoft.com/office/drawing/2014/main" id="{46AF5CA7-F366-EE46-9AFC-1AC332850A0A}"/>
                    </a:ext>
                  </a:extLst>
                </p:cNvPr>
                <p:cNvSpPr>
                  <a:spLocks noRot="1" noChangeAspect="1" noMove="1" noResize="1" noEditPoints="1" noAdjustHandles="1" noChangeArrowheads="1" noChangeShapeType="1" noTextEdit="1"/>
                </p:cNvSpPr>
                <p:nvPr/>
              </p:nvSpPr>
              <p:spPr>
                <a:xfrm>
                  <a:off x="6611688" y="4514411"/>
                  <a:ext cx="974035" cy="956039"/>
                </a:xfrm>
                <a:prstGeom prst="rect">
                  <a:avLst/>
                </a:prstGeom>
                <a:blipFill>
                  <a:blip r:embed="rId6"/>
                  <a:stretch>
                    <a:fillRect l="-7692" t="-3947" r="-7692"/>
                  </a:stretch>
                </a:blipFill>
              </p:spPr>
              <p:txBody>
                <a:bodyPr/>
                <a:lstStyle/>
                <a:p>
                  <a:r>
                    <a:rPr lang="en-US">
                      <a:noFill/>
                    </a:rPr>
                    <a:t> </a:t>
                  </a:r>
                </a:p>
              </p:txBody>
            </p:sp>
          </mc:Fallback>
        </mc:AlternateContent>
        <p:cxnSp>
          <p:nvCxnSpPr>
            <p:cNvPr id="10" name="Curved Connector 9">
              <a:extLst>
                <a:ext uri="{FF2B5EF4-FFF2-40B4-BE49-F238E27FC236}">
                  <a16:creationId xmlns:a16="http://schemas.microsoft.com/office/drawing/2014/main" id="{C9C77F6B-1E1F-AB4D-A5CC-319DA50F3F62}"/>
                </a:ext>
              </a:extLst>
            </p:cNvPr>
            <p:cNvCxnSpPr>
              <a:cxnSpLocks/>
              <a:stCxn id="86" idx="2"/>
              <a:endCxn id="104" idx="0"/>
            </p:cNvCxnSpPr>
            <p:nvPr/>
          </p:nvCxnSpPr>
          <p:spPr>
            <a:xfrm rot="5400000">
              <a:off x="6271043" y="3363371"/>
              <a:ext cx="1978701" cy="323379"/>
            </a:xfrm>
            <a:prstGeom prst="curvedConnector3">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FE511D5-68D6-C049-B88D-9DCA34FDD361}"/>
              </a:ext>
            </a:extLst>
          </p:cNvPr>
          <p:cNvGrpSpPr/>
          <p:nvPr/>
        </p:nvGrpSpPr>
        <p:grpSpPr>
          <a:xfrm>
            <a:off x="7422081" y="2530332"/>
            <a:ext cx="2011876" cy="3885531"/>
            <a:chOff x="7422081" y="2530332"/>
            <a:chExt cx="2011876" cy="3885531"/>
          </a:xfrm>
        </p:grpSpPr>
        <p:grpSp>
          <p:nvGrpSpPr>
            <p:cNvPr id="55" name="Group 54">
              <a:extLst>
                <a:ext uri="{FF2B5EF4-FFF2-40B4-BE49-F238E27FC236}">
                  <a16:creationId xmlns:a16="http://schemas.microsoft.com/office/drawing/2014/main" id="{F88453B0-44CA-C447-A207-C05FF2F38AB1}"/>
                </a:ext>
              </a:extLst>
            </p:cNvPr>
            <p:cNvGrpSpPr/>
            <p:nvPr/>
          </p:nvGrpSpPr>
          <p:grpSpPr>
            <a:xfrm>
              <a:off x="8013306" y="4628490"/>
              <a:ext cx="817612" cy="1787373"/>
              <a:chOff x="6433692" y="4326317"/>
              <a:chExt cx="722842" cy="1616416"/>
            </a:xfrm>
            <a:gradFill>
              <a:gsLst>
                <a:gs pos="0">
                  <a:srgbClr val="FF0000"/>
                </a:gs>
                <a:gs pos="100000">
                  <a:srgbClr val="245ED4"/>
                </a:gs>
              </a:gsLst>
              <a:lin ang="0" scaled="0"/>
            </a:gradFill>
          </p:grpSpPr>
          <p:sp>
            <p:nvSpPr>
              <p:cNvPr id="58" name="Rectangle 57">
                <a:extLst>
                  <a:ext uri="{FF2B5EF4-FFF2-40B4-BE49-F238E27FC236}">
                    <a16:creationId xmlns:a16="http://schemas.microsoft.com/office/drawing/2014/main" id="{DD606695-B9A4-8F46-9736-0C07A04E3A88}"/>
                  </a:ext>
                </a:extLst>
              </p:cNvPr>
              <p:cNvSpPr/>
              <p:nvPr/>
            </p:nvSpPr>
            <p:spPr>
              <a:xfrm>
                <a:off x="6433692" y="4335276"/>
                <a:ext cx="722842" cy="1607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74BC62E7-BB4C-B548-9066-9920B08401CA}"/>
                  </a:ext>
                </a:extLst>
              </p:cNvPr>
              <p:cNvSpPr txBox="1"/>
              <p:nvPr/>
            </p:nvSpPr>
            <p:spPr>
              <a:xfrm>
                <a:off x="6433692" y="4326317"/>
                <a:ext cx="722842" cy="369332"/>
              </a:xfrm>
              <a:prstGeom prst="rect">
                <a:avLst/>
              </a:prstGeom>
              <a:grpFill/>
            </p:spPr>
            <p:txBody>
              <a:bodyPr wrap="square" rtlCol="0">
                <a:spAutoFit/>
              </a:bodyPr>
              <a:lstStyle/>
              <a:p>
                <a:pPr algn="ctr"/>
                <a:r>
                  <a:rPr lang="en-US" b="1" dirty="0">
                    <a:solidFill>
                      <a:schemeClr val="bg1"/>
                    </a:solidFill>
                    <a:latin typeface="Merriweather Sans" panose="02000503060000020004" pitchFamily="2" charset="77"/>
                  </a:rPr>
                  <a:t>59.1</a:t>
                </a:r>
              </a:p>
            </p:txBody>
          </p:sp>
        </p:grpSp>
        <mc:AlternateContent xmlns:mc="http://schemas.openxmlformats.org/markup-compatibility/2006" xmlns:a14="http://schemas.microsoft.com/office/drawing/2010/main">
          <mc:Choice Requires="a14">
            <p:sp>
              <p:nvSpPr>
                <p:cNvPr id="105" name="Rectangle 104">
                  <a:extLst>
                    <a:ext uri="{FF2B5EF4-FFF2-40B4-BE49-F238E27FC236}">
                      <a16:creationId xmlns:a16="http://schemas.microsoft.com/office/drawing/2014/main" id="{AD8D4F04-CB83-6345-A2BA-4D8315DE8F77}"/>
                    </a:ext>
                  </a:extLst>
                </p:cNvPr>
                <p:cNvSpPr/>
                <p:nvPr/>
              </p:nvSpPr>
              <p:spPr>
                <a:xfrm>
                  <a:off x="7915907" y="3769924"/>
                  <a:ext cx="974035" cy="9560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5" name="Rectangle 104">
                  <a:extLst>
                    <a:ext uri="{FF2B5EF4-FFF2-40B4-BE49-F238E27FC236}">
                      <a16:creationId xmlns:a16="http://schemas.microsoft.com/office/drawing/2014/main" id="{AD8D4F04-CB83-6345-A2BA-4D8315DE8F77}"/>
                    </a:ext>
                  </a:extLst>
                </p:cNvPr>
                <p:cNvSpPr>
                  <a:spLocks noRot="1" noChangeAspect="1" noMove="1" noResize="1" noEditPoints="1" noAdjustHandles="1" noChangeArrowheads="1" noChangeShapeType="1" noTextEdit="1"/>
                </p:cNvSpPr>
                <p:nvPr/>
              </p:nvSpPr>
              <p:spPr>
                <a:xfrm>
                  <a:off x="7915907" y="3769924"/>
                  <a:ext cx="974035" cy="956039"/>
                </a:xfrm>
                <a:prstGeom prst="rect">
                  <a:avLst/>
                </a:prstGeom>
                <a:blipFill>
                  <a:blip r:embed="rId7"/>
                  <a:stretch>
                    <a:fillRect l="-7792" t="-2632" r="-9091"/>
                  </a:stretch>
                </a:blipFill>
              </p:spPr>
              <p:txBody>
                <a:bodyPr/>
                <a:lstStyle/>
                <a:p>
                  <a:r>
                    <a:rPr lang="en-US">
                      <a:noFill/>
                    </a:rPr>
                    <a:t> </a:t>
                  </a:r>
                </a:p>
              </p:txBody>
            </p:sp>
          </mc:Fallback>
        </mc:AlternateContent>
        <p:cxnSp>
          <p:nvCxnSpPr>
            <p:cNvPr id="106" name="Curved Connector 105">
              <a:extLst>
                <a:ext uri="{FF2B5EF4-FFF2-40B4-BE49-F238E27FC236}">
                  <a16:creationId xmlns:a16="http://schemas.microsoft.com/office/drawing/2014/main" id="{BA90BB7C-B4A1-CC48-A89B-9E663D15B7A4}"/>
                </a:ext>
              </a:extLst>
            </p:cNvPr>
            <p:cNvCxnSpPr>
              <a:cxnSpLocks/>
              <a:stCxn id="86" idx="2"/>
              <a:endCxn id="105" idx="0"/>
            </p:cNvCxnSpPr>
            <p:nvPr/>
          </p:nvCxnSpPr>
          <p:spPr>
            <a:xfrm rot="16200000" flipH="1">
              <a:off x="7295395" y="2662396"/>
              <a:ext cx="1234214" cy="980841"/>
            </a:xfrm>
            <a:prstGeom prst="curvedConnector3">
              <a:avLst>
                <a:gd name="adj1" fmla="val 50000"/>
              </a:avLst>
            </a:prstGeom>
            <a:ln w="28575">
              <a:solidFill>
                <a:srgbClr val="FF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4AB0BF32-DA94-9844-A816-3BAEA2284FB7}"/>
                </a:ext>
              </a:extLst>
            </p:cNvPr>
            <p:cNvCxnSpPr>
              <a:cxnSpLocks/>
              <a:stCxn id="87" idx="2"/>
              <a:endCxn id="105" idx="0"/>
            </p:cNvCxnSpPr>
            <p:nvPr/>
          </p:nvCxnSpPr>
          <p:spPr>
            <a:xfrm rot="5400000">
              <a:off x="8298644" y="2634611"/>
              <a:ext cx="1239592" cy="1031034"/>
            </a:xfrm>
            <a:prstGeom prst="curvedConnector3">
              <a:avLst>
                <a:gd name="adj1" fmla="val 50000"/>
              </a:avLst>
            </a:prstGeom>
            <a:ln w="28575">
              <a:solidFill>
                <a:srgbClr val="0044F9"/>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sp>
        <p:nvSpPr>
          <p:cNvPr id="108" name="Rectangle 107">
            <a:extLst>
              <a:ext uri="{FF2B5EF4-FFF2-40B4-BE49-F238E27FC236}">
                <a16:creationId xmlns:a16="http://schemas.microsoft.com/office/drawing/2014/main" id="{2F921E37-DC8C-E740-994A-831F635A8493}"/>
              </a:ext>
            </a:extLst>
          </p:cNvPr>
          <p:cNvSpPr/>
          <p:nvPr/>
        </p:nvSpPr>
        <p:spPr>
          <a:xfrm>
            <a:off x="5183710" y="1120835"/>
            <a:ext cx="748923" cy="769441"/>
          </a:xfrm>
          <a:prstGeom prst="rect">
            <a:avLst/>
          </a:prstGeom>
        </p:spPr>
        <p:txBody>
          <a:bodyPr wrap="none">
            <a:spAutoFit/>
          </a:bodyPr>
          <a:lstStyle/>
          <a:p>
            <a:r>
              <a:rPr lang="en-US" sz="4400" dirty="0"/>
              <a:t>✅</a:t>
            </a:r>
          </a:p>
        </p:txBody>
      </p:sp>
      <p:sp>
        <p:nvSpPr>
          <p:cNvPr id="109" name="Rounded Rectangular Callout 108">
            <a:extLst>
              <a:ext uri="{FF2B5EF4-FFF2-40B4-BE49-F238E27FC236}">
                <a16:creationId xmlns:a16="http://schemas.microsoft.com/office/drawing/2014/main" id="{A9A9B721-B93F-6342-B2FC-EC3DBFA6D68D}"/>
              </a:ext>
            </a:extLst>
          </p:cNvPr>
          <p:cNvSpPr/>
          <p:nvPr/>
        </p:nvSpPr>
        <p:spPr>
          <a:xfrm>
            <a:off x="489158" y="4309401"/>
            <a:ext cx="4417823" cy="1328023"/>
          </a:xfrm>
          <a:prstGeom prst="wedgeRoundRectCallout">
            <a:avLst>
              <a:gd name="adj1" fmla="val -15864"/>
              <a:gd name="adj2" fmla="val -72508"/>
              <a:gd name="adj3" fmla="val 16667"/>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dirty="0"/>
              <a:t>Yes, mixing datasets of </a:t>
            </a:r>
            <a:br>
              <a:rPr lang="en-US" sz="2400" dirty="0"/>
            </a:br>
            <a:r>
              <a:rPr lang="en-US" sz="2400" dirty="0"/>
              <a:t>different QA subtasks often leads to </a:t>
            </a:r>
            <a:r>
              <a:rPr lang="en-US" sz="2400" b="1" dirty="0"/>
              <a:t>positive transfer</a:t>
            </a:r>
            <a:r>
              <a:rPr lang="en-US" sz="2400" dirty="0"/>
              <a:t>.  </a:t>
            </a:r>
          </a:p>
        </p:txBody>
      </p:sp>
      <p:sp>
        <p:nvSpPr>
          <p:cNvPr id="113" name="Rounded Rectangle 112">
            <a:extLst>
              <a:ext uri="{FF2B5EF4-FFF2-40B4-BE49-F238E27FC236}">
                <a16:creationId xmlns:a16="http://schemas.microsoft.com/office/drawing/2014/main" id="{1E788178-F3A6-BB43-9C5E-967A8CE37987}"/>
              </a:ext>
            </a:extLst>
          </p:cNvPr>
          <p:cNvSpPr/>
          <p:nvPr/>
        </p:nvSpPr>
        <p:spPr>
          <a:xfrm>
            <a:off x="555685" y="916954"/>
            <a:ext cx="4413421"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tIns="0" rIns="0" bIns="0" anchor="ctr">
            <a:noAutofit/>
          </a:bodyPr>
          <a:lstStyle/>
          <a:p>
            <a:pPr algn="ctr"/>
            <a:r>
              <a:rPr lang="en-US" sz="2400" b="1" dirty="0"/>
              <a:t>Hypothesis: </a:t>
            </a:r>
            <a:r>
              <a:rPr lang="en-US" sz="2400" dirty="0">
                <a:solidFill>
                  <a:srgbClr val="FF0000"/>
                </a:solidFill>
              </a:rPr>
              <a:t>“questions”</a:t>
            </a:r>
            <a:r>
              <a:rPr lang="en-US" sz="2400" dirty="0"/>
              <a:t> induce sharedness among QA subtasks. </a:t>
            </a:r>
          </a:p>
        </p:txBody>
      </p:sp>
      <p:sp>
        <p:nvSpPr>
          <p:cNvPr id="22" name="Down Arrow 21">
            <a:extLst>
              <a:ext uri="{FF2B5EF4-FFF2-40B4-BE49-F238E27FC236}">
                <a16:creationId xmlns:a16="http://schemas.microsoft.com/office/drawing/2014/main" id="{06879B7D-E81D-BB49-9C94-97281C0C9010}"/>
              </a:ext>
            </a:extLst>
          </p:cNvPr>
          <p:cNvSpPr/>
          <p:nvPr/>
        </p:nvSpPr>
        <p:spPr>
          <a:xfrm>
            <a:off x="2369456" y="2012878"/>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1701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8"/>
                                        </p:tgtEl>
                                        <p:attrNameLst>
                                          <p:attrName>style.visibility</p:attrName>
                                        </p:attrNameLst>
                                      </p:cBhvr>
                                      <p:to>
                                        <p:strVal val="visible"/>
                                      </p:to>
                                    </p:set>
                                    <p:animEffect transition="in" filter="fade">
                                      <p:cBhvr>
                                        <p:cTn id="3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73" grpId="0"/>
      <p:bldP spid="108" grpId="0"/>
      <p:bldP spid="109"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38</a:t>
            </a:fld>
            <a:endParaRPr lang="en-US" dirty="0"/>
          </a:p>
        </p:txBody>
      </p:sp>
      <p:sp>
        <p:nvSpPr>
          <p:cNvPr id="37" name="Triangle 36">
            <a:extLst>
              <a:ext uri="{FF2B5EF4-FFF2-40B4-BE49-F238E27FC236}">
                <a16:creationId xmlns:a16="http://schemas.microsoft.com/office/drawing/2014/main" id="{D561A1A1-F57A-B346-ACD0-B4ED8DC1905D}"/>
              </a:ext>
            </a:extLst>
          </p:cNvPr>
          <p:cNvSpPr/>
          <p:nvPr/>
        </p:nvSpPr>
        <p:spPr>
          <a:xfrm>
            <a:off x="8551894" y="-161163"/>
            <a:ext cx="2735022" cy="178281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8696791" y="1207817"/>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10124995" y="1203348"/>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9375884" y="1201114"/>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7998439" y="1699789"/>
            <a:ext cx="1372745" cy="646331"/>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8738368" y="1733249"/>
            <a:ext cx="1317609" cy="461665"/>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9651006" y="1656835"/>
            <a:ext cx="1244423" cy="506586"/>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8553652" y="643948"/>
            <a:ext cx="2868891" cy="337725"/>
          </a:xfrm>
          <a:prstGeom prst="rect">
            <a:avLst/>
          </a:prstGeom>
          <a:noFill/>
        </p:spPr>
        <p:txBody>
          <a:bodyPr wrap="none" rtlCol="0">
            <a:spAutoFit/>
          </a:bodyPr>
          <a:lstStyle/>
          <a:p>
            <a:pPr algn="ctr"/>
            <a:r>
              <a:rPr lang="en-US" sz="1400" dirty="0"/>
              <a:t>tasks  for answering questions</a:t>
            </a:r>
          </a:p>
        </p:txBody>
      </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p:txBody>
      </p:sp>
      <p:sp>
        <p:nvSpPr>
          <p:cNvPr id="49" name="Oval 48">
            <a:extLst>
              <a:ext uri="{FF2B5EF4-FFF2-40B4-BE49-F238E27FC236}">
                <a16:creationId xmlns:a16="http://schemas.microsoft.com/office/drawing/2014/main" id="{C3136549-E603-7D49-AC59-70CD0A1876E5}"/>
              </a:ext>
            </a:extLst>
          </p:cNvPr>
          <p:cNvSpPr/>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8" name="Left-Right Arrow 67">
            <a:extLst>
              <a:ext uri="{FF2B5EF4-FFF2-40B4-BE49-F238E27FC236}">
                <a16:creationId xmlns:a16="http://schemas.microsoft.com/office/drawing/2014/main" id="{CAF8EDFC-5849-D44E-B55D-99029761541F}"/>
              </a:ext>
            </a:extLst>
          </p:cNvPr>
          <p:cNvSpPr/>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9" name="Chart 68">
            <a:extLst>
              <a:ext uri="{FF2B5EF4-FFF2-40B4-BE49-F238E27FC236}">
                <a16:creationId xmlns:a16="http://schemas.microsoft.com/office/drawing/2014/main" id="{EFB9E002-BD84-8441-BFF2-04675F770AE8}"/>
              </a:ext>
            </a:extLst>
          </p:cNvPr>
          <p:cNvGraphicFramePr>
            <a:graphicFrameLocks/>
          </p:cNvGraphicFramePr>
          <p:nvPr>
            <p:extLst>
              <p:ext uri="{D42A27DB-BD31-4B8C-83A1-F6EECF244321}">
                <p14:modId xmlns:p14="http://schemas.microsoft.com/office/powerpoint/2010/main" val="2218449202"/>
              </p:ext>
            </p:extLst>
          </p:nvPr>
        </p:nvGraphicFramePr>
        <p:xfrm>
          <a:off x="2053355" y="3712624"/>
          <a:ext cx="7126019" cy="2959031"/>
        </p:xfrm>
        <a:graphic>
          <a:graphicData uri="http://schemas.openxmlformats.org/drawingml/2006/chart">
            <c:chart xmlns:c="http://schemas.openxmlformats.org/drawingml/2006/chart" xmlns:r="http://schemas.openxmlformats.org/officeDocument/2006/relationships" r:id="rId3"/>
          </a:graphicData>
        </a:graphic>
      </p:graphicFrame>
      <p:sp>
        <p:nvSpPr>
          <p:cNvPr id="78" name="TextBox 77">
            <a:extLst>
              <a:ext uri="{FF2B5EF4-FFF2-40B4-BE49-F238E27FC236}">
                <a16:creationId xmlns:a16="http://schemas.microsoft.com/office/drawing/2014/main" id="{BA11B1C2-6A20-AE4B-9E74-8990E4E85590}"/>
              </a:ext>
            </a:extLst>
          </p:cNvPr>
          <p:cNvSpPr txBox="1"/>
          <p:nvPr/>
        </p:nvSpPr>
        <p:spPr>
          <a:xfrm>
            <a:off x="1244020" y="6541567"/>
            <a:ext cx="9601090"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cxnSp>
        <p:nvCxnSpPr>
          <p:cNvPr id="93" name="Straight Connector 92">
            <a:extLst>
              <a:ext uri="{FF2B5EF4-FFF2-40B4-BE49-F238E27FC236}">
                <a16:creationId xmlns:a16="http://schemas.microsoft.com/office/drawing/2014/main" id="{E250E714-B96F-2D4E-AB63-8DADD506AF5C}"/>
              </a:ext>
            </a:extLst>
          </p:cNvPr>
          <p:cNvCxnSpPr>
            <a:cxnSpLocks/>
          </p:cNvCxnSpPr>
          <p:nvPr/>
        </p:nvCxnSpPr>
        <p:spPr>
          <a:xfrm>
            <a:off x="2443395" y="5824955"/>
            <a:ext cx="689154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270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8" grpId="0" animBg="1"/>
      <p:bldGraphic spid="69" grpId="0">
        <p:bldAsOne/>
      </p:bldGraphic>
      <p:bldP spid="7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39</a:t>
            </a:fld>
            <a:endParaRPr lang="en-US" dirty="0"/>
          </a:p>
        </p:txBody>
      </p:sp>
      <p:grpSp>
        <p:nvGrpSpPr>
          <p:cNvPr id="3" name="Group 2">
            <a:extLst>
              <a:ext uri="{FF2B5EF4-FFF2-40B4-BE49-F238E27FC236}">
                <a16:creationId xmlns:a16="http://schemas.microsoft.com/office/drawing/2014/main" id="{51074261-24E2-BA4F-B173-F4E4E96EDD44}"/>
              </a:ext>
            </a:extLst>
          </p:cNvPr>
          <p:cNvGrpSpPr/>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r>
              <a:rPr lang="en-US" dirty="0"/>
              <a:t>Improved state-of-art results on 10 datasets.</a:t>
            </a:r>
          </a:p>
        </p:txBody>
      </p:sp>
      <p:sp>
        <p:nvSpPr>
          <p:cNvPr id="49" name="Oval 48">
            <a:extLst>
              <a:ext uri="{FF2B5EF4-FFF2-40B4-BE49-F238E27FC236}">
                <a16:creationId xmlns:a16="http://schemas.microsoft.com/office/drawing/2014/main" id="{C3136549-E603-7D49-AC59-70CD0A1876E5}"/>
              </a:ext>
            </a:extLst>
          </p:cNvPr>
          <p:cNvSpPr/>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8" name="Left-Right Arrow 67">
            <a:extLst>
              <a:ext uri="{FF2B5EF4-FFF2-40B4-BE49-F238E27FC236}">
                <a16:creationId xmlns:a16="http://schemas.microsoft.com/office/drawing/2014/main" id="{CAF8EDFC-5849-D44E-B55D-99029761541F}"/>
              </a:ext>
            </a:extLst>
          </p:cNvPr>
          <p:cNvSpPr/>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7CCC744D-7FCF-EF42-8D2A-15EF259B1802}"/>
              </a:ext>
            </a:extLst>
          </p:cNvPr>
          <p:cNvCxnSpPr>
            <a:cxnSpLocks/>
          </p:cNvCxnSpPr>
          <p:nvPr/>
        </p:nvCxnSpPr>
        <p:spPr>
          <a:xfrm>
            <a:off x="2293270" y="6099667"/>
            <a:ext cx="5836207" cy="680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0E9DEE-5A66-674B-B7FB-256E1E72EC1B}"/>
              </a:ext>
            </a:extLst>
          </p:cNvPr>
          <p:cNvSpPr/>
          <p:nvPr/>
        </p:nvSpPr>
        <p:spPr>
          <a:xfrm>
            <a:off x="7265959" y="4159332"/>
            <a:ext cx="617587" cy="1930858"/>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8D23E07-7C18-4846-82DA-64285F36A7AD}"/>
              </a:ext>
            </a:extLst>
          </p:cNvPr>
          <p:cNvSpPr/>
          <p:nvPr/>
        </p:nvSpPr>
        <p:spPr>
          <a:xfrm>
            <a:off x="9016062" y="5298763"/>
            <a:ext cx="2217866" cy="2978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unified training</a:t>
            </a:r>
          </a:p>
        </p:txBody>
      </p:sp>
      <p:sp>
        <p:nvSpPr>
          <p:cNvPr id="27" name="Rectangle 26">
            <a:extLst>
              <a:ext uri="{FF2B5EF4-FFF2-40B4-BE49-F238E27FC236}">
                <a16:creationId xmlns:a16="http://schemas.microsoft.com/office/drawing/2014/main" id="{3E87C48D-341F-E444-A37E-33458F739442}"/>
              </a:ext>
            </a:extLst>
          </p:cNvPr>
          <p:cNvSpPr/>
          <p:nvPr/>
        </p:nvSpPr>
        <p:spPr>
          <a:xfrm>
            <a:off x="9007481" y="4953155"/>
            <a:ext cx="2217866" cy="278139"/>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effectLst>
                  <a:outerShdw blurRad="63500" sx="102000" sy="102000" algn="ctr" rotWithShape="0">
                    <a:prstClr val="black">
                      <a:alpha val="40000"/>
                    </a:prstClr>
                  </a:outerShdw>
                </a:effectLst>
              </a:rPr>
              <a:t>UnifiedQA</a:t>
            </a:r>
            <a:r>
              <a:rPr lang="en-US" b="1" dirty="0">
                <a:effectLst>
                  <a:outerShdw blurRad="63500" sx="102000" sy="102000" algn="ctr" rotWithShape="0">
                    <a:prstClr val="black">
                      <a:alpha val="40000"/>
                    </a:prstClr>
                  </a:outerShdw>
                </a:effectLst>
              </a:rPr>
              <a:t> fine-tune</a:t>
            </a:r>
            <a:endParaRPr lang="en-US" b="1" dirty="0">
              <a:solidFill>
                <a:srgbClr val="FF0000"/>
              </a:solidFill>
              <a:effectLst>
                <a:outerShdw blurRad="63500" sx="102000" sy="102000" algn="ctr" rotWithShape="0">
                  <a:prstClr val="black">
                    <a:alpha val="40000"/>
                  </a:prstClr>
                </a:outerShdw>
              </a:effectLst>
              <a:latin typeface="Merriweather Sans" panose="02000503060000020004" pitchFamily="2" charset="77"/>
            </a:endParaRPr>
          </a:p>
        </p:txBody>
      </p:sp>
      <p:sp>
        <p:nvSpPr>
          <p:cNvPr id="28" name="Rectangle 27">
            <a:extLst>
              <a:ext uri="{FF2B5EF4-FFF2-40B4-BE49-F238E27FC236}">
                <a16:creationId xmlns:a16="http://schemas.microsoft.com/office/drawing/2014/main" id="{AD3E2451-3D6E-2A4F-A8CA-74A67B21C239}"/>
              </a:ext>
            </a:extLst>
          </p:cNvPr>
          <p:cNvSpPr/>
          <p:nvPr/>
        </p:nvSpPr>
        <p:spPr>
          <a:xfrm>
            <a:off x="6616198" y="4418013"/>
            <a:ext cx="617587" cy="16721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ADEF85B-05F2-0146-B1C7-66843CE470D4}"/>
              </a:ext>
            </a:extLst>
          </p:cNvPr>
          <p:cNvSpPr txBox="1"/>
          <p:nvPr/>
        </p:nvSpPr>
        <p:spPr>
          <a:xfrm>
            <a:off x="6579473" y="4431956"/>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30" name="TextBox 29">
            <a:extLst>
              <a:ext uri="{FF2B5EF4-FFF2-40B4-BE49-F238E27FC236}">
                <a16:creationId xmlns:a16="http://schemas.microsoft.com/office/drawing/2014/main" id="{AF9CFF35-9526-6948-97CE-B0364AE93D12}"/>
              </a:ext>
            </a:extLst>
          </p:cNvPr>
          <p:cNvSpPr txBox="1"/>
          <p:nvPr/>
        </p:nvSpPr>
        <p:spPr>
          <a:xfrm>
            <a:off x="7255207" y="4162648"/>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31" name="Rectangle 30">
            <a:extLst>
              <a:ext uri="{FF2B5EF4-FFF2-40B4-BE49-F238E27FC236}">
                <a16:creationId xmlns:a16="http://schemas.microsoft.com/office/drawing/2014/main" id="{06FED41C-3DB5-FC4E-9C5F-97D9298DE362}"/>
              </a:ext>
            </a:extLst>
          </p:cNvPr>
          <p:cNvSpPr/>
          <p:nvPr/>
        </p:nvSpPr>
        <p:spPr>
          <a:xfrm>
            <a:off x="3137111" y="5038984"/>
            <a:ext cx="617587" cy="1041730"/>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067A2F6-4CFC-954B-B248-233448378D91}"/>
              </a:ext>
            </a:extLst>
          </p:cNvPr>
          <p:cNvSpPr/>
          <p:nvPr/>
        </p:nvSpPr>
        <p:spPr>
          <a:xfrm>
            <a:off x="2487350" y="5599013"/>
            <a:ext cx="617587" cy="4816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B5CCF4C-F0F1-334B-A215-C6D0C3B3D6DF}"/>
              </a:ext>
            </a:extLst>
          </p:cNvPr>
          <p:cNvSpPr txBox="1"/>
          <p:nvPr/>
        </p:nvSpPr>
        <p:spPr>
          <a:xfrm>
            <a:off x="2483639" y="5597685"/>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34" name="TextBox 33">
            <a:extLst>
              <a:ext uri="{FF2B5EF4-FFF2-40B4-BE49-F238E27FC236}">
                <a16:creationId xmlns:a16="http://schemas.microsoft.com/office/drawing/2014/main" id="{AC483C59-B753-D346-82A3-B8C6DA5BA528}"/>
              </a:ext>
            </a:extLst>
          </p:cNvPr>
          <p:cNvSpPr txBox="1"/>
          <p:nvPr/>
        </p:nvSpPr>
        <p:spPr>
          <a:xfrm>
            <a:off x="3110143" y="5020623"/>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35" name="Rectangle 34">
            <a:extLst>
              <a:ext uri="{FF2B5EF4-FFF2-40B4-BE49-F238E27FC236}">
                <a16:creationId xmlns:a16="http://schemas.microsoft.com/office/drawing/2014/main" id="{641E4E52-1D51-EA40-B4C2-5E9718838292}"/>
              </a:ext>
            </a:extLst>
          </p:cNvPr>
          <p:cNvSpPr/>
          <p:nvPr/>
        </p:nvSpPr>
        <p:spPr>
          <a:xfrm>
            <a:off x="5296052" y="4938722"/>
            <a:ext cx="617587" cy="1150732"/>
          </a:xfrm>
          <a:prstGeom prst="rect">
            <a:avLst/>
          </a:prstGeom>
          <a:gradFill>
            <a:gsLst>
              <a:gs pos="58000">
                <a:srgbClr val="4053BA"/>
              </a:gs>
              <a:gs pos="28000">
                <a:srgbClr val="FFC000"/>
              </a:gs>
              <a:gs pos="0">
                <a:srgbClr val="FF0000"/>
              </a:gs>
              <a:gs pos="8700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3A3BE7B-FA85-CF46-88F1-AABE1EA559B9}"/>
              </a:ext>
            </a:extLst>
          </p:cNvPr>
          <p:cNvSpPr/>
          <p:nvPr/>
        </p:nvSpPr>
        <p:spPr>
          <a:xfrm>
            <a:off x="4646291" y="5047724"/>
            <a:ext cx="617587" cy="10417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2C1E743-8999-2042-9AB4-89A249F48804}"/>
              </a:ext>
            </a:extLst>
          </p:cNvPr>
          <p:cNvSpPr txBox="1"/>
          <p:nvPr/>
        </p:nvSpPr>
        <p:spPr>
          <a:xfrm>
            <a:off x="4651498" y="5028651"/>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42" name="TextBox 41">
            <a:extLst>
              <a:ext uri="{FF2B5EF4-FFF2-40B4-BE49-F238E27FC236}">
                <a16:creationId xmlns:a16="http://schemas.microsoft.com/office/drawing/2014/main" id="{B955D47B-AE7D-4E45-8EFC-06724718DAA5}"/>
              </a:ext>
            </a:extLst>
          </p:cNvPr>
          <p:cNvSpPr txBox="1"/>
          <p:nvPr/>
        </p:nvSpPr>
        <p:spPr>
          <a:xfrm>
            <a:off x="5276998" y="4917813"/>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43" name="Rectangle 42">
            <a:extLst>
              <a:ext uri="{FF2B5EF4-FFF2-40B4-BE49-F238E27FC236}">
                <a16:creationId xmlns:a16="http://schemas.microsoft.com/office/drawing/2014/main" id="{22EDB1F2-2FE6-3746-94A8-23F5201CCD80}"/>
              </a:ext>
            </a:extLst>
          </p:cNvPr>
          <p:cNvSpPr/>
          <p:nvPr/>
        </p:nvSpPr>
        <p:spPr>
          <a:xfrm>
            <a:off x="6839903" y="6088662"/>
            <a:ext cx="739305" cy="338554"/>
          </a:xfrm>
          <a:prstGeom prst="rect">
            <a:avLst/>
          </a:prstGeom>
        </p:spPr>
        <p:txBody>
          <a:bodyPr wrap="none">
            <a:spAutoFit/>
          </a:bodyPr>
          <a:lstStyle/>
          <a:p>
            <a:r>
              <a:rPr lang="en-US" sz="1600" dirty="0">
                <a:latin typeface="+mn-lt"/>
              </a:rPr>
              <a:t>OBQA</a:t>
            </a:r>
          </a:p>
        </p:txBody>
      </p:sp>
      <p:sp>
        <p:nvSpPr>
          <p:cNvPr id="44" name="Rectangle 43">
            <a:extLst>
              <a:ext uri="{FF2B5EF4-FFF2-40B4-BE49-F238E27FC236}">
                <a16:creationId xmlns:a16="http://schemas.microsoft.com/office/drawing/2014/main" id="{D83A1B7E-E0C5-7447-BFFF-42AD49084351}"/>
              </a:ext>
            </a:extLst>
          </p:cNvPr>
          <p:cNvSpPr/>
          <p:nvPr/>
        </p:nvSpPr>
        <p:spPr>
          <a:xfrm>
            <a:off x="2832720" y="6062566"/>
            <a:ext cx="556563" cy="338554"/>
          </a:xfrm>
          <a:prstGeom prst="rect">
            <a:avLst/>
          </a:prstGeom>
        </p:spPr>
        <p:txBody>
          <a:bodyPr wrap="none">
            <a:spAutoFit/>
          </a:bodyPr>
          <a:lstStyle/>
          <a:p>
            <a:r>
              <a:rPr lang="en-US" sz="1600" dirty="0">
                <a:latin typeface="+mn-lt"/>
              </a:rPr>
              <a:t>ARC</a:t>
            </a:r>
          </a:p>
        </p:txBody>
      </p:sp>
      <p:sp>
        <p:nvSpPr>
          <p:cNvPr id="45" name="Rectangle 44">
            <a:extLst>
              <a:ext uri="{FF2B5EF4-FFF2-40B4-BE49-F238E27FC236}">
                <a16:creationId xmlns:a16="http://schemas.microsoft.com/office/drawing/2014/main" id="{83D14BE3-B4C4-0342-AEE5-96073284AEC1}"/>
              </a:ext>
            </a:extLst>
          </p:cNvPr>
          <p:cNvSpPr/>
          <p:nvPr/>
        </p:nvSpPr>
        <p:spPr>
          <a:xfrm>
            <a:off x="4438392" y="6059494"/>
            <a:ext cx="1734770" cy="338554"/>
          </a:xfrm>
          <a:prstGeom prst="rect">
            <a:avLst/>
          </a:prstGeom>
        </p:spPr>
        <p:txBody>
          <a:bodyPr wrap="none">
            <a:spAutoFit/>
          </a:bodyPr>
          <a:lstStyle/>
          <a:p>
            <a:r>
              <a:rPr lang="en-US" sz="1600" dirty="0" err="1">
                <a:latin typeface="+mn-lt"/>
              </a:rPr>
              <a:t>CommonsenseQA</a:t>
            </a:r>
            <a:endParaRPr lang="en-US" sz="1600" dirty="0">
              <a:latin typeface="+mn-lt"/>
            </a:endParaRPr>
          </a:p>
        </p:txBody>
      </p:sp>
      <p:sp>
        <p:nvSpPr>
          <p:cNvPr id="47" name="Rectangle 46">
            <a:extLst>
              <a:ext uri="{FF2B5EF4-FFF2-40B4-BE49-F238E27FC236}">
                <a16:creationId xmlns:a16="http://schemas.microsoft.com/office/drawing/2014/main" id="{57EC4169-FB72-5049-8ACE-E6EE3294F08F}"/>
              </a:ext>
            </a:extLst>
          </p:cNvPr>
          <p:cNvSpPr/>
          <p:nvPr/>
        </p:nvSpPr>
        <p:spPr>
          <a:xfrm>
            <a:off x="2483639" y="6282655"/>
            <a:ext cx="606825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72" name="TextBox 71">
            <a:extLst>
              <a:ext uri="{FF2B5EF4-FFF2-40B4-BE49-F238E27FC236}">
                <a16:creationId xmlns:a16="http://schemas.microsoft.com/office/drawing/2014/main" id="{8DBE08E7-6FFA-2741-96F9-5DCA18E97C1F}"/>
              </a:ext>
            </a:extLst>
          </p:cNvPr>
          <p:cNvSpPr txBox="1"/>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
        <p:nvSpPr>
          <p:cNvPr id="73" name="Rectangle 72">
            <a:extLst>
              <a:ext uri="{FF2B5EF4-FFF2-40B4-BE49-F238E27FC236}">
                <a16:creationId xmlns:a16="http://schemas.microsoft.com/office/drawing/2014/main" id="{C55F1955-24C6-D14A-8856-93504D51FA67}"/>
              </a:ext>
            </a:extLst>
          </p:cNvPr>
          <p:cNvSpPr/>
          <p:nvPr/>
        </p:nvSpPr>
        <p:spPr>
          <a:xfrm rot="16200000">
            <a:off x="667570" y="4953149"/>
            <a:ext cx="2129686" cy="307777"/>
          </a:xfrm>
          <a:prstGeom prst="rect">
            <a:avLst/>
          </a:prstGeom>
        </p:spPr>
        <p:txBody>
          <a:bodyPr wrap="none">
            <a:spAutoFit/>
          </a:bodyPr>
          <a:lstStyle/>
          <a:p>
            <a:r>
              <a:rPr lang="en-US" sz="1400" dirty="0">
                <a:solidFill>
                  <a:srgbClr val="575657"/>
                </a:solidFill>
              </a:rPr>
              <a:t>Accuracy (higher is better)</a:t>
            </a:r>
            <a:endParaRPr lang="en-US" sz="1400" dirty="0"/>
          </a:p>
        </p:txBody>
      </p:sp>
      <p:sp>
        <p:nvSpPr>
          <p:cNvPr id="74" name="TextBox 73">
            <a:extLst>
              <a:ext uri="{FF2B5EF4-FFF2-40B4-BE49-F238E27FC236}">
                <a16:creationId xmlns:a16="http://schemas.microsoft.com/office/drawing/2014/main" id="{26A500D0-5130-E247-A118-45B2AAAC7E8C}"/>
              </a:ext>
            </a:extLst>
          </p:cNvPr>
          <p:cNvSpPr txBox="1"/>
          <p:nvPr/>
        </p:nvSpPr>
        <p:spPr>
          <a:xfrm>
            <a:off x="1973671" y="3559137"/>
            <a:ext cx="380297" cy="2492990"/>
          </a:xfrm>
          <a:prstGeom prst="rect">
            <a:avLst/>
          </a:prstGeom>
          <a:noFill/>
        </p:spPr>
        <p:txBody>
          <a:bodyPr wrap="none" rtlCol="0" anchor="ctr" anchorCtr="0">
            <a:spAutoFit/>
          </a:bodyPr>
          <a:lstStyle/>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85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75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65</a:t>
            </a:r>
          </a:p>
        </p:txBody>
      </p:sp>
    </p:spTree>
    <p:extLst>
      <p:ext uri="{BB962C8B-B14F-4D97-AF65-F5344CB8AC3E}">
        <p14:creationId xmlns:p14="http://schemas.microsoft.com/office/powerpoint/2010/main" val="1928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p:bldP spid="30" grpId="0"/>
      <p:bldP spid="31" grpId="0" animBg="1"/>
      <p:bldP spid="32" grpId="0" animBg="1"/>
      <p:bldP spid="33" grpId="0"/>
      <p:bldP spid="34" grpId="0"/>
      <p:bldP spid="35" grpId="0" animBg="1"/>
      <p:bldP spid="36" grpId="0" animBg="1"/>
      <p:bldP spid="41" grpId="0"/>
      <p:bldP spid="42" grpId="0"/>
      <p:bldP spid="43" grpId="0"/>
      <p:bldP spid="44" grpId="0"/>
      <p:bldP spid="45" grpId="0"/>
      <p:bldP spid="47" grpId="0"/>
      <p:bldP spid="73"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riangle 80">
            <a:extLst>
              <a:ext uri="{FF2B5EF4-FFF2-40B4-BE49-F238E27FC236}">
                <a16:creationId xmlns:a16="http://schemas.microsoft.com/office/drawing/2014/main" id="{B55A9C59-4207-394B-8DF2-1B6AAA3428BB}"/>
              </a:ext>
            </a:extLst>
          </p:cNvPr>
          <p:cNvSpPr>
            <a:spLocks noChangeAspect="1"/>
          </p:cNvSpPr>
          <p:nvPr/>
        </p:nvSpPr>
        <p:spPr>
          <a:xfrm>
            <a:off x="7511974" y="2077751"/>
            <a:ext cx="2564454" cy="18522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The Great Separation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nvPr>
        </p:nvSpPr>
        <p:spPr>
          <a:xfrm>
            <a:off x="629588" y="1825625"/>
            <a:ext cx="6400088" cy="4351338"/>
          </a:xfrm>
        </p:spPr>
        <p:txBody>
          <a:bodyPr/>
          <a:lstStyle/>
          <a:p>
            <a:r>
              <a:rPr lang="en-US" sz="2400" dirty="0"/>
              <a:t>“General language understanding” broken into many narrowed tasks</a:t>
            </a:r>
          </a:p>
          <a:p>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2856" y="3563131"/>
            <a:ext cx="877824" cy="369332"/>
          </a:xfrm>
          <a:prstGeom prst="rect">
            <a:avLst/>
          </a:prstGeom>
        </p:spPr>
        <p:txBody>
          <a:bodyPr wrap="square">
            <a:spAutoFit/>
          </a:bodyPr>
          <a:lstStyle/>
          <a:p>
            <a:pPr algn="ct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a:stCxn id="81" idx="0"/>
          </p:cNvCxnSpPr>
          <p:nvPr/>
        </p:nvCxnSpPr>
        <p:spPr>
          <a:xfrm flipH="1">
            <a:off x="8783792" y="2077751"/>
            <a:ext cx="889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2CEC8719-8519-9D40-A5B2-70C814F0C7B2}"/>
              </a:ext>
            </a:extLst>
          </p:cNvPr>
          <p:cNvGrpSpPr/>
          <p:nvPr/>
        </p:nvGrpSpPr>
        <p:grpSpPr>
          <a:xfrm>
            <a:off x="403270" y="4084066"/>
            <a:ext cx="6400087" cy="1015663"/>
            <a:chOff x="560228" y="2920283"/>
            <a:chExt cx="5898919" cy="1015663"/>
          </a:xfrm>
        </p:grpSpPr>
        <p:sp>
          <p:nvSpPr>
            <p:cNvPr id="117" name="Rectangle 116">
              <a:extLst>
                <a:ext uri="{FF2B5EF4-FFF2-40B4-BE49-F238E27FC236}">
                  <a16:creationId xmlns:a16="http://schemas.microsoft.com/office/drawing/2014/main" id="{F36F422F-05CC-F141-8E99-39FD1BD9E4F0}"/>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14065A4-A8E7-9346-BF73-2800282B0F00}"/>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19" name="TextBox 118">
                  <a:extLst>
                    <a:ext uri="{FF2B5EF4-FFF2-40B4-BE49-F238E27FC236}">
                      <a16:creationId xmlns:a16="http://schemas.microsoft.com/office/drawing/2014/main" id="{314065A4-A8E7-9346-BF73-2800282B0F00}"/>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3"/>
                  <a:stretch>
                    <a:fillRect/>
                  </a:stretch>
                </a:blipFill>
              </p:spPr>
              <p:txBody>
                <a:bodyPr/>
                <a:lstStyle/>
                <a:p>
                  <a:r>
                    <a:rPr lang="en-US">
                      <a:noFill/>
                    </a:rPr>
                    <a:t> </a:t>
                  </a:r>
                </a:p>
              </p:txBody>
            </p:sp>
          </mc:Fallback>
        </mc:AlternateContent>
        <p:pic>
          <p:nvPicPr>
            <p:cNvPr id="120" name="Picture 4" descr="Download Paper Document File Word Svg Png Icon Free Download - Full Size  PNG Image - PNGkit">
              <a:extLst>
                <a:ext uri="{FF2B5EF4-FFF2-40B4-BE49-F238E27FC236}">
                  <a16:creationId xmlns:a16="http://schemas.microsoft.com/office/drawing/2014/main" id="{B51ADFBA-BE0F-2849-84DD-D1B30FB6D4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7260C30-B633-B24A-B04C-DC4702BD8E42}"/>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24" name="TextBox 123">
                  <a:extLst>
                    <a:ext uri="{FF2B5EF4-FFF2-40B4-BE49-F238E27FC236}">
                      <a16:creationId xmlns:a16="http://schemas.microsoft.com/office/drawing/2014/main" id="{87260C30-B633-B24A-B04C-DC4702BD8E42}"/>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5"/>
                  <a:stretch>
                    <a:fillRect l="-3043" t="-26087" b="-52174"/>
                  </a:stretch>
                </a:blipFill>
              </p:spPr>
              <p:txBody>
                <a:bodyPr/>
                <a:lstStyle/>
                <a:p>
                  <a:r>
                    <a:rPr lang="en-US">
                      <a:noFill/>
                    </a:rPr>
                    <a:t> </a:t>
                  </a:r>
                </a:p>
              </p:txBody>
            </p:sp>
          </mc:Fallback>
        </mc:AlternateContent>
        <p:cxnSp>
          <p:nvCxnSpPr>
            <p:cNvPr id="123" name="Straight Arrow Connector 122">
              <a:extLst>
                <a:ext uri="{FF2B5EF4-FFF2-40B4-BE49-F238E27FC236}">
                  <a16:creationId xmlns:a16="http://schemas.microsoft.com/office/drawing/2014/main" id="{9C8406F0-6A1A-494F-B3B8-6664F476F245}"/>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FE8C835A-F4C1-5A4A-98E9-FBB778ABB63B}"/>
              </a:ext>
            </a:extLst>
          </p:cNvPr>
          <p:cNvGrpSpPr/>
          <p:nvPr/>
        </p:nvGrpSpPr>
        <p:grpSpPr>
          <a:xfrm>
            <a:off x="374896" y="5362762"/>
            <a:ext cx="6428462" cy="923330"/>
            <a:chOff x="543344" y="4198979"/>
            <a:chExt cx="5898919" cy="923330"/>
          </a:xfrm>
        </p:grpSpPr>
        <p:sp>
          <p:nvSpPr>
            <p:cNvPr id="121" name="Rectangle 120">
              <a:extLst>
                <a:ext uri="{FF2B5EF4-FFF2-40B4-BE49-F238E27FC236}">
                  <a16:creationId xmlns:a16="http://schemas.microsoft.com/office/drawing/2014/main" id="{17816C9F-3AAA-2244-9486-1E885D142D45}"/>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842E0D44-3916-3B41-9D22-9B8236D7A04E}"/>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25" name="TextBox 124">
                  <a:extLst>
                    <a:ext uri="{FF2B5EF4-FFF2-40B4-BE49-F238E27FC236}">
                      <a16:creationId xmlns:a16="http://schemas.microsoft.com/office/drawing/2014/main" id="{842E0D44-3916-3B41-9D22-9B8236D7A04E}"/>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6"/>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6FAC3761-C7E5-724C-A8F5-3C1D93332BA4}"/>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28" name="TextBox 127">
                  <a:extLst>
                    <a:ext uri="{FF2B5EF4-FFF2-40B4-BE49-F238E27FC236}">
                      <a16:creationId xmlns:a16="http://schemas.microsoft.com/office/drawing/2014/main" id="{6FAC3761-C7E5-724C-A8F5-3C1D93332BA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7"/>
                  <a:stretch>
                    <a:fillRect l="-3425" t="-19048" b="-42857"/>
                  </a:stretch>
                </a:blipFill>
              </p:spPr>
              <p:txBody>
                <a:bodyPr/>
                <a:lstStyle/>
                <a:p>
                  <a:r>
                    <a:rPr lang="en-US">
                      <a:noFill/>
                    </a:rPr>
                    <a:t> </a:t>
                  </a:r>
                </a:p>
              </p:txBody>
            </p:sp>
          </mc:Fallback>
        </mc:AlternateContent>
        <p:cxnSp>
          <p:nvCxnSpPr>
            <p:cNvPr id="132" name="Straight Arrow Connector 131">
              <a:extLst>
                <a:ext uri="{FF2B5EF4-FFF2-40B4-BE49-F238E27FC236}">
                  <a16:creationId xmlns:a16="http://schemas.microsoft.com/office/drawing/2014/main" id="{19935A36-D89F-124C-85A8-F75335A329A6}"/>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B415E765-947D-6F41-B686-6CE364E7FB94}"/>
              </a:ext>
            </a:extLst>
          </p:cNvPr>
          <p:cNvGrpSpPr/>
          <p:nvPr/>
        </p:nvGrpSpPr>
        <p:grpSpPr>
          <a:xfrm>
            <a:off x="388876" y="2918102"/>
            <a:ext cx="6414482" cy="923330"/>
            <a:chOff x="522711" y="5385150"/>
            <a:chExt cx="5912186" cy="923330"/>
          </a:xfrm>
        </p:grpSpPr>
        <p:sp>
          <p:nvSpPr>
            <p:cNvPr id="122" name="Rectangle 121">
              <a:extLst>
                <a:ext uri="{FF2B5EF4-FFF2-40B4-BE49-F238E27FC236}">
                  <a16:creationId xmlns:a16="http://schemas.microsoft.com/office/drawing/2014/main" id="{1FC25DDA-4B15-E94E-994E-B8F23B9A7040}"/>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6B6CDD7-DE61-4847-BC64-DD9B2F7EBB2A}"/>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27" name="TextBox 126">
                  <a:extLst>
                    <a:ext uri="{FF2B5EF4-FFF2-40B4-BE49-F238E27FC236}">
                      <a16:creationId xmlns:a16="http://schemas.microsoft.com/office/drawing/2014/main" id="{B6B6CDD7-DE61-4847-BC64-DD9B2F7EBB2A}"/>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8"/>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ABEC064D-1E3E-0746-AD85-277CE990FE4F}"/>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29" name="TextBox 128">
                  <a:extLst>
                    <a:ext uri="{FF2B5EF4-FFF2-40B4-BE49-F238E27FC236}">
                      <a16:creationId xmlns:a16="http://schemas.microsoft.com/office/drawing/2014/main" id="{ABEC064D-1E3E-0746-AD85-277CE990FE4F}"/>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9"/>
                  <a:stretch>
                    <a:fillRect l="-5983" t="-26087" b="-47826"/>
                  </a:stretch>
                </a:blipFill>
              </p:spPr>
              <p:txBody>
                <a:bodyPr/>
                <a:lstStyle/>
                <a:p>
                  <a:r>
                    <a:rPr lang="en-US">
                      <a:noFill/>
                    </a:rPr>
                    <a:t> </a:t>
                  </a:r>
                </a:p>
              </p:txBody>
            </p:sp>
          </mc:Fallback>
        </mc:AlternateContent>
        <p:cxnSp>
          <p:nvCxnSpPr>
            <p:cNvPr id="135" name="Straight Arrow Connector 134">
              <a:extLst>
                <a:ext uri="{FF2B5EF4-FFF2-40B4-BE49-F238E27FC236}">
                  <a16:creationId xmlns:a16="http://schemas.microsoft.com/office/drawing/2014/main" id="{FE6DC47F-2184-5E44-B77C-6A89C2E9D876}"/>
                </a:ext>
              </a:extLst>
            </p:cNvPr>
            <p:cNvCxnSpPr>
              <a:cxnSpLocks/>
              <a:endCxn id="127"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54" name="Oval 53">
            <a:extLst>
              <a:ext uri="{FF2B5EF4-FFF2-40B4-BE49-F238E27FC236}">
                <a16:creationId xmlns:a16="http://schemas.microsoft.com/office/drawing/2014/main" id="{1795509F-C25D-424D-A057-E0A9B0CCED4B}"/>
              </a:ext>
            </a:extLst>
          </p:cNvPr>
          <p:cNvSpPr/>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5" name="Oval 54">
            <a:extLst>
              <a:ext uri="{FF2B5EF4-FFF2-40B4-BE49-F238E27FC236}">
                <a16:creationId xmlns:a16="http://schemas.microsoft.com/office/drawing/2014/main" id="{26BF0748-6202-1B4F-8597-B258407979CD}"/>
              </a:ext>
            </a:extLst>
          </p:cNvPr>
          <p:cNvSpPr/>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59" name="Oval 58">
            <a:extLst>
              <a:ext uri="{FF2B5EF4-FFF2-40B4-BE49-F238E27FC236}">
                <a16:creationId xmlns:a16="http://schemas.microsoft.com/office/drawing/2014/main" id="{C4C31BE4-C0AA-EC40-9203-C3853F9F79DD}"/>
              </a:ext>
            </a:extLst>
          </p:cNvPr>
          <p:cNvSpPr/>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
        <p:nvSpPr>
          <p:cNvPr id="5" name="Rounded Rectangular Callout 4">
            <a:extLst>
              <a:ext uri="{FF2B5EF4-FFF2-40B4-BE49-F238E27FC236}">
                <a16:creationId xmlns:a16="http://schemas.microsoft.com/office/drawing/2014/main" id="{6BEECCAC-EC86-5641-A70A-C6189403965B}"/>
              </a:ext>
            </a:extLst>
          </p:cNvPr>
          <p:cNvSpPr/>
          <p:nvPr/>
        </p:nvSpPr>
        <p:spPr>
          <a:xfrm>
            <a:off x="7035757" y="4211512"/>
            <a:ext cx="1066382" cy="544830"/>
          </a:xfrm>
          <a:prstGeom prst="wedgeRoundRectCallout">
            <a:avLst>
              <a:gd name="adj1" fmla="val 54853"/>
              <a:gd name="adj2" fmla="val -86598"/>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answering questions</a:t>
            </a:r>
            <a:endParaRPr lang="en-US" sz="1600" dirty="0"/>
          </a:p>
        </p:txBody>
      </p:sp>
      <p:sp>
        <p:nvSpPr>
          <p:cNvPr id="60" name="Rounded Rectangular Callout 59">
            <a:extLst>
              <a:ext uri="{FF2B5EF4-FFF2-40B4-BE49-F238E27FC236}">
                <a16:creationId xmlns:a16="http://schemas.microsoft.com/office/drawing/2014/main" id="{B57193EA-573E-704D-AF34-885CE5356139}"/>
              </a:ext>
            </a:extLst>
          </p:cNvPr>
          <p:cNvSpPr/>
          <p:nvPr/>
        </p:nvSpPr>
        <p:spPr>
          <a:xfrm>
            <a:off x="8182142" y="4202337"/>
            <a:ext cx="1279308" cy="544830"/>
          </a:xfrm>
          <a:prstGeom prst="wedgeRoundRectCallout">
            <a:avLst>
              <a:gd name="adj1" fmla="val -7173"/>
              <a:gd name="adj2" fmla="val -91824"/>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summarizing documents</a:t>
            </a:r>
            <a:endParaRPr lang="en-US" sz="1600" dirty="0"/>
          </a:p>
        </p:txBody>
      </p:sp>
      <p:sp>
        <p:nvSpPr>
          <p:cNvPr id="61" name="Rounded Rectangular Callout 60">
            <a:extLst>
              <a:ext uri="{FF2B5EF4-FFF2-40B4-BE49-F238E27FC236}">
                <a16:creationId xmlns:a16="http://schemas.microsoft.com/office/drawing/2014/main" id="{C18D54BA-B814-9B41-864F-59E4038344DA}"/>
              </a:ext>
            </a:extLst>
          </p:cNvPr>
          <p:cNvSpPr/>
          <p:nvPr/>
        </p:nvSpPr>
        <p:spPr>
          <a:xfrm>
            <a:off x="9541453" y="4192587"/>
            <a:ext cx="1033581" cy="544830"/>
          </a:xfrm>
          <a:prstGeom prst="wedgeRoundRectCallout">
            <a:avLst>
              <a:gd name="adj1" fmla="val -60898"/>
              <a:gd name="adj2" fmla="val -84462"/>
              <a:gd name="adj3" fmla="val 16667"/>
            </a:avLst>
          </a:prstGeom>
          <a:solidFill>
            <a:schemeClr val="bg1">
              <a:lumMod val="95000"/>
            </a:schemeClr>
          </a:solidFill>
        </p:spPr>
        <p:txBody>
          <a:bodyPr wrap="square" lIns="0" tIns="0" rIns="0" bIns="0">
            <a:spAutoFit/>
          </a:bodyPr>
          <a:lstStyle/>
          <a:p>
            <a:pPr algn="ctr"/>
            <a:r>
              <a:rPr lang="en-US" sz="1600" dirty="0">
                <a:solidFill>
                  <a:schemeClr val="accent1"/>
                </a:solidFill>
              </a:rPr>
              <a:t>translating documents</a:t>
            </a:r>
            <a:endParaRPr lang="en-US" sz="1600" dirty="0"/>
          </a:p>
        </p:txBody>
      </p:sp>
    </p:spTree>
    <p:extLst>
      <p:ext uri="{BB962C8B-B14F-4D97-AF65-F5344CB8AC3E}">
        <p14:creationId xmlns:p14="http://schemas.microsoft.com/office/powerpoint/2010/main" val="10591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fade">
                                      <p:cBhvr>
                                        <p:cTn id="41" dur="500"/>
                                        <p:tgtEl>
                                          <p:spTgt spid="1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9"/>
                                        </p:tgtEl>
                                        <p:attrNameLst>
                                          <p:attrName>style.visibility</p:attrName>
                                        </p:attrNameLst>
                                      </p:cBhvr>
                                      <p:to>
                                        <p:strVal val="visible"/>
                                      </p:to>
                                    </p:set>
                                    <p:animEffect transition="in" filter="fade">
                                      <p:cBhvr>
                                        <p:cTn id="52" dur="500"/>
                                        <p:tgtEl>
                                          <p:spTgt spid="1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60"/>
                                        </p:tgtEl>
                                      </p:cBhvr>
                                    </p:animEffect>
                                    <p:set>
                                      <p:cBhvr>
                                        <p:cTn id="66" dur="1" fill="hold">
                                          <p:stCondLst>
                                            <p:cond delay="499"/>
                                          </p:stCondLst>
                                        </p:cTn>
                                        <p:tgtEl>
                                          <p:spTgt spid="60"/>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61"/>
                                        </p:tgtEl>
                                      </p:cBhvr>
                                    </p:animEffect>
                                    <p:set>
                                      <p:cBhvr>
                                        <p:cTn id="69"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2" grpId="0"/>
      <p:bldP spid="48" grpId="0"/>
      <p:bldP spid="54" grpId="0" animBg="1"/>
      <p:bldP spid="55" grpId="0" animBg="1"/>
      <p:bldP spid="59" grpId="0" animBg="1"/>
      <p:bldP spid="5" grpId="0" animBg="1"/>
      <p:bldP spid="5" grpId="1" animBg="1"/>
      <p:bldP spid="60" grpId="0" animBg="1"/>
      <p:bldP spid="60" grpId="1" animBg="1"/>
      <p:bldP spid="61" grpId="0" animBg="1"/>
      <p:bldP spid="6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40</a:t>
            </a:fld>
            <a:endParaRPr lang="en-US" dirty="0"/>
          </a:p>
        </p:txBody>
      </p:sp>
      <p:grpSp>
        <p:nvGrpSpPr>
          <p:cNvPr id="3" name="Group 2">
            <a:extLst>
              <a:ext uri="{FF2B5EF4-FFF2-40B4-BE49-F238E27FC236}">
                <a16:creationId xmlns:a16="http://schemas.microsoft.com/office/drawing/2014/main" id="{51074261-24E2-BA4F-B173-F4E4E96EDD44}"/>
              </a:ext>
            </a:extLst>
          </p:cNvPr>
          <p:cNvGrpSpPr/>
          <p:nvPr/>
        </p:nvGrpSpPr>
        <p:grpSpPr>
          <a:xfrm>
            <a:off x="7998439" y="-161163"/>
            <a:ext cx="3424104" cy="2507283"/>
            <a:chOff x="6346082" y="2186344"/>
            <a:chExt cx="4725027" cy="3495255"/>
          </a:xfrm>
        </p:grpSpPr>
        <p:sp>
          <p:nvSpPr>
            <p:cNvPr id="37" name="Triangle 36">
              <a:extLst>
                <a:ext uri="{FF2B5EF4-FFF2-40B4-BE49-F238E27FC236}">
                  <a16:creationId xmlns:a16="http://schemas.microsoft.com/office/drawing/2014/main" id="{D561A1A1-F57A-B346-ACD0-B4ED8DC1905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Oval 37">
              <a:extLst>
                <a:ext uri="{FF2B5EF4-FFF2-40B4-BE49-F238E27FC236}">
                  <a16:creationId xmlns:a16="http://schemas.microsoft.com/office/drawing/2014/main" id="{AB51D399-B4DD-E04D-A953-3A65AE80488F}"/>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9" name="Oval 38">
              <a:extLst>
                <a:ext uri="{FF2B5EF4-FFF2-40B4-BE49-F238E27FC236}">
                  <a16:creationId xmlns:a16="http://schemas.microsoft.com/office/drawing/2014/main" id="{43C455B1-1429-D34B-BAFB-3EA8286F9D72}"/>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0" name="Oval 39">
              <a:extLst>
                <a:ext uri="{FF2B5EF4-FFF2-40B4-BE49-F238E27FC236}">
                  <a16:creationId xmlns:a16="http://schemas.microsoft.com/office/drawing/2014/main" id="{E7AEC8DA-F22A-4A44-A427-01AC2607407C}"/>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DF757D5C-94E8-664E-B5C3-76296B85C6C2}"/>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53" name="Rectangle 52">
              <a:extLst>
                <a:ext uri="{FF2B5EF4-FFF2-40B4-BE49-F238E27FC236}">
                  <a16:creationId xmlns:a16="http://schemas.microsoft.com/office/drawing/2014/main" id="{D58537A3-BB4F-0143-ABD7-D42BC4A0CEA4}"/>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62" name="Rectangle 61">
              <a:extLst>
                <a:ext uri="{FF2B5EF4-FFF2-40B4-BE49-F238E27FC236}">
                  <a16:creationId xmlns:a16="http://schemas.microsoft.com/office/drawing/2014/main" id="{5F7F9BB7-D137-DC40-A8E0-B9701A726571}"/>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r>
              <a:rPr lang="en-US" dirty="0"/>
              <a:t>A Single Unified Model for QA</a:t>
            </a:r>
          </a:p>
        </p:txBody>
      </p:sp>
      <p:sp>
        <p:nvSpPr>
          <p:cNvPr id="2" name="Content Placeholder 1">
            <a:extLst>
              <a:ext uri="{FF2B5EF4-FFF2-40B4-BE49-F238E27FC236}">
                <a16:creationId xmlns:a16="http://schemas.microsoft.com/office/drawing/2014/main" id="{6FC56584-AA5D-BF4D-BF7C-2E770294D7FB}"/>
              </a:ext>
            </a:extLst>
          </p:cNvPr>
          <p:cNvSpPr>
            <a:spLocks noGrp="1"/>
          </p:cNvSpPr>
          <p:nvPr>
            <p:ph idx="1"/>
          </p:nvPr>
        </p:nvSpPr>
        <p:spPr>
          <a:xfrm>
            <a:off x="838200" y="1825625"/>
            <a:ext cx="6984373" cy="4351338"/>
          </a:xfrm>
        </p:spPr>
        <p:txBody>
          <a:bodyPr/>
          <a:lstStyle/>
          <a:p>
            <a:r>
              <a:rPr lang="en-US" b="1" dirty="0" err="1"/>
              <a:t>UnifiedQA</a:t>
            </a:r>
            <a:r>
              <a:rPr lang="en-US" b="1" dirty="0"/>
              <a:t>:</a:t>
            </a:r>
            <a:r>
              <a:rPr lang="en-US" dirty="0"/>
              <a:t> a model trained on the union of datasets from four different QA tasks.</a:t>
            </a:r>
          </a:p>
          <a:p>
            <a:r>
              <a:rPr lang="en-US" dirty="0"/>
              <a:t>Summary of empirical results: </a:t>
            </a:r>
          </a:p>
          <a:p>
            <a:pPr lvl="1"/>
            <a:r>
              <a:rPr lang="en-US" dirty="0"/>
              <a:t>Outperforms dataset-specific models </a:t>
            </a:r>
          </a:p>
          <a:p>
            <a:pPr lvl="1"/>
            <a:r>
              <a:rPr lang="en-US" dirty="0"/>
              <a:t>Improved state-of-art results on 10 datasets.</a:t>
            </a:r>
          </a:p>
          <a:p>
            <a:pPr lvl="1"/>
            <a:r>
              <a:rPr lang="en-US" dirty="0"/>
              <a:t>Strong generalization to </a:t>
            </a:r>
            <a:r>
              <a:rPr lang="en-US" i="1" dirty="0"/>
              <a:t>unseen</a:t>
            </a:r>
            <a:r>
              <a:rPr lang="en-US" dirty="0"/>
              <a:t> datasets.</a:t>
            </a:r>
          </a:p>
        </p:txBody>
      </p:sp>
      <p:sp>
        <p:nvSpPr>
          <p:cNvPr id="49" name="Oval 48">
            <a:extLst>
              <a:ext uri="{FF2B5EF4-FFF2-40B4-BE49-F238E27FC236}">
                <a16:creationId xmlns:a16="http://schemas.microsoft.com/office/drawing/2014/main" id="{C3136549-E603-7D49-AC59-70CD0A1876E5}"/>
              </a:ext>
            </a:extLst>
          </p:cNvPr>
          <p:cNvSpPr/>
          <p:nvPr/>
        </p:nvSpPr>
        <p:spPr>
          <a:xfrm>
            <a:off x="10833769" y="122678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67" name="Rectangle 66">
            <a:extLst>
              <a:ext uri="{FF2B5EF4-FFF2-40B4-BE49-F238E27FC236}">
                <a16:creationId xmlns:a16="http://schemas.microsoft.com/office/drawing/2014/main" id="{A8C1F37C-E928-7045-AB42-3BD5CE0AB33F}"/>
              </a:ext>
            </a:extLst>
          </p:cNvPr>
          <p:cNvSpPr/>
          <p:nvPr/>
        </p:nvSpPr>
        <p:spPr>
          <a:xfrm rot="19272495">
            <a:off x="10369699" y="163579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63" name="TextBox 62">
            <a:extLst>
              <a:ext uri="{FF2B5EF4-FFF2-40B4-BE49-F238E27FC236}">
                <a16:creationId xmlns:a16="http://schemas.microsoft.com/office/drawing/2014/main" id="{438713E8-7BF7-8542-8CA8-B9B8FDC6B49D}"/>
              </a:ext>
            </a:extLst>
          </p:cNvPr>
          <p:cNvSpPr txBox="1"/>
          <p:nvPr/>
        </p:nvSpPr>
        <p:spPr>
          <a:xfrm>
            <a:off x="1244020" y="6541567"/>
            <a:ext cx="9642768" cy="338554"/>
          </a:xfrm>
          <a:prstGeom prst="rect">
            <a:avLst/>
          </a:prstGeom>
          <a:noFill/>
        </p:spPr>
        <p:txBody>
          <a:bodyPr wrap="none" rtlCol="0">
            <a:spAutoFit/>
          </a:bodyPr>
          <a:lstStyle/>
          <a:p>
            <a:r>
              <a:rPr lang="en-US" sz="1600" dirty="0">
                <a:solidFill>
                  <a:schemeClr val="bg1">
                    <a:lumMod val="50000"/>
                  </a:schemeClr>
                </a:solidFill>
              </a:rPr>
              <a:t>“</a:t>
            </a:r>
            <a:r>
              <a:rPr lang="en-US" sz="1600" dirty="0" err="1">
                <a:solidFill>
                  <a:schemeClr val="bg1">
                    <a:lumMod val="50000"/>
                  </a:schemeClr>
                </a:solidFill>
              </a:rPr>
              <a:t>UnifiedQA</a:t>
            </a:r>
            <a:r>
              <a:rPr lang="en-US" sz="1600" dirty="0">
                <a:solidFill>
                  <a:schemeClr val="bg1">
                    <a:lumMod val="50000"/>
                  </a:schemeClr>
                </a:solidFill>
              </a:rPr>
              <a:t>: Crossing Format Boundaries With a Single QA System.” </a:t>
            </a:r>
            <a:r>
              <a:rPr lang="en-US" sz="1600" b="1" dirty="0" err="1">
                <a:solidFill>
                  <a:schemeClr val="tx2"/>
                </a:solidFill>
              </a:rPr>
              <a:t>Khashabi</a:t>
            </a:r>
            <a:r>
              <a:rPr lang="en-US" sz="1600" dirty="0">
                <a:solidFill>
                  <a:schemeClr val="bg1">
                    <a:lumMod val="50000"/>
                  </a:schemeClr>
                </a:solidFill>
              </a:rPr>
              <a:t> and others EMNLP-Findings ‘20</a:t>
            </a:r>
          </a:p>
        </p:txBody>
      </p:sp>
      <p:sp>
        <p:nvSpPr>
          <p:cNvPr id="65" name="Left-Right Arrow 64">
            <a:extLst>
              <a:ext uri="{FF2B5EF4-FFF2-40B4-BE49-F238E27FC236}">
                <a16:creationId xmlns:a16="http://schemas.microsoft.com/office/drawing/2014/main" id="{3CA5DC58-0C93-CE45-B4AA-4BB6D84C5EB2}"/>
              </a:ext>
            </a:extLst>
          </p:cNvPr>
          <p:cNvSpPr/>
          <p:nvPr/>
        </p:nvSpPr>
        <p:spPr>
          <a:xfrm>
            <a:off x="8695011" y="1632181"/>
            <a:ext cx="232040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795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nvPr>
        </p:nvSpPr>
        <p:spPr/>
        <p:txBody>
          <a:bodyPr/>
          <a:lstStyle/>
          <a:p>
            <a:r>
              <a:rPr lang="en-US" dirty="0"/>
              <a:t>Its empirical success was reproduced on new datasets.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grpSp>
        <p:nvGrpSpPr>
          <p:cNvPr id="28" name="Group 27">
            <a:extLst>
              <a:ext uri="{FF2B5EF4-FFF2-40B4-BE49-F238E27FC236}">
                <a16:creationId xmlns:a16="http://schemas.microsoft.com/office/drawing/2014/main" id="{6C586BC5-5BCC-6545-963D-954033AEB675}"/>
              </a:ext>
            </a:extLst>
          </p:cNvPr>
          <p:cNvGrpSpPr/>
          <p:nvPr/>
        </p:nvGrpSpPr>
        <p:grpSpPr>
          <a:xfrm>
            <a:off x="8600529" y="2603555"/>
            <a:ext cx="3150611" cy="2424887"/>
            <a:chOff x="940636" y="4210496"/>
            <a:chExt cx="3150611" cy="2424887"/>
          </a:xfrm>
        </p:grpSpPr>
        <p:grpSp>
          <p:nvGrpSpPr>
            <p:cNvPr id="17" name="Group 16">
              <a:extLst>
                <a:ext uri="{FF2B5EF4-FFF2-40B4-BE49-F238E27FC236}">
                  <a16:creationId xmlns:a16="http://schemas.microsoft.com/office/drawing/2014/main" id="{0D782E7D-2775-8943-9750-E119C750EA8B}"/>
                </a:ext>
              </a:extLst>
            </p:cNvPr>
            <p:cNvGrpSpPr/>
            <p:nvPr/>
          </p:nvGrpSpPr>
          <p:grpSpPr>
            <a:xfrm>
              <a:off x="945745" y="4210496"/>
              <a:ext cx="3145502" cy="2115086"/>
              <a:chOff x="8096282" y="4001294"/>
              <a:chExt cx="3466131" cy="2310804"/>
            </a:xfrm>
          </p:grpSpPr>
          <p:pic>
            <p:nvPicPr>
              <p:cNvPr id="11" name="Picture 10" descr="Table&#10;&#10;Description automatically generated">
                <a:extLst>
                  <a:ext uri="{FF2B5EF4-FFF2-40B4-BE49-F238E27FC236}">
                    <a16:creationId xmlns:a16="http://schemas.microsoft.com/office/drawing/2014/main" id="{30462D01-2949-FC4D-A127-77A9145B7D47}"/>
                  </a:ext>
                </a:extLst>
              </p:cNvPr>
              <p:cNvPicPr>
                <a:picLocks noChangeAspect="1"/>
              </p:cNvPicPr>
              <p:nvPr/>
            </p:nvPicPr>
            <p:blipFill rotWithShape="1">
              <a:blip r:embed="rId3"/>
              <a:srcRect l="86678"/>
              <a:stretch/>
            </p:blipFill>
            <p:spPr>
              <a:xfrm>
                <a:off x="10528419" y="4001294"/>
                <a:ext cx="1033994" cy="2310804"/>
              </a:xfrm>
              <a:prstGeom prst="rect">
                <a:avLst/>
              </a:prstGeom>
            </p:spPr>
          </p:pic>
          <p:pic>
            <p:nvPicPr>
              <p:cNvPr id="16" name="Picture 15" descr="Table&#10;&#10;Description automatically generated">
                <a:extLst>
                  <a:ext uri="{FF2B5EF4-FFF2-40B4-BE49-F238E27FC236}">
                    <a16:creationId xmlns:a16="http://schemas.microsoft.com/office/drawing/2014/main" id="{AC5F63BE-1A36-9241-A05C-82E23425D244}"/>
                  </a:ext>
                </a:extLst>
              </p:cNvPr>
              <p:cNvPicPr>
                <a:picLocks noChangeAspect="1"/>
              </p:cNvPicPr>
              <p:nvPr/>
            </p:nvPicPr>
            <p:blipFill rotWithShape="1">
              <a:blip r:embed="rId3"/>
              <a:srcRect r="68664"/>
              <a:stretch/>
            </p:blipFill>
            <p:spPr>
              <a:xfrm>
                <a:off x="8096282" y="4001294"/>
                <a:ext cx="2432137" cy="2310804"/>
              </a:xfrm>
              <a:prstGeom prst="rect">
                <a:avLst/>
              </a:prstGeom>
            </p:spPr>
          </p:pic>
        </p:grpSp>
        <p:sp>
          <p:nvSpPr>
            <p:cNvPr id="21" name="Rectangle 20">
              <a:extLst>
                <a:ext uri="{FF2B5EF4-FFF2-40B4-BE49-F238E27FC236}">
                  <a16:creationId xmlns:a16="http://schemas.microsoft.com/office/drawing/2014/main" id="{4BA6BFEE-4784-8044-975B-C54AD7FC2E7C}"/>
                </a:ext>
              </a:extLst>
            </p:cNvPr>
            <p:cNvSpPr/>
            <p:nvPr/>
          </p:nvSpPr>
          <p:spPr>
            <a:xfrm>
              <a:off x="940636" y="6266051"/>
              <a:ext cx="3063659" cy="369332"/>
            </a:xfrm>
            <a:prstGeom prst="rect">
              <a:avLst/>
            </a:prstGeom>
          </p:spPr>
          <p:txBody>
            <a:bodyPr wrap="none">
              <a:spAutoFit/>
            </a:bodyPr>
            <a:lstStyle/>
            <a:p>
              <a:r>
                <a:rPr lang="en-US" dirty="0">
                  <a:solidFill>
                    <a:schemeClr val="bg1">
                      <a:lumMod val="50000"/>
                    </a:schemeClr>
                  </a:solidFill>
                </a:rPr>
                <a:t>MMMLU [</a:t>
              </a:r>
              <a:r>
                <a:rPr lang="en-US" dirty="0" err="1">
                  <a:solidFill>
                    <a:schemeClr val="bg1">
                      <a:lumMod val="50000"/>
                    </a:schemeClr>
                  </a:solidFill>
                </a:rPr>
                <a:t>Hendrycks</a:t>
              </a:r>
              <a:r>
                <a:rPr lang="en-US" dirty="0">
                  <a:solidFill>
                    <a:schemeClr val="bg1">
                      <a:lumMod val="50000"/>
                    </a:schemeClr>
                  </a:solidFill>
                </a:rPr>
                <a:t> et al. ’21]</a:t>
              </a:r>
            </a:p>
          </p:txBody>
        </p:sp>
      </p:grpSp>
      <p:grpSp>
        <p:nvGrpSpPr>
          <p:cNvPr id="7" name="Group 6">
            <a:extLst>
              <a:ext uri="{FF2B5EF4-FFF2-40B4-BE49-F238E27FC236}">
                <a16:creationId xmlns:a16="http://schemas.microsoft.com/office/drawing/2014/main" id="{C5927B8E-6944-164F-9B75-181A09BF78CD}"/>
              </a:ext>
            </a:extLst>
          </p:cNvPr>
          <p:cNvGrpSpPr/>
          <p:nvPr/>
        </p:nvGrpSpPr>
        <p:grpSpPr>
          <a:xfrm>
            <a:off x="8273265" y="3504502"/>
            <a:ext cx="3145502" cy="513539"/>
            <a:chOff x="7403553" y="3292753"/>
            <a:chExt cx="3145502" cy="513539"/>
          </a:xfrm>
        </p:grpSpPr>
        <p:sp>
          <p:nvSpPr>
            <p:cNvPr id="31" name="Rectangle 30">
              <a:extLst>
                <a:ext uri="{FF2B5EF4-FFF2-40B4-BE49-F238E27FC236}">
                  <a16:creationId xmlns:a16="http://schemas.microsoft.com/office/drawing/2014/main" id="{179BA7D2-3AD9-3C46-BAB5-4AA812DD9B2B}"/>
                </a:ext>
              </a:extLst>
            </p:cNvPr>
            <p:cNvSpPr/>
            <p:nvPr/>
          </p:nvSpPr>
          <p:spPr>
            <a:xfrm>
              <a:off x="7906139" y="3461381"/>
              <a:ext cx="264291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BB93F85-9DA4-B340-A70A-2606A14DAE27}"/>
                    </a:ext>
                  </a:extLst>
                </p:cNvPr>
                <p:cNvSpPr/>
                <p:nvPr/>
              </p:nvSpPr>
              <p:spPr>
                <a:xfrm>
                  <a:off x="7403553" y="3292753"/>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4" name="Rectangle 33">
                  <a:extLst>
                    <a:ext uri="{FF2B5EF4-FFF2-40B4-BE49-F238E27FC236}">
                      <a16:creationId xmlns:a16="http://schemas.microsoft.com/office/drawing/2014/main" id="{FBB93F85-9DA4-B340-A70A-2606A14DAE27}"/>
                    </a:ext>
                  </a:extLst>
                </p:cNvPr>
                <p:cNvSpPr>
                  <a:spLocks noRot="1" noChangeAspect="1" noMove="1" noResize="1" noEditPoints="1" noAdjustHandles="1" noChangeArrowheads="1" noChangeShapeType="1" noTextEdit="1"/>
                </p:cNvSpPr>
                <p:nvPr/>
              </p:nvSpPr>
              <p:spPr>
                <a:xfrm>
                  <a:off x="7403553" y="3292753"/>
                  <a:ext cx="553357" cy="513539"/>
                </a:xfrm>
                <a:prstGeom prst="rect">
                  <a:avLst/>
                </a:prstGeom>
                <a:blipFill>
                  <a:blip r:embed="rId8"/>
                  <a:stretch>
                    <a:fillRect l="-4444" r="-4444" b="-4878"/>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374D1D3C-7882-DE4E-80B4-E1EC718DC898}"/>
              </a:ext>
            </a:extLst>
          </p:cNvPr>
          <p:cNvGrpSpPr/>
          <p:nvPr/>
        </p:nvGrpSpPr>
        <p:grpSpPr>
          <a:xfrm>
            <a:off x="7651813" y="4295169"/>
            <a:ext cx="3766954" cy="369332"/>
            <a:chOff x="6782101" y="4083420"/>
            <a:chExt cx="3766954" cy="369332"/>
          </a:xfrm>
        </p:grpSpPr>
        <p:sp>
          <p:nvSpPr>
            <p:cNvPr id="35" name="Rectangle 34">
              <a:extLst>
                <a:ext uri="{FF2B5EF4-FFF2-40B4-BE49-F238E27FC236}">
                  <a16:creationId xmlns:a16="http://schemas.microsoft.com/office/drawing/2014/main" id="{56ECF597-C4DC-CA47-9AD7-374F238733D7}"/>
                </a:ext>
              </a:extLst>
            </p:cNvPr>
            <p:cNvSpPr/>
            <p:nvPr/>
          </p:nvSpPr>
          <p:spPr>
            <a:xfrm>
              <a:off x="6782101" y="4083420"/>
              <a:ext cx="1120820" cy="369332"/>
            </a:xfrm>
            <a:prstGeom prst="rect">
              <a:avLst/>
            </a:prstGeom>
            <a:noFill/>
          </p:spPr>
          <p:txBody>
            <a:bodyPr wrap="none">
              <a:spAutoFit/>
            </a:bodyPr>
            <a:lstStyle/>
            <a:p>
              <a:r>
                <a:rPr lang="en-US" dirty="0">
                  <a:solidFill>
                    <a:srgbClr val="C00000"/>
                  </a:solidFill>
                </a:rPr>
                <a:t>16x larger</a:t>
              </a:r>
            </a:p>
          </p:txBody>
        </p:sp>
        <p:sp>
          <p:nvSpPr>
            <p:cNvPr id="36" name="Rectangle 35">
              <a:extLst>
                <a:ext uri="{FF2B5EF4-FFF2-40B4-BE49-F238E27FC236}">
                  <a16:creationId xmlns:a16="http://schemas.microsoft.com/office/drawing/2014/main" id="{5C7283E7-D268-5244-8953-579C58DD3B25}"/>
                </a:ext>
              </a:extLst>
            </p:cNvPr>
            <p:cNvSpPr/>
            <p:nvPr/>
          </p:nvSpPr>
          <p:spPr>
            <a:xfrm>
              <a:off x="7906139" y="4213858"/>
              <a:ext cx="2642916" cy="182880"/>
            </a:xfrm>
            <a:prstGeom prst="rect">
              <a:avLst/>
            </a:prstGeom>
            <a:solidFill>
              <a:srgbClr val="C0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57E10CA-10B6-DB45-8E6C-D9232E553F17}"/>
              </a:ext>
            </a:extLst>
          </p:cNvPr>
          <p:cNvSpPr/>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grpSp>
        <p:nvGrpSpPr>
          <p:cNvPr id="37" name="Group 36">
            <a:extLst>
              <a:ext uri="{FF2B5EF4-FFF2-40B4-BE49-F238E27FC236}">
                <a16:creationId xmlns:a16="http://schemas.microsoft.com/office/drawing/2014/main" id="{EFF0596E-75FF-4947-ACB4-F4AC9C7C2D45}"/>
              </a:ext>
            </a:extLst>
          </p:cNvPr>
          <p:cNvGrpSpPr/>
          <p:nvPr/>
        </p:nvGrpSpPr>
        <p:grpSpPr>
          <a:xfrm>
            <a:off x="304910" y="2862428"/>
            <a:ext cx="3809073" cy="1644750"/>
            <a:chOff x="542635" y="2307478"/>
            <a:chExt cx="3831598" cy="1734320"/>
          </a:xfrm>
        </p:grpSpPr>
        <p:pic>
          <p:nvPicPr>
            <p:cNvPr id="38" name="Picture 37" descr="Table&#10;&#10;Description automatically generated">
              <a:extLst>
                <a:ext uri="{FF2B5EF4-FFF2-40B4-BE49-F238E27FC236}">
                  <a16:creationId xmlns:a16="http://schemas.microsoft.com/office/drawing/2014/main" id="{6D4F58DE-2910-0440-AA7A-D31409EF3140}"/>
                </a:ext>
              </a:extLst>
            </p:cNvPr>
            <p:cNvPicPr>
              <a:picLocks noChangeAspect="1"/>
            </p:cNvPicPr>
            <p:nvPr/>
          </p:nvPicPr>
          <p:blipFill>
            <a:blip r:embed="rId9"/>
            <a:stretch>
              <a:fillRect/>
            </a:stretch>
          </p:blipFill>
          <p:spPr>
            <a:xfrm>
              <a:off x="542635" y="2307478"/>
              <a:ext cx="3831598" cy="1457161"/>
            </a:xfrm>
            <a:prstGeom prst="rect">
              <a:avLst/>
            </a:prstGeom>
          </p:spPr>
        </p:pic>
        <p:sp>
          <p:nvSpPr>
            <p:cNvPr id="40" name="Rectangle 39">
              <a:extLst>
                <a:ext uri="{FF2B5EF4-FFF2-40B4-BE49-F238E27FC236}">
                  <a16:creationId xmlns:a16="http://schemas.microsoft.com/office/drawing/2014/main" id="{47183E97-4D17-9A41-8E29-B7893CD59B71}"/>
                </a:ext>
              </a:extLst>
            </p:cNvPr>
            <p:cNvSpPr/>
            <p:nvPr/>
          </p:nvSpPr>
          <p:spPr>
            <a:xfrm>
              <a:off x="1272888" y="3672466"/>
              <a:ext cx="2492990" cy="369332"/>
            </a:xfrm>
            <a:prstGeom prst="rect">
              <a:avLst/>
            </a:prstGeom>
          </p:spPr>
          <p:txBody>
            <a:bodyPr wrap="none">
              <a:spAutoFit/>
            </a:bodyPr>
            <a:lstStyle/>
            <a:p>
              <a:r>
                <a:rPr lang="en-US" dirty="0" err="1">
                  <a:solidFill>
                    <a:schemeClr val="bg1">
                      <a:lumMod val="50000"/>
                    </a:schemeClr>
                  </a:solidFill>
                </a:rPr>
                <a:t>Qasper</a:t>
              </a:r>
              <a:r>
                <a:rPr lang="en-US" dirty="0">
                  <a:solidFill>
                    <a:schemeClr val="bg1">
                      <a:lumMod val="50000"/>
                    </a:schemeClr>
                  </a:solidFill>
                </a:rPr>
                <a:t> [</a:t>
              </a:r>
              <a:r>
                <a:rPr lang="en-US" dirty="0" err="1">
                  <a:solidFill>
                    <a:schemeClr val="bg1">
                      <a:lumMod val="50000"/>
                    </a:schemeClr>
                  </a:solidFill>
                </a:rPr>
                <a:t>Dasigi</a:t>
              </a:r>
              <a:r>
                <a:rPr lang="en-US" dirty="0">
                  <a:solidFill>
                    <a:schemeClr val="bg1">
                      <a:lumMod val="50000"/>
                    </a:schemeClr>
                  </a:solidFill>
                </a:rPr>
                <a:t> et al. ’21]</a:t>
              </a:r>
            </a:p>
          </p:txBody>
        </p:sp>
      </p:grpSp>
      <p:grpSp>
        <p:nvGrpSpPr>
          <p:cNvPr id="41" name="Group 40">
            <a:extLst>
              <a:ext uri="{FF2B5EF4-FFF2-40B4-BE49-F238E27FC236}">
                <a16:creationId xmlns:a16="http://schemas.microsoft.com/office/drawing/2014/main" id="{95064ADE-1870-D449-A103-54D4D6790BA2}"/>
              </a:ext>
            </a:extLst>
          </p:cNvPr>
          <p:cNvGrpSpPr/>
          <p:nvPr/>
        </p:nvGrpSpPr>
        <p:grpSpPr>
          <a:xfrm>
            <a:off x="3519917" y="4718642"/>
            <a:ext cx="4194194" cy="2010736"/>
            <a:chOff x="7028344" y="3257745"/>
            <a:chExt cx="4412408" cy="2010171"/>
          </a:xfrm>
        </p:grpSpPr>
        <p:sp>
          <p:nvSpPr>
            <p:cNvPr id="42" name="Rectangle 41">
              <a:extLst>
                <a:ext uri="{FF2B5EF4-FFF2-40B4-BE49-F238E27FC236}">
                  <a16:creationId xmlns:a16="http://schemas.microsoft.com/office/drawing/2014/main" id="{DE981D37-55AA-B547-BCA4-181263A4089E}"/>
                </a:ext>
              </a:extLst>
            </p:cNvPr>
            <p:cNvSpPr/>
            <p:nvPr/>
          </p:nvSpPr>
          <p:spPr>
            <a:xfrm>
              <a:off x="8241299" y="4898584"/>
              <a:ext cx="2338461" cy="369332"/>
            </a:xfrm>
            <a:prstGeom prst="rect">
              <a:avLst/>
            </a:prstGeom>
          </p:spPr>
          <p:txBody>
            <a:bodyPr wrap="none">
              <a:spAutoFit/>
            </a:bodyPr>
            <a:lstStyle/>
            <a:p>
              <a:r>
                <a:rPr lang="en-US" dirty="0" err="1">
                  <a:solidFill>
                    <a:schemeClr val="bg1">
                      <a:lumMod val="50000"/>
                    </a:schemeClr>
                  </a:solidFill>
                </a:rPr>
                <a:t>QAConv</a:t>
              </a:r>
              <a:r>
                <a:rPr lang="en-US" dirty="0">
                  <a:solidFill>
                    <a:schemeClr val="bg1">
                      <a:lumMod val="50000"/>
                    </a:schemeClr>
                  </a:solidFill>
                </a:rPr>
                <a:t> [Wu et al. ’21]</a:t>
              </a:r>
            </a:p>
          </p:txBody>
        </p:sp>
        <p:grpSp>
          <p:nvGrpSpPr>
            <p:cNvPr id="43" name="Group 42">
              <a:extLst>
                <a:ext uri="{FF2B5EF4-FFF2-40B4-BE49-F238E27FC236}">
                  <a16:creationId xmlns:a16="http://schemas.microsoft.com/office/drawing/2014/main" id="{88996912-1691-5D43-BC1C-E8A92F48237C}"/>
                </a:ext>
              </a:extLst>
            </p:cNvPr>
            <p:cNvGrpSpPr/>
            <p:nvPr/>
          </p:nvGrpSpPr>
          <p:grpSpPr>
            <a:xfrm>
              <a:off x="7028344" y="3257745"/>
              <a:ext cx="4412408" cy="1681013"/>
              <a:chOff x="7028344" y="3257745"/>
              <a:chExt cx="4412408" cy="1681013"/>
            </a:xfrm>
          </p:grpSpPr>
          <p:pic>
            <p:nvPicPr>
              <p:cNvPr id="44" name="Picture 43" descr="A picture containing text, receipt&#10;&#10;Description automatically generated">
                <a:extLst>
                  <a:ext uri="{FF2B5EF4-FFF2-40B4-BE49-F238E27FC236}">
                    <a16:creationId xmlns:a16="http://schemas.microsoft.com/office/drawing/2014/main" id="{63922946-8511-1D4C-8D54-791E832F02EF}"/>
                  </a:ext>
                </a:extLst>
              </p:cNvPr>
              <p:cNvPicPr>
                <a:picLocks noChangeAspect="1"/>
              </p:cNvPicPr>
              <p:nvPr/>
            </p:nvPicPr>
            <p:blipFill rotWithShape="1">
              <a:blip r:embed="rId10"/>
              <a:srcRect r="1679" b="75943"/>
              <a:stretch/>
            </p:blipFill>
            <p:spPr>
              <a:xfrm>
                <a:off x="7028344" y="3257745"/>
                <a:ext cx="4412408" cy="646346"/>
              </a:xfrm>
              <a:prstGeom prst="rect">
                <a:avLst/>
              </a:prstGeom>
            </p:spPr>
          </p:pic>
          <p:pic>
            <p:nvPicPr>
              <p:cNvPr id="45" name="Picture 44" descr="A picture containing text, receipt&#10;&#10;Description automatically generated">
                <a:extLst>
                  <a:ext uri="{FF2B5EF4-FFF2-40B4-BE49-F238E27FC236}">
                    <a16:creationId xmlns:a16="http://schemas.microsoft.com/office/drawing/2014/main" id="{08F5BB40-A343-934F-A1EA-9F3688F24440}"/>
                  </a:ext>
                </a:extLst>
              </p:cNvPr>
              <p:cNvPicPr>
                <a:picLocks noChangeAspect="1"/>
              </p:cNvPicPr>
              <p:nvPr/>
            </p:nvPicPr>
            <p:blipFill rotWithShape="1">
              <a:blip r:embed="rId10"/>
              <a:srcRect t="61195" r="1679"/>
              <a:stretch/>
            </p:blipFill>
            <p:spPr>
              <a:xfrm>
                <a:off x="7028344" y="3896139"/>
                <a:ext cx="4412408" cy="1042619"/>
              </a:xfrm>
              <a:prstGeom prst="rect">
                <a:avLst/>
              </a:prstGeom>
            </p:spPr>
          </p:pic>
        </p:grpSp>
      </p:grpSp>
      <p:grpSp>
        <p:nvGrpSpPr>
          <p:cNvPr id="46" name="Group 45">
            <a:extLst>
              <a:ext uri="{FF2B5EF4-FFF2-40B4-BE49-F238E27FC236}">
                <a16:creationId xmlns:a16="http://schemas.microsoft.com/office/drawing/2014/main" id="{17467A2F-8C28-7F46-9885-902BE8E33A91}"/>
              </a:ext>
            </a:extLst>
          </p:cNvPr>
          <p:cNvGrpSpPr/>
          <p:nvPr/>
        </p:nvGrpSpPr>
        <p:grpSpPr>
          <a:xfrm>
            <a:off x="141197" y="3775652"/>
            <a:ext cx="3746626" cy="513539"/>
            <a:chOff x="474110" y="3354497"/>
            <a:chExt cx="3746626" cy="513539"/>
          </a:xfrm>
        </p:grpSpPr>
        <p:sp>
          <p:nvSpPr>
            <p:cNvPr id="47" name="Rectangle 46">
              <a:extLst>
                <a:ext uri="{FF2B5EF4-FFF2-40B4-BE49-F238E27FC236}">
                  <a16:creationId xmlns:a16="http://schemas.microsoft.com/office/drawing/2014/main" id="{80E3E821-C1D1-4E40-9EA9-1F9F9BD2CC27}"/>
                </a:ext>
              </a:extLst>
            </p:cNvPr>
            <p:cNvSpPr/>
            <p:nvPr/>
          </p:nvSpPr>
          <p:spPr>
            <a:xfrm>
              <a:off x="997630" y="3516180"/>
              <a:ext cx="322310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8FF6B342-6965-B04B-81A2-DF2F54D19BCB}"/>
                    </a:ext>
                  </a:extLst>
                </p:cNvPr>
                <p:cNvSpPr/>
                <p:nvPr/>
              </p:nvSpPr>
              <p:spPr>
                <a:xfrm>
                  <a:off x="474110" y="3354497"/>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2" name="Rectangle 31">
                  <a:extLst>
                    <a:ext uri="{FF2B5EF4-FFF2-40B4-BE49-F238E27FC236}">
                      <a16:creationId xmlns:a16="http://schemas.microsoft.com/office/drawing/2014/main" id="{BB2B3C97-9E8E-274E-B16E-DE3EE372315D}"/>
                    </a:ext>
                  </a:extLst>
                </p:cNvPr>
                <p:cNvSpPr>
                  <a:spLocks noRot="1" noChangeAspect="1" noMove="1" noResize="1" noEditPoints="1" noAdjustHandles="1" noChangeArrowheads="1" noChangeShapeType="1" noTextEdit="1"/>
                </p:cNvSpPr>
                <p:nvPr/>
              </p:nvSpPr>
              <p:spPr>
                <a:xfrm>
                  <a:off x="474110" y="3354497"/>
                  <a:ext cx="553357" cy="513539"/>
                </a:xfrm>
                <a:prstGeom prst="rect">
                  <a:avLst/>
                </a:prstGeom>
                <a:blipFill>
                  <a:blip r:embed="rId6"/>
                  <a:stretch>
                    <a:fillRect l="-4444" r="-4444" b="-7317"/>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80084182-8F3B-484D-8494-3177078260B9}"/>
              </a:ext>
            </a:extLst>
          </p:cNvPr>
          <p:cNvGrpSpPr/>
          <p:nvPr/>
        </p:nvGrpSpPr>
        <p:grpSpPr>
          <a:xfrm>
            <a:off x="2969039" y="5624202"/>
            <a:ext cx="4687782" cy="513539"/>
            <a:chOff x="2538207" y="5410548"/>
            <a:chExt cx="4687782" cy="513539"/>
          </a:xfrm>
        </p:grpSpPr>
        <p:sp>
          <p:nvSpPr>
            <p:cNvPr id="50" name="Rectangle 49">
              <a:extLst>
                <a:ext uri="{FF2B5EF4-FFF2-40B4-BE49-F238E27FC236}">
                  <a16:creationId xmlns:a16="http://schemas.microsoft.com/office/drawing/2014/main" id="{8C07B714-CF4B-C746-A5A8-5ECF6931E3E5}"/>
                </a:ext>
              </a:extLst>
            </p:cNvPr>
            <p:cNvSpPr/>
            <p:nvPr/>
          </p:nvSpPr>
          <p:spPr>
            <a:xfrm>
              <a:off x="3008160" y="5556298"/>
              <a:ext cx="4217829"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CC682BE-1821-C04A-9786-AAA417213569}"/>
                    </a:ext>
                  </a:extLst>
                </p:cNvPr>
                <p:cNvSpPr/>
                <p:nvPr/>
              </p:nvSpPr>
              <p:spPr>
                <a:xfrm>
                  <a:off x="2538207" y="5410548"/>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3" name="Rectangle 32">
                  <a:extLst>
                    <a:ext uri="{FF2B5EF4-FFF2-40B4-BE49-F238E27FC236}">
                      <a16:creationId xmlns:a16="http://schemas.microsoft.com/office/drawing/2014/main" id="{B1F5CDB7-36EE-0145-9747-7CC32CA8EE00}"/>
                    </a:ext>
                  </a:extLst>
                </p:cNvPr>
                <p:cNvSpPr>
                  <a:spLocks noRot="1" noChangeAspect="1" noMove="1" noResize="1" noEditPoints="1" noAdjustHandles="1" noChangeArrowheads="1" noChangeShapeType="1" noTextEdit="1"/>
                </p:cNvSpPr>
                <p:nvPr/>
              </p:nvSpPr>
              <p:spPr>
                <a:xfrm>
                  <a:off x="2538207" y="5410548"/>
                  <a:ext cx="553357" cy="513539"/>
                </a:xfrm>
                <a:prstGeom prst="rect">
                  <a:avLst/>
                </a:prstGeom>
                <a:blipFill>
                  <a:blip r:embed="rId7"/>
                  <a:stretch>
                    <a:fillRect l="-4444" r="-4444" b="-4878"/>
                  </a:stretch>
                </a:blipFill>
              </p:spPr>
              <p:txBody>
                <a:bodyPr/>
                <a:lstStyle/>
                <a:p>
                  <a:r>
                    <a:rPr lang="en-US">
                      <a:noFill/>
                    </a:rPr>
                    <a:t> </a:t>
                  </a:r>
                </a:p>
              </p:txBody>
            </p:sp>
          </mc:Fallback>
        </mc:AlternateContent>
      </p:grpSp>
    </p:spTree>
    <p:extLst>
      <p:ext uri="{BB962C8B-B14F-4D97-AF65-F5344CB8AC3E}">
        <p14:creationId xmlns:p14="http://schemas.microsoft.com/office/powerpoint/2010/main" val="2809762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nvPr>
        </p:nvSpPr>
        <p:spPr/>
        <p:txBody>
          <a:bodyPr/>
          <a:lstStyle/>
          <a:p>
            <a:r>
              <a:rPr lang="en-US" dirty="0"/>
              <a:t>Its empirical success was reproduced on new datasets. </a:t>
            </a:r>
          </a:p>
          <a:p>
            <a:endParaRPr lang="en-US" dirty="0"/>
          </a:p>
          <a:p>
            <a:pPr marL="0" indent="0">
              <a:buNone/>
            </a:pPr>
            <a:br>
              <a:rPr lang="en-US" dirty="0"/>
            </a:br>
            <a:endParaRPr lang="en-US" dirty="0"/>
          </a:p>
          <a:p>
            <a:r>
              <a:rPr lang="en-US" dirty="0"/>
              <a:t>Helped alleviated the conceptual barriers for building broader models.</a:t>
            </a:r>
          </a:p>
          <a:p>
            <a:pPr lvl="1"/>
            <a:r>
              <a:rPr lang="en-US" dirty="0"/>
              <a:t>Follow-ups works have applied these ideas to different problem spaces </a:t>
            </a:r>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43" name="Rectangle 42">
            <a:extLst>
              <a:ext uri="{FF2B5EF4-FFF2-40B4-BE49-F238E27FC236}">
                <a16:creationId xmlns:a16="http://schemas.microsoft.com/office/drawing/2014/main" id="{CDD3216D-2072-2140-ACE5-CA8D70B9F6D4}"/>
              </a:ext>
            </a:extLst>
          </p:cNvPr>
          <p:cNvSpPr/>
          <p:nvPr/>
        </p:nvSpPr>
        <p:spPr>
          <a:xfrm>
            <a:off x="1331500" y="4599114"/>
            <a:ext cx="8672952" cy="369332"/>
          </a:xfrm>
          <a:prstGeom prst="rect">
            <a:avLst/>
          </a:prstGeom>
        </p:spPr>
        <p:txBody>
          <a:bodyPr wrap="none">
            <a:spAutoFit/>
          </a:bodyPr>
          <a:lstStyle/>
          <a:p>
            <a:r>
              <a:rPr lang="en-US" dirty="0">
                <a:solidFill>
                  <a:schemeClr val="bg1">
                    <a:lumMod val="50000"/>
                  </a:schemeClr>
                </a:solidFill>
              </a:rPr>
              <a:t>[</a:t>
            </a:r>
            <a:r>
              <a:rPr lang="en-US" dirty="0" err="1">
                <a:solidFill>
                  <a:schemeClr val="bg1">
                    <a:lumMod val="50000"/>
                  </a:schemeClr>
                </a:solidFill>
              </a:rPr>
              <a:t>Aghajanyan</a:t>
            </a:r>
            <a:r>
              <a:rPr lang="en-US" dirty="0">
                <a:solidFill>
                  <a:schemeClr val="bg1">
                    <a:lumMod val="50000"/>
                  </a:schemeClr>
                </a:solidFill>
              </a:rPr>
              <a:t> et al.'21, Gupta et al.'21, Jiang et al.21, Bragg et al. ‘21, </a:t>
            </a:r>
            <a:r>
              <a:rPr lang="en-US" dirty="0" err="1">
                <a:solidFill>
                  <a:schemeClr val="bg1">
                    <a:lumMod val="50000"/>
                  </a:schemeClr>
                </a:solidFill>
              </a:rPr>
              <a:t>Aribandi</a:t>
            </a:r>
            <a:r>
              <a:rPr lang="en-US" dirty="0">
                <a:solidFill>
                  <a:schemeClr val="bg1">
                    <a:lumMod val="50000"/>
                  </a:schemeClr>
                </a:solidFill>
              </a:rPr>
              <a:t> et al. 21, …] </a:t>
            </a:r>
          </a:p>
        </p:txBody>
      </p:sp>
      <p:sp>
        <p:nvSpPr>
          <p:cNvPr id="44" name="Rectangle 43">
            <a:extLst>
              <a:ext uri="{FF2B5EF4-FFF2-40B4-BE49-F238E27FC236}">
                <a16:creationId xmlns:a16="http://schemas.microsoft.com/office/drawing/2014/main" id="{0E378327-EA8F-0C49-86A8-E270D2080906}"/>
              </a:ext>
            </a:extLst>
          </p:cNvPr>
          <p:cNvSpPr/>
          <p:nvPr/>
        </p:nvSpPr>
        <p:spPr>
          <a:xfrm>
            <a:off x="3646162" y="2262639"/>
            <a:ext cx="4899675" cy="369332"/>
          </a:xfrm>
          <a:prstGeom prst="rect">
            <a:avLst/>
          </a:prstGeom>
        </p:spPr>
        <p:txBody>
          <a:bodyPr wrap="none">
            <a:spAutoFit/>
          </a:bodyPr>
          <a:lstStyle/>
          <a:p>
            <a:r>
              <a:rPr lang="en-US" dirty="0">
                <a:solidFill>
                  <a:schemeClr val="bg1">
                    <a:lumMod val="50000"/>
                  </a:schemeClr>
                </a:solidFill>
              </a:rPr>
              <a:t>[Bragg et al. ‘21; Wu et al. ‘21; Zhong et al. ‘21, …] </a:t>
            </a:r>
          </a:p>
        </p:txBody>
      </p:sp>
      <p:grpSp>
        <p:nvGrpSpPr>
          <p:cNvPr id="29" name="Group 28">
            <a:extLst>
              <a:ext uri="{FF2B5EF4-FFF2-40B4-BE49-F238E27FC236}">
                <a16:creationId xmlns:a16="http://schemas.microsoft.com/office/drawing/2014/main" id="{3CFF8143-29BC-374D-9864-42DDC2433E8E}"/>
              </a:ext>
            </a:extLst>
          </p:cNvPr>
          <p:cNvGrpSpPr/>
          <p:nvPr/>
        </p:nvGrpSpPr>
        <p:grpSpPr>
          <a:xfrm>
            <a:off x="9545303" y="4491044"/>
            <a:ext cx="2269029" cy="1660582"/>
            <a:chOff x="1759274" y="4716533"/>
            <a:chExt cx="1530034" cy="1046492"/>
          </a:xfrm>
        </p:grpSpPr>
        <p:sp>
          <p:nvSpPr>
            <p:cNvPr id="30" name="Triangle 29">
              <a:extLst>
                <a:ext uri="{FF2B5EF4-FFF2-40B4-BE49-F238E27FC236}">
                  <a16:creationId xmlns:a16="http://schemas.microsoft.com/office/drawing/2014/main" id="{297964B8-170C-E244-AC7D-47E175145682}"/>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Oval 30">
              <a:extLst>
                <a:ext uri="{FF2B5EF4-FFF2-40B4-BE49-F238E27FC236}">
                  <a16:creationId xmlns:a16="http://schemas.microsoft.com/office/drawing/2014/main" id="{621214BB-997F-414E-A3E2-AB9EBD10BC2A}"/>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2" name="Oval 31">
              <a:extLst>
                <a:ext uri="{FF2B5EF4-FFF2-40B4-BE49-F238E27FC236}">
                  <a16:creationId xmlns:a16="http://schemas.microsoft.com/office/drawing/2014/main" id="{8D21E31B-52AA-F04E-8C30-56C728489AC4}"/>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Oval 32">
              <a:extLst>
                <a:ext uri="{FF2B5EF4-FFF2-40B4-BE49-F238E27FC236}">
                  <a16:creationId xmlns:a16="http://schemas.microsoft.com/office/drawing/2014/main" id="{21527764-AF34-B544-82AF-0149BD5CF4FB}"/>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34" name="Left-Right Arrow 33">
            <a:extLst>
              <a:ext uri="{FF2B5EF4-FFF2-40B4-BE49-F238E27FC236}">
                <a16:creationId xmlns:a16="http://schemas.microsoft.com/office/drawing/2014/main" id="{55E1DE6F-0EEC-5740-ADCD-16E7A1FBF712}"/>
              </a:ext>
            </a:extLst>
          </p:cNvPr>
          <p:cNvSpPr/>
          <p:nvPr/>
        </p:nvSpPr>
        <p:spPr>
          <a:xfrm>
            <a:off x="9845189" y="6207480"/>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196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Summary So Far</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b="1" dirty="0">
                <a:solidFill>
                  <a:srgbClr val="FF6700"/>
                </a:solidFill>
              </a:rPr>
              <a:t>Motivating Question:</a:t>
            </a:r>
            <a:r>
              <a:rPr lang="en-US" b="1" dirty="0"/>
              <a:t> </a:t>
            </a:r>
            <a:r>
              <a:rPr lang="en-US" dirty="0"/>
              <a:t>Can we build a </a:t>
            </a:r>
            <a:r>
              <a:rPr lang="en-US" dirty="0">
                <a:solidFill>
                  <a:srgbClr val="00B050"/>
                </a:solidFill>
              </a:rPr>
              <a:t>more general </a:t>
            </a:r>
            <a:br>
              <a:rPr lang="en-US" dirty="0">
                <a:solidFill>
                  <a:srgbClr val="00B050"/>
                </a:solidFill>
              </a:rPr>
            </a:br>
            <a:r>
              <a:rPr lang="en-US" dirty="0"/>
              <a:t>individual system that can gains from tackling a variety of QA formats? </a:t>
            </a:r>
            <a:br>
              <a:rPr lang="en-US" dirty="0"/>
            </a:br>
            <a:endParaRPr lang="en-US" dirty="0"/>
          </a:p>
          <a:p>
            <a:r>
              <a:rPr lang="en-US" dirty="0"/>
              <a:t>Yes we can! </a:t>
            </a:r>
          </a:p>
          <a:p>
            <a:r>
              <a:rPr lang="en-US" dirty="0"/>
              <a:t>Added incentive: there is </a:t>
            </a:r>
            <a:r>
              <a:rPr lang="en-US" dirty="0">
                <a:solidFill>
                  <a:srgbClr val="00B050"/>
                </a:solidFill>
              </a:rPr>
              <a:t>value in mixing </a:t>
            </a:r>
            <a:r>
              <a:rPr lang="en-US" dirty="0"/>
              <a:t>QA tasks. </a:t>
            </a:r>
          </a:p>
          <a:p>
            <a:r>
              <a:rPr lang="en-US" dirty="0" err="1"/>
              <a:t>UnifiedQA</a:t>
            </a:r>
            <a:r>
              <a:rPr lang="en-US" dirty="0"/>
              <a:t>: a single QA system working across four common QA types</a:t>
            </a:r>
          </a:p>
          <a:p>
            <a:pPr marL="0" indent="0">
              <a:buNone/>
            </a:pPr>
            <a:endParaRPr lang="en-US" dirty="0"/>
          </a:p>
          <a:p>
            <a:r>
              <a:rPr lang="en-US" b="1" dirty="0">
                <a:solidFill>
                  <a:schemeClr val="tx2"/>
                </a:solidFill>
              </a:rPr>
              <a:t>Open questions: </a:t>
            </a:r>
          </a:p>
          <a:p>
            <a:pPr lvl="1"/>
            <a:r>
              <a:rPr lang="en-US" dirty="0"/>
              <a:t>What about other non-QA tasks?</a:t>
            </a: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grpSp>
        <p:nvGrpSpPr>
          <p:cNvPr id="19" name="Group 18">
            <a:extLst>
              <a:ext uri="{FF2B5EF4-FFF2-40B4-BE49-F238E27FC236}">
                <a16:creationId xmlns:a16="http://schemas.microsoft.com/office/drawing/2014/main" id="{1538B410-5464-D340-A8EA-2D9CF388E7E4}"/>
              </a:ext>
            </a:extLst>
          </p:cNvPr>
          <p:cNvGrpSpPr/>
          <p:nvPr/>
        </p:nvGrpSpPr>
        <p:grpSpPr>
          <a:xfrm>
            <a:off x="8619745" y="-496443"/>
            <a:ext cx="3424104" cy="2507283"/>
            <a:chOff x="6346082" y="2186344"/>
            <a:chExt cx="4725027" cy="3495255"/>
          </a:xfrm>
        </p:grpSpPr>
        <p:sp>
          <p:nvSpPr>
            <p:cNvPr id="20" name="Triangle 19">
              <a:extLst>
                <a:ext uri="{FF2B5EF4-FFF2-40B4-BE49-F238E27FC236}">
                  <a16:creationId xmlns:a16="http://schemas.microsoft.com/office/drawing/2014/main" id="{5798937E-F2E8-1D45-8D96-78D49DFAB23D}"/>
                </a:ext>
              </a:extLst>
            </p:cNvPr>
            <p:cNvSpPr/>
            <p:nvPr/>
          </p:nvSpPr>
          <p:spPr>
            <a:xfrm>
              <a:off x="7109812" y="2186344"/>
              <a:ext cx="3774141"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6050E4EE-1824-8742-8AB0-523284AED815}"/>
                </a:ext>
              </a:extLst>
            </p:cNvPr>
            <p:cNvSpPr/>
            <p:nvPr/>
          </p:nvSpPr>
          <p:spPr>
            <a:xfrm>
              <a:off x="7309759" y="409475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23" name="Oval 22">
              <a:extLst>
                <a:ext uri="{FF2B5EF4-FFF2-40B4-BE49-F238E27FC236}">
                  <a16:creationId xmlns:a16="http://schemas.microsoft.com/office/drawing/2014/main" id="{49428605-72FB-3D4C-8F61-5252D387A456}"/>
                </a:ext>
              </a:extLst>
            </p:cNvPr>
            <p:cNvSpPr/>
            <p:nvPr/>
          </p:nvSpPr>
          <p:spPr>
            <a:xfrm>
              <a:off x="9280582" y="4088528"/>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4" name="Oval 23">
              <a:extLst>
                <a:ext uri="{FF2B5EF4-FFF2-40B4-BE49-F238E27FC236}">
                  <a16:creationId xmlns:a16="http://schemas.microsoft.com/office/drawing/2014/main" id="{33FADA4E-A135-0442-8ECE-ABDF7E6D0584}"/>
                </a:ext>
              </a:extLst>
            </p:cNvPr>
            <p:cNvSpPr/>
            <p:nvPr/>
          </p:nvSpPr>
          <p:spPr>
            <a:xfrm>
              <a:off x="8246861" y="4085414"/>
              <a:ext cx="464491" cy="49383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25" name="Rectangle 24">
              <a:extLst>
                <a:ext uri="{FF2B5EF4-FFF2-40B4-BE49-F238E27FC236}">
                  <a16:creationId xmlns:a16="http://schemas.microsoft.com/office/drawing/2014/main" id="{796E054B-BE4D-4D49-ACA0-D0EB41EE1383}"/>
                </a:ext>
              </a:extLst>
            </p:cNvPr>
            <p:cNvSpPr/>
            <p:nvPr/>
          </p:nvSpPr>
          <p:spPr>
            <a:xfrm rot="19464073">
              <a:off x="6346082" y="4780587"/>
              <a:ext cx="1894293" cy="901012"/>
            </a:xfrm>
            <a:prstGeom prst="rect">
              <a:avLst/>
            </a:prstGeom>
          </p:spPr>
          <p:txBody>
            <a:bodyPr wrap="square">
              <a:spAutoFit/>
            </a:bodyPr>
            <a:lstStyle/>
            <a:p>
              <a:pPr algn="ctr"/>
              <a:r>
                <a:rPr lang="en-US" sz="1200" b="1" dirty="0"/>
                <a:t>Multiple</a:t>
              </a:r>
              <a:br>
                <a:rPr lang="en-US" sz="1200" b="1" dirty="0"/>
              </a:br>
              <a:r>
                <a:rPr lang="en-US" sz="1200" b="1" dirty="0"/>
                <a:t>Choice </a:t>
              </a:r>
              <a:br>
                <a:rPr lang="en-US" sz="1200" b="1" dirty="0"/>
              </a:br>
              <a:endParaRPr lang="en-US" sz="1200" b="1" dirty="0"/>
            </a:p>
          </p:txBody>
        </p:sp>
        <p:sp>
          <p:nvSpPr>
            <p:cNvPr id="26" name="Rectangle 25">
              <a:extLst>
                <a:ext uri="{FF2B5EF4-FFF2-40B4-BE49-F238E27FC236}">
                  <a16:creationId xmlns:a16="http://schemas.microsoft.com/office/drawing/2014/main" id="{CC2A0065-ECCE-AB4A-A6DC-AE6E79C7330D}"/>
                </a:ext>
              </a:extLst>
            </p:cNvPr>
            <p:cNvSpPr/>
            <p:nvPr/>
          </p:nvSpPr>
          <p:spPr>
            <a:xfrm rot="19286957">
              <a:off x="7367133" y="4827232"/>
              <a:ext cx="1818209" cy="643580"/>
            </a:xfrm>
            <a:prstGeom prst="rect">
              <a:avLst/>
            </a:prstGeom>
          </p:spPr>
          <p:txBody>
            <a:bodyPr wrap="square">
              <a:spAutoFit/>
            </a:bodyPr>
            <a:lstStyle/>
            <a:p>
              <a:pPr algn="ctr"/>
              <a:r>
                <a:rPr lang="en-US" sz="1200" b="1" dirty="0"/>
                <a:t>Reading</a:t>
              </a:r>
            </a:p>
            <a:p>
              <a:pPr algn="ctr"/>
              <a:r>
                <a:rPr lang="en-US" sz="1200" b="1" dirty="0"/>
                <a:t>Comprehension</a:t>
              </a:r>
            </a:p>
          </p:txBody>
        </p:sp>
        <p:sp>
          <p:nvSpPr>
            <p:cNvPr id="27" name="Rectangle 26">
              <a:extLst>
                <a:ext uri="{FF2B5EF4-FFF2-40B4-BE49-F238E27FC236}">
                  <a16:creationId xmlns:a16="http://schemas.microsoft.com/office/drawing/2014/main" id="{E835A623-402B-554F-8AEF-9DFEA19DFBE0}"/>
                </a:ext>
              </a:extLst>
            </p:cNvPr>
            <p:cNvSpPr/>
            <p:nvPr/>
          </p:nvSpPr>
          <p:spPr>
            <a:xfrm rot="19272495">
              <a:off x="8626510" y="4720708"/>
              <a:ext cx="1717218" cy="706202"/>
            </a:xfrm>
            <a:prstGeom prst="rect">
              <a:avLst/>
            </a:prstGeom>
          </p:spPr>
          <p:txBody>
            <a:bodyPr wrap="square">
              <a:spAutoFit/>
            </a:bodyPr>
            <a:lstStyle/>
            <a:p>
              <a:pPr algn="ctr"/>
              <a:r>
                <a:rPr lang="en-US" sz="1200" b="1" dirty="0"/>
                <a:t>Yes/No </a:t>
              </a:r>
              <a:br>
                <a:rPr lang="en-US" sz="1200" b="1" dirty="0"/>
              </a:br>
              <a:r>
                <a:rPr lang="en-US" sz="1200" b="1" dirty="0"/>
                <a:t>Questions</a:t>
              </a:r>
            </a:p>
          </p:txBody>
        </p:sp>
        <p:sp>
          <p:nvSpPr>
            <p:cNvPr id="28" name="TextBox 27">
              <a:extLst>
                <a:ext uri="{FF2B5EF4-FFF2-40B4-BE49-F238E27FC236}">
                  <a16:creationId xmlns:a16="http://schemas.microsoft.com/office/drawing/2014/main" id="{5D8B9738-0644-E840-864F-2D5B7575B709}"/>
                </a:ext>
              </a:extLst>
            </p:cNvPr>
            <p:cNvSpPr txBox="1"/>
            <p:nvPr/>
          </p:nvSpPr>
          <p:spPr>
            <a:xfrm>
              <a:off x="7112237" y="3308702"/>
              <a:ext cx="3958872" cy="470802"/>
            </a:xfrm>
            <a:prstGeom prst="rect">
              <a:avLst/>
            </a:prstGeom>
            <a:noFill/>
          </p:spPr>
          <p:txBody>
            <a:bodyPr wrap="none" rtlCol="0">
              <a:spAutoFit/>
            </a:bodyPr>
            <a:lstStyle/>
            <a:p>
              <a:pPr algn="ctr"/>
              <a:r>
                <a:rPr lang="en-US" sz="1400" dirty="0"/>
                <a:t>tasks  for answering questions</a:t>
              </a:r>
            </a:p>
          </p:txBody>
        </p:sp>
      </p:grpSp>
      <p:sp>
        <p:nvSpPr>
          <p:cNvPr id="29" name="Oval 28">
            <a:extLst>
              <a:ext uri="{FF2B5EF4-FFF2-40B4-BE49-F238E27FC236}">
                <a16:creationId xmlns:a16="http://schemas.microsoft.com/office/drawing/2014/main" id="{E8AF3AC6-A9FD-7244-A04E-441EBB79C91F}"/>
              </a:ext>
            </a:extLst>
          </p:cNvPr>
          <p:cNvSpPr/>
          <p:nvPr/>
        </p:nvSpPr>
        <p:spPr>
          <a:xfrm>
            <a:off x="11455075" y="891505"/>
            <a:ext cx="336605" cy="354248"/>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T4</a:t>
            </a:r>
          </a:p>
        </p:txBody>
      </p:sp>
      <p:sp>
        <p:nvSpPr>
          <p:cNvPr id="30" name="Rectangle 29">
            <a:extLst>
              <a:ext uri="{FF2B5EF4-FFF2-40B4-BE49-F238E27FC236}">
                <a16:creationId xmlns:a16="http://schemas.microsoft.com/office/drawing/2014/main" id="{6AB1BF0E-0AA7-3B45-A029-4DD7294916FD}"/>
              </a:ext>
            </a:extLst>
          </p:cNvPr>
          <p:cNvSpPr/>
          <p:nvPr/>
        </p:nvSpPr>
        <p:spPr>
          <a:xfrm rot="19272495">
            <a:off x="10991005" y="1300517"/>
            <a:ext cx="1244423" cy="461665"/>
          </a:xfrm>
          <a:prstGeom prst="rect">
            <a:avLst/>
          </a:prstGeom>
        </p:spPr>
        <p:txBody>
          <a:bodyPr wrap="square">
            <a:spAutoFit/>
          </a:bodyPr>
          <a:lstStyle/>
          <a:p>
            <a:pPr algn="ctr"/>
            <a:r>
              <a:rPr lang="en-US" sz="1200" b="1" dirty="0"/>
              <a:t>Open</a:t>
            </a:r>
            <a:br>
              <a:rPr lang="en-US" sz="1200" b="1" dirty="0"/>
            </a:br>
            <a:r>
              <a:rPr lang="en-US" sz="1200" b="1" dirty="0"/>
              <a:t>domain</a:t>
            </a:r>
          </a:p>
        </p:txBody>
      </p:sp>
      <p:sp>
        <p:nvSpPr>
          <p:cNvPr id="31" name="Left-Right Arrow 30">
            <a:extLst>
              <a:ext uri="{FF2B5EF4-FFF2-40B4-BE49-F238E27FC236}">
                <a16:creationId xmlns:a16="http://schemas.microsoft.com/office/drawing/2014/main" id="{D7876C5C-1AF0-A649-B70E-41A2780ADE2E}"/>
              </a:ext>
            </a:extLst>
          </p:cNvPr>
          <p:cNvSpPr/>
          <p:nvPr/>
        </p:nvSpPr>
        <p:spPr>
          <a:xfrm>
            <a:off x="9316317" y="1296901"/>
            <a:ext cx="2320404" cy="505351"/>
          </a:xfrm>
          <a:prstGeom prst="leftRightArrow">
            <a:avLst/>
          </a:pr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66055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6" end="6"/>
                                            </p:txEl>
                                          </p:spTgt>
                                        </p:tgtEl>
                                        <p:attrNameLst>
                                          <p:attrName>style.opacity</p:attrName>
                                        </p:attrNameLst>
                                      </p:cBhvr>
                                      <p:to>
                                        <p:strVal val="0.25"/>
                                      </p:to>
                                    </p:set>
                                    <p:animEffect filter="image" prLst="opacity: 0.25">
                                      <p:cBhvr rctx="IE">
                                        <p:cTn id="22" dur="indefinite"/>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1" end="1"/>
                                            </p:txEl>
                                          </p:spTgt>
                                        </p:tgtEl>
                                        <p:attrNameLst>
                                          <p:attrName>style.opacity</p:attrName>
                                        </p:attrNameLst>
                                      </p:cBhvr>
                                      <p:to>
                                        <p:strVal val="1"/>
                                      </p:to>
                                    </p:set>
                                    <p:animEffect filter="image" prLst="opacity: 1">
                                      <p:cBhvr rctx="IE">
                                        <p:cTn id="32" dur="indefinite"/>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2" end="2"/>
                                            </p:txEl>
                                          </p:spTgt>
                                        </p:tgtEl>
                                        <p:attrNameLst>
                                          <p:attrName>style.opacity</p:attrName>
                                        </p:attrNameLst>
                                      </p:cBhvr>
                                      <p:to>
                                        <p:strVal val="1"/>
                                      </p:to>
                                    </p:set>
                                    <p:animEffect filter="image" prLst="opacity: 1">
                                      <p:cBhvr rctx="IE">
                                        <p:cTn id="37" dur="indefinite"/>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childTnLst>
                                    <p:set>
                                      <p:cBhvr>
                                        <p:cTn id="41" dur="indefinite"/>
                                        <p:tgtEl>
                                          <p:spTgt spid="3">
                                            <p:txEl>
                                              <p:pRg st="3" end="3"/>
                                            </p:txEl>
                                          </p:spTgt>
                                        </p:tgtEl>
                                        <p:attrNameLst>
                                          <p:attrName>style.opacity</p:attrName>
                                        </p:attrNameLst>
                                      </p:cBhvr>
                                      <p:to>
                                        <p:strVal val="1"/>
                                      </p:to>
                                    </p:set>
                                    <p:animEffect filter="image" prLst="opacity: 1">
                                      <p:cBhvr rctx="IE">
                                        <p:cTn id="42" dur="indefinite"/>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p:cTn id="46" dur="indefinite"/>
                                        <p:tgtEl>
                                          <p:spTgt spid="3">
                                            <p:txEl>
                                              <p:pRg st="5" end="5"/>
                                            </p:txEl>
                                          </p:spTgt>
                                        </p:tgtEl>
                                        <p:attrNameLst>
                                          <p:attrName>style.opacity</p:attrName>
                                        </p:attrNameLst>
                                      </p:cBhvr>
                                      <p:to>
                                        <p:strVal val="1"/>
                                      </p:to>
                                    </p:set>
                                    <p:animEffect filter="image" prLst="opacity: 1">
                                      <p:cBhvr rctx="IE">
                                        <p:cTn id="47" dur="indefinite"/>
                                        <p:tgtEl>
                                          <p:spTgt spid="3">
                                            <p:txEl>
                                              <p:pRg st="5" end="5"/>
                                            </p:txEl>
                                          </p:spTgt>
                                        </p:tgtEl>
                                      </p:cBhvr>
                                    </p:animEffect>
                                  </p:childTnLst>
                                </p:cTn>
                              </p:par>
                              <p:par>
                                <p:cTn id="48" presetID="9" presetClass="emph" presetSubtype="0" nodeType="withEffect">
                                  <p:stCondLst>
                                    <p:cond delay="0"/>
                                  </p:stCondLst>
                                  <p:childTnLst>
                                    <p:set>
                                      <p:cBhvr>
                                        <p:cTn id="49" dur="indefinite"/>
                                        <p:tgtEl>
                                          <p:spTgt spid="3">
                                            <p:txEl>
                                              <p:pRg st="6" end="6"/>
                                            </p:txEl>
                                          </p:spTgt>
                                        </p:tgtEl>
                                        <p:attrNameLst>
                                          <p:attrName>style.opacity</p:attrName>
                                        </p:attrNameLst>
                                      </p:cBhvr>
                                      <p:to>
                                        <p:strVal val="1"/>
                                      </p:to>
                                    </p:set>
                                    <p:animEffect filter="image" prLst="opacity: 1">
                                      <p:cBhvr rctx="IE">
                                        <p:cTn id="50" dur="indefinite"/>
                                        <p:tgtEl>
                                          <p:spTgt spid="3">
                                            <p:txEl>
                                              <p:pRg st="6" end="6"/>
                                            </p:txEl>
                                          </p:spTgt>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1000" fill="hold"/>
                                        <p:tgtEl>
                                          <p:spTgt spid="31"/>
                                        </p:tgtEl>
                                        <p:attrNameLst>
                                          <p:attrName>ppt_w</p:attrName>
                                        </p:attrNameLst>
                                      </p:cBhvr>
                                      <p:tavLst>
                                        <p:tav tm="0">
                                          <p:val>
                                            <p:strVal val="#ppt_w*0.70"/>
                                          </p:val>
                                        </p:tav>
                                        <p:tav tm="100000">
                                          <p:val>
                                            <p:strVal val="#ppt_w"/>
                                          </p:val>
                                        </p:tav>
                                      </p:tavLst>
                                    </p:anim>
                                    <p:anim calcmode="lin" valueType="num">
                                      <p:cBhvr>
                                        <p:cTn id="54" dur="1000" fill="hold"/>
                                        <p:tgtEl>
                                          <p:spTgt spid="31"/>
                                        </p:tgtEl>
                                        <p:attrNameLst>
                                          <p:attrName>ppt_h</p:attrName>
                                        </p:attrNameLst>
                                      </p:cBhvr>
                                      <p:tavLst>
                                        <p:tav tm="0">
                                          <p:val>
                                            <p:strVal val="#ppt_h"/>
                                          </p:val>
                                        </p:tav>
                                        <p:tav tm="100000">
                                          <p:val>
                                            <p:strVal val="#ppt_h"/>
                                          </p:val>
                                        </p:tav>
                                      </p:tavLst>
                                    </p:anim>
                                    <p:animEffect transition="in" filter="fade">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nvPr>
        </p:nvSpPr>
        <p:spPr/>
        <p:txBody>
          <a:bodyPr/>
          <a:lstStyle/>
          <a:p>
            <a:r>
              <a:rPr lang="en-US" dirty="0"/>
              <a:t>Beyond Answering Questions </a:t>
            </a:r>
          </a:p>
        </p:txBody>
      </p:sp>
      <p:sp>
        <p:nvSpPr>
          <p:cNvPr id="5" name="Content Placeholder 4">
            <a:extLst>
              <a:ext uri="{FF2B5EF4-FFF2-40B4-BE49-F238E27FC236}">
                <a16:creationId xmlns:a16="http://schemas.microsoft.com/office/drawing/2014/main" id="{36D39CF1-A99D-5A43-A9E4-C99A89A57696}"/>
              </a:ext>
            </a:extLst>
          </p:cNvPr>
          <p:cNvSpPr>
            <a:spLocks noGrp="1"/>
          </p:cNvSpPr>
          <p:nvPr>
            <p:ph idx="1"/>
          </p:nvPr>
        </p:nvSpPr>
        <p:spPr/>
        <p:txBody>
          <a:bodyPr/>
          <a:lstStyle/>
          <a:p>
            <a:r>
              <a:rPr lang="en-US" dirty="0"/>
              <a:t>There are many other jobs that we can accomplish via language. </a:t>
            </a:r>
          </a:p>
        </p:txBody>
      </p:sp>
      <p:sp>
        <p:nvSpPr>
          <p:cNvPr id="6" name="Rectangle 5">
            <a:extLst>
              <a:ext uri="{FF2B5EF4-FFF2-40B4-BE49-F238E27FC236}">
                <a16:creationId xmlns:a16="http://schemas.microsoft.com/office/drawing/2014/main" id="{0C2D4A82-3864-7D44-80CD-D7BA858FFA42}"/>
              </a:ext>
            </a:extLst>
          </p:cNvPr>
          <p:cNvSpPr/>
          <p:nvPr/>
        </p:nvSpPr>
        <p:spPr>
          <a:xfrm>
            <a:off x="1491099" y="4387639"/>
            <a:ext cx="3195145"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7" name="Rectangle 6">
            <a:extLst>
              <a:ext uri="{FF2B5EF4-FFF2-40B4-BE49-F238E27FC236}">
                <a16:creationId xmlns:a16="http://schemas.microsoft.com/office/drawing/2014/main" id="{F0B2A4AF-7DAC-6E4E-A193-AED976A23C6A}"/>
              </a:ext>
            </a:extLst>
          </p:cNvPr>
          <p:cNvSpPr/>
          <p:nvPr/>
        </p:nvSpPr>
        <p:spPr>
          <a:xfrm>
            <a:off x="989087" y="5071411"/>
            <a:ext cx="4095369" cy="464871"/>
          </a:xfrm>
          <a:prstGeom prst="rect">
            <a:avLst/>
          </a:prstGeom>
        </p:spPr>
        <p:txBody>
          <a:bodyPr wrap="square">
            <a:spAutoFit/>
          </a:bodyPr>
          <a:lstStyle/>
          <a:p>
            <a:pPr algn="ctr">
              <a:lnSpc>
                <a:spcPct val="150000"/>
              </a:lnSpc>
            </a:pPr>
            <a:r>
              <a:rPr lang="en-US" i="1" dirty="0"/>
              <a:t>“Jack fired James but he did not regret it.”</a:t>
            </a:r>
          </a:p>
        </p:txBody>
      </p:sp>
      <p:sp>
        <p:nvSpPr>
          <p:cNvPr id="9" name="Rectangle 8">
            <a:extLst>
              <a:ext uri="{FF2B5EF4-FFF2-40B4-BE49-F238E27FC236}">
                <a16:creationId xmlns:a16="http://schemas.microsoft.com/office/drawing/2014/main" id="{32697D0F-1770-F548-A490-A55D065178F5}"/>
              </a:ext>
            </a:extLst>
          </p:cNvPr>
          <p:cNvSpPr/>
          <p:nvPr/>
        </p:nvSpPr>
        <p:spPr>
          <a:xfrm>
            <a:off x="4930882" y="5071411"/>
            <a:ext cx="2678139" cy="464871"/>
          </a:xfrm>
          <a:prstGeom prst="rect">
            <a:avLst/>
          </a:prstGeom>
        </p:spPr>
        <p:txBody>
          <a:bodyPr wrap="square">
            <a:spAutoFit/>
          </a:bodyPr>
          <a:lstStyle/>
          <a:p>
            <a:pPr algn="ctr">
              <a:lnSpc>
                <a:spcPct val="150000"/>
              </a:lnSpc>
            </a:pPr>
            <a:r>
              <a:rPr lang="en-US" i="1" dirty="0"/>
              <a:t>“ … he does not regret.”</a:t>
            </a:r>
          </a:p>
        </p:txBody>
      </p:sp>
      <p:sp>
        <p:nvSpPr>
          <p:cNvPr id="10" name="Rectangle 9">
            <a:extLst>
              <a:ext uri="{FF2B5EF4-FFF2-40B4-BE49-F238E27FC236}">
                <a16:creationId xmlns:a16="http://schemas.microsoft.com/office/drawing/2014/main" id="{A36BC8FB-7802-9041-8ADD-0C59939292A5}"/>
              </a:ext>
            </a:extLst>
          </p:cNvPr>
          <p:cNvSpPr/>
          <p:nvPr/>
        </p:nvSpPr>
        <p:spPr>
          <a:xfrm>
            <a:off x="4725028" y="4387332"/>
            <a:ext cx="3195145" cy="646331"/>
          </a:xfrm>
          <a:prstGeom prst="rect">
            <a:avLst/>
          </a:prstGeom>
        </p:spPr>
        <p:txBody>
          <a:bodyPr wrap="square">
            <a:spAutoFit/>
          </a:bodyPr>
          <a:lstStyle/>
          <a:p>
            <a:pPr algn="ctr"/>
            <a:r>
              <a:rPr lang="en-US" b="1" dirty="0"/>
              <a:t>Grammar</a:t>
            </a:r>
            <a:br>
              <a:rPr lang="en-US" b="1" dirty="0"/>
            </a:br>
            <a:r>
              <a:rPr lang="en-US" b="1" dirty="0"/>
              <a:t>Check</a:t>
            </a:r>
          </a:p>
        </p:txBody>
      </p:sp>
      <p:pic>
        <p:nvPicPr>
          <p:cNvPr id="12" name="Picture 4" descr="Arabic Translation Challenges &amp;amp; How to Overcome Them | Tarjama">
            <a:extLst>
              <a:ext uri="{FF2B5EF4-FFF2-40B4-BE49-F238E27FC236}">
                <a16:creationId xmlns:a16="http://schemas.microsoft.com/office/drawing/2014/main" id="{44E646FD-627C-6941-B28D-044C6210C4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4" t="-849" r="7933" b="1190"/>
          <a:stretch/>
        </p:blipFill>
        <p:spPr bwMode="auto">
          <a:xfrm>
            <a:off x="5388429" y="2841218"/>
            <a:ext cx="1917467" cy="148092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6DC11AB-3D25-B64C-AED8-6B67420D6B70}"/>
              </a:ext>
            </a:extLst>
          </p:cNvPr>
          <p:cNvSpPr/>
          <p:nvPr/>
        </p:nvSpPr>
        <p:spPr>
          <a:xfrm>
            <a:off x="7718095" y="4387639"/>
            <a:ext cx="3195145" cy="646331"/>
          </a:xfrm>
          <a:prstGeom prst="rect">
            <a:avLst/>
          </a:prstGeom>
        </p:spPr>
        <p:txBody>
          <a:bodyPr wrap="square">
            <a:spAutoFit/>
          </a:bodyPr>
          <a:lstStyle/>
          <a:p>
            <a:pPr algn="ctr"/>
            <a:r>
              <a:rPr lang="en-US" b="1" dirty="0"/>
              <a:t>Summary</a:t>
            </a:r>
          </a:p>
          <a:p>
            <a:pPr algn="ctr"/>
            <a:r>
              <a:rPr lang="en-US" b="1" dirty="0"/>
              <a:t>Generation</a:t>
            </a:r>
          </a:p>
        </p:txBody>
      </p:sp>
      <p:pic>
        <p:nvPicPr>
          <p:cNvPr id="11" name="Picture 10">
            <a:extLst>
              <a:ext uri="{FF2B5EF4-FFF2-40B4-BE49-F238E27FC236}">
                <a16:creationId xmlns:a16="http://schemas.microsoft.com/office/drawing/2014/main" id="{CB98761B-74A8-8A49-9B86-B05A812E82D6}"/>
              </a:ext>
            </a:extLst>
          </p:cNvPr>
          <p:cNvPicPr>
            <a:picLocks noChangeAspect="1"/>
          </p:cNvPicPr>
          <p:nvPr/>
        </p:nvPicPr>
        <p:blipFill rotWithShape="1">
          <a:blip r:embed="rId4"/>
          <a:srcRect l="7722" r="11814"/>
          <a:stretch/>
        </p:blipFill>
        <p:spPr>
          <a:xfrm>
            <a:off x="8501429" y="2841218"/>
            <a:ext cx="1693792" cy="1488270"/>
          </a:xfrm>
          <a:prstGeom prst="rect">
            <a:avLst/>
          </a:prstGeom>
          <a:ln>
            <a:solidFill>
              <a:schemeClr val="tx1"/>
            </a:solidFill>
          </a:ln>
          <a:effectLst>
            <a:outerShdw blurRad="50800" dist="38100" dir="2700000" algn="tl" rotWithShape="0">
              <a:prstClr val="black">
                <a:alpha val="40000"/>
              </a:prstClr>
            </a:outerShdw>
          </a:effectLst>
        </p:spPr>
      </p:pic>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44</a:t>
            </a:fld>
            <a:endParaRPr lang="en-US" dirty="0"/>
          </a:p>
        </p:txBody>
      </p:sp>
      <p:pic>
        <p:nvPicPr>
          <p:cNvPr id="1026" name="Picture 2" descr="Student Writing Clipart - Png Download - Full Size Clipart (#3472467) -  PinClipart">
            <a:extLst>
              <a:ext uri="{FF2B5EF4-FFF2-40B4-BE49-F238E27FC236}">
                <a16:creationId xmlns:a16="http://schemas.microsoft.com/office/drawing/2014/main" id="{0C57CD1B-05EB-7C4A-9FD2-265CAAD03D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3" t="-191" r="-6603" b="1284"/>
          <a:stretch/>
        </p:blipFill>
        <p:spPr bwMode="auto">
          <a:xfrm>
            <a:off x="2232846" y="2906409"/>
            <a:ext cx="1917467" cy="148092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0B154730-A3C1-9C44-B6A2-86E62F0EFD46}"/>
              </a:ext>
            </a:extLst>
          </p:cNvPr>
          <p:cNvSpPr/>
          <p:nvPr/>
        </p:nvSpPr>
        <p:spPr>
          <a:xfrm>
            <a:off x="3070669" y="5220284"/>
            <a:ext cx="266177"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6007439C-5E87-A54A-AB79-7D7B11BBB1B5}"/>
              </a:ext>
            </a:extLst>
          </p:cNvPr>
          <p:cNvSpPr/>
          <p:nvPr/>
        </p:nvSpPr>
        <p:spPr>
          <a:xfrm>
            <a:off x="1233763" y="5220284"/>
            <a:ext cx="395879" cy="265164"/>
          </a:xfrm>
          <a:prstGeom prst="roundRect">
            <a:avLst/>
          </a:prstGeom>
          <a:solidFill>
            <a:srgbClr val="FF00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Curved Connector 7">
            <a:extLst>
              <a:ext uri="{FF2B5EF4-FFF2-40B4-BE49-F238E27FC236}">
                <a16:creationId xmlns:a16="http://schemas.microsoft.com/office/drawing/2014/main" id="{E65A1894-1D77-0246-B29F-2EC1715F49F6}"/>
              </a:ext>
            </a:extLst>
          </p:cNvPr>
          <p:cNvCxnSpPr>
            <a:stCxn id="2" idx="2"/>
            <a:endCxn id="22" idx="2"/>
          </p:cNvCxnSpPr>
          <p:nvPr/>
        </p:nvCxnSpPr>
        <p:spPr>
          <a:xfrm rot="5400000">
            <a:off x="2317731" y="4599421"/>
            <a:ext cx="12700" cy="1772055"/>
          </a:xfrm>
          <a:prstGeom prst="curvedConnector3">
            <a:avLst>
              <a:gd name="adj1" fmla="val 1800000"/>
            </a:avLst>
          </a:prstGeom>
          <a:ln w="19050">
            <a:solidFill>
              <a:srgbClr val="C00000">
                <a:alpha val="38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211D57-EC68-D346-B0F8-8F94B59D29ED}"/>
              </a:ext>
            </a:extLst>
          </p:cNvPr>
          <p:cNvCxnSpPr>
            <a:cxnSpLocks/>
          </p:cNvCxnSpPr>
          <p:nvPr/>
        </p:nvCxnSpPr>
        <p:spPr>
          <a:xfrm flipH="1">
            <a:off x="5639894" y="5237631"/>
            <a:ext cx="581112" cy="367682"/>
          </a:xfrm>
          <a:prstGeom prst="straightConnector1">
            <a:avLst/>
          </a:prstGeom>
          <a:ln w="25400">
            <a:solidFill>
              <a:srgbClr val="C00000">
                <a:alpha val="52000"/>
              </a:srgb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6634FEB-081B-A546-9DB8-A4F7842DD331}"/>
              </a:ext>
            </a:extLst>
          </p:cNvPr>
          <p:cNvSpPr/>
          <p:nvPr/>
        </p:nvSpPr>
        <p:spPr>
          <a:xfrm>
            <a:off x="5400566" y="5558721"/>
            <a:ext cx="1553630" cy="338554"/>
          </a:xfrm>
          <a:prstGeom prst="rect">
            <a:avLst/>
          </a:prstGeom>
        </p:spPr>
        <p:txBody>
          <a:bodyPr wrap="none">
            <a:spAutoFit/>
          </a:bodyPr>
          <a:lstStyle/>
          <a:p>
            <a:r>
              <a:rPr lang="en-US" sz="1600" i="1" dirty="0">
                <a:solidFill>
                  <a:srgbClr val="C00000"/>
                </a:solidFill>
              </a:rPr>
              <a:t>not grammatical</a:t>
            </a:r>
          </a:p>
        </p:txBody>
      </p:sp>
      <p:sp>
        <p:nvSpPr>
          <p:cNvPr id="28" name="Rectangle 27">
            <a:extLst>
              <a:ext uri="{FF2B5EF4-FFF2-40B4-BE49-F238E27FC236}">
                <a16:creationId xmlns:a16="http://schemas.microsoft.com/office/drawing/2014/main" id="{86896D0D-2FB5-A840-8FA3-5B28144752F4}"/>
              </a:ext>
            </a:extLst>
          </p:cNvPr>
          <p:cNvSpPr/>
          <p:nvPr/>
        </p:nvSpPr>
        <p:spPr>
          <a:xfrm>
            <a:off x="8861939" y="5350298"/>
            <a:ext cx="2619375" cy="307777"/>
          </a:xfrm>
          <a:prstGeom prst="rect">
            <a:avLst/>
          </a:prstGeom>
        </p:spPr>
        <p:txBody>
          <a:bodyPr wrap="square">
            <a:spAutoFit/>
          </a:bodyPr>
          <a:lstStyle/>
          <a:p>
            <a:pPr algn="ctr"/>
            <a:r>
              <a:rPr lang="en-US" sz="1400" i="1" dirty="0"/>
              <a:t>“In summary, Jack ….”</a:t>
            </a:r>
          </a:p>
        </p:txBody>
      </p:sp>
      <p:pic>
        <p:nvPicPr>
          <p:cNvPr id="29" name="Picture 6" descr="How to duplicate a document">
            <a:extLst>
              <a:ext uri="{FF2B5EF4-FFF2-40B4-BE49-F238E27FC236}">
                <a16:creationId xmlns:a16="http://schemas.microsoft.com/office/drawing/2014/main" id="{BD19C413-49D0-C945-A36E-FB92E084A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3882" y="5160214"/>
            <a:ext cx="526550" cy="668719"/>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Arrow 29">
            <a:extLst>
              <a:ext uri="{FF2B5EF4-FFF2-40B4-BE49-F238E27FC236}">
                <a16:creationId xmlns:a16="http://schemas.microsoft.com/office/drawing/2014/main" id="{2D7EDEC5-0DBC-0345-B11B-BD7E1F548B34}"/>
              </a:ext>
            </a:extLst>
          </p:cNvPr>
          <p:cNvSpPr/>
          <p:nvPr/>
        </p:nvSpPr>
        <p:spPr>
          <a:xfrm>
            <a:off x="8888552" y="5345588"/>
            <a:ext cx="395239" cy="279720"/>
          </a:xfrm>
          <a:prstGeom prst="rightArrow">
            <a:avLst/>
          </a:prstGeom>
          <a:solidFill>
            <a:schemeClr val="tx1">
              <a:alpha val="3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969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4" grpId="0"/>
      <p:bldP spid="2" grpId="0" animBg="1"/>
      <p:bldP spid="22" grpId="0" animBg="1"/>
      <p:bldP spid="25" grpId="0"/>
      <p:bldP spid="28" grpId="0"/>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61BCC2-77D6-FB47-A980-2FE3337EDB5E}"/>
              </a:ext>
            </a:extLst>
          </p:cNvPr>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id="{0C2D4A82-3864-7D44-80CD-D7BA858FFA42}"/>
              </a:ext>
            </a:extLst>
          </p:cNvPr>
          <p:cNvSpPr/>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45</a:t>
            </a:fld>
            <a:endParaRPr lang="en-US" dirty="0"/>
          </a:p>
        </p:txBody>
      </p:sp>
      <p:sp>
        <p:nvSpPr>
          <p:cNvPr id="21" name="Triangle 20">
            <a:extLst>
              <a:ext uri="{FF2B5EF4-FFF2-40B4-BE49-F238E27FC236}">
                <a16:creationId xmlns:a16="http://schemas.microsoft.com/office/drawing/2014/main" id="{CA25EDA4-575A-7E47-BC53-1C10FF0FB633}"/>
              </a:ext>
            </a:extLst>
          </p:cNvPr>
          <p:cNvSpPr/>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nvSpPr>
        <p:spPr>
          <a:xfrm>
            <a:off x="4468100"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ular Callout 32">
            <a:extLst>
              <a:ext uri="{FF2B5EF4-FFF2-40B4-BE49-F238E27FC236}">
                <a16:creationId xmlns:a16="http://schemas.microsoft.com/office/drawing/2014/main" id="{0A1B7C81-247F-3E4F-92A6-43FFD08A32AA}"/>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34" name="Straight Arrow Connector 33">
            <a:extLst>
              <a:ext uri="{FF2B5EF4-FFF2-40B4-BE49-F238E27FC236}">
                <a16:creationId xmlns:a16="http://schemas.microsoft.com/office/drawing/2014/main" id="{115123D3-486F-9549-9CEC-87474FBC81F8}"/>
              </a:ext>
            </a:extLst>
          </p:cNvPr>
          <p:cNvCxnSpPr>
            <a:cxnSpLocks/>
          </p:cNvCxnSpPr>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64BF435-560F-A143-970D-57ECF68BFE13}"/>
              </a:ext>
            </a:extLst>
          </p:cNvPr>
          <p:cNvSpPr/>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
        <p:nvSpPr>
          <p:cNvPr id="36" name="Rounded Rectangle 35">
            <a:extLst>
              <a:ext uri="{FF2B5EF4-FFF2-40B4-BE49-F238E27FC236}">
                <a16:creationId xmlns:a16="http://schemas.microsoft.com/office/drawing/2014/main" id="{AFE64211-EF7B-EF48-86E9-317085F98360}"/>
              </a:ext>
            </a:extLst>
          </p:cNvPr>
          <p:cNvSpPr/>
          <p:nvPr/>
        </p:nvSpPr>
        <p:spPr>
          <a:xfrm>
            <a:off x="762321" y="5200711"/>
            <a:ext cx="4915148"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1" name="Alternate Process 40">
            <a:extLst>
              <a:ext uri="{FF2B5EF4-FFF2-40B4-BE49-F238E27FC236}">
                <a16:creationId xmlns:a16="http://schemas.microsoft.com/office/drawing/2014/main" id="{624C90E7-A4FA-4942-897C-0FA5577FC37C}"/>
              </a:ext>
            </a:extLst>
          </p:cNvPr>
          <p:cNvSpPr/>
          <p:nvPr/>
        </p:nvSpPr>
        <p:spPr>
          <a:xfrm>
            <a:off x="2118987" y="4142181"/>
            <a:ext cx="2441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sp>
        <p:nvSpPr>
          <p:cNvPr id="42" name="Alternate Process 41">
            <a:extLst>
              <a:ext uri="{FF2B5EF4-FFF2-40B4-BE49-F238E27FC236}">
                <a16:creationId xmlns:a16="http://schemas.microsoft.com/office/drawing/2014/main" id="{7DB58008-0EE3-1A4C-8C45-001869AC1E45}"/>
              </a:ext>
            </a:extLst>
          </p:cNvPr>
          <p:cNvSpPr/>
          <p:nvPr/>
        </p:nvSpPr>
        <p:spPr>
          <a:xfrm>
            <a:off x="4989342" y="4140293"/>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sp>
        <p:nvSpPr>
          <p:cNvPr id="43" name="Alternate Process 42">
            <a:extLst>
              <a:ext uri="{FF2B5EF4-FFF2-40B4-BE49-F238E27FC236}">
                <a16:creationId xmlns:a16="http://schemas.microsoft.com/office/drawing/2014/main" id="{B0AE2637-B105-FF42-AAC6-EC6E0E045DC6}"/>
              </a:ext>
            </a:extLst>
          </p:cNvPr>
          <p:cNvSpPr/>
          <p:nvPr/>
        </p:nvSpPr>
        <p:spPr>
          <a:xfrm>
            <a:off x="8121785" y="4140293"/>
            <a:ext cx="2120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sp>
        <p:nvSpPr>
          <p:cNvPr id="44" name="Up-Down Arrow 43">
            <a:extLst>
              <a:ext uri="{FF2B5EF4-FFF2-40B4-BE49-F238E27FC236}">
                <a16:creationId xmlns:a16="http://schemas.microsoft.com/office/drawing/2014/main" id="{28FA8179-53CF-524F-BB31-F3D54B3776C9}"/>
              </a:ext>
            </a:extLst>
          </p:cNvPr>
          <p:cNvSpPr/>
          <p:nvPr/>
        </p:nvSpPr>
        <p:spPr>
          <a:xfrm rot="1172979">
            <a:off x="3292752" y="3474769"/>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Down Arrow 44">
            <a:extLst>
              <a:ext uri="{FF2B5EF4-FFF2-40B4-BE49-F238E27FC236}">
                <a16:creationId xmlns:a16="http://schemas.microsoft.com/office/drawing/2014/main" id="{24784A3B-A962-ED40-8ADD-ADD4A7F5A478}"/>
              </a:ext>
            </a:extLst>
          </p:cNvPr>
          <p:cNvSpPr/>
          <p:nvPr/>
        </p:nvSpPr>
        <p:spPr>
          <a:xfrm>
            <a:off x="6085383" y="3533494"/>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Up-Down Arrow 45">
            <a:extLst>
              <a:ext uri="{FF2B5EF4-FFF2-40B4-BE49-F238E27FC236}">
                <a16:creationId xmlns:a16="http://schemas.microsoft.com/office/drawing/2014/main" id="{714EE26B-9E21-624E-81E7-3E0266FDD8B8}"/>
              </a:ext>
            </a:extLst>
          </p:cNvPr>
          <p:cNvSpPr/>
          <p:nvPr/>
        </p:nvSpPr>
        <p:spPr>
          <a:xfrm rot="20430977">
            <a:off x="8761024" y="3452982"/>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Callout 12">
            <a:extLst>
              <a:ext uri="{FF2B5EF4-FFF2-40B4-BE49-F238E27FC236}">
                <a16:creationId xmlns:a16="http://schemas.microsoft.com/office/drawing/2014/main" id="{8E5D200C-FA40-254D-9E15-348DA43E9835}"/>
              </a:ext>
            </a:extLst>
          </p:cNvPr>
          <p:cNvSpPr/>
          <p:nvPr/>
        </p:nvSpPr>
        <p:spPr>
          <a:xfrm>
            <a:off x="171224" y="4241993"/>
            <a:ext cx="1947764" cy="429789"/>
          </a:xfrm>
          <a:prstGeom prst="rightArrowCallout">
            <a:avLst>
              <a:gd name="adj1" fmla="val 25000"/>
              <a:gd name="adj2" fmla="val 25000"/>
              <a:gd name="adj3" fmla="val 25000"/>
              <a:gd name="adj4" fmla="val 82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Instructions</a:t>
            </a:r>
          </a:p>
        </p:txBody>
      </p:sp>
      <p:sp>
        <p:nvSpPr>
          <p:cNvPr id="47" name="Down Arrow 46">
            <a:extLst>
              <a:ext uri="{FF2B5EF4-FFF2-40B4-BE49-F238E27FC236}">
                <a16:creationId xmlns:a16="http://schemas.microsoft.com/office/drawing/2014/main" id="{3B199D66-B2EC-4142-8411-F708EC254054}"/>
              </a:ext>
            </a:extLst>
          </p:cNvPr>
          <p:cNvSpPr/>
          <p:nvPr/>
        </p:nvSpPr>
        <p:spPr>
          <a:xfrm rot="5400000">
            <a:off x="6515150" y="5327823"/>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136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0.70"/>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5" grpId="0"/>
      <p:bldP spid="36" grpId="0" animBg="1"/>
      <p:bldP spid="41" grpId="0" animBg="1"/>
      <p:bldP spid="42" grpId="0" animBg="1"/>
      <p:bldP spid="43" grpId="0" animBg="1"/>
      <p:bldP spid="44" grpId="0" animBg="1"/>
      <p:bldP spid="45" grpId="0" animBg="1"/>
      <p:bldP spid="46" grpId="0" animBg="1"/>
      <p:bldP spid="13" grpId="0" animBg="1"/>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sz="5400" dirty="0"/>
              <a:t>Generalization via Task Instructions</a:t>
            </a:r>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57466"/>
            <a:ext cx="11196576" cy="1655762"/>
          </a:xfrm>
        </p:spPr>
        <p:txBody>
          <a:bodyPr/>
          <a:lstStyle/>
          <a:p>
            <a:r>
              <a:rPr lang="en-US" dirty="0"/>
              <a:t>Swaroop Mishra, </a:t>
            </a:r>
            <a:r>
              <a:rPr lang="en-US" b="1" dirty="0"/>
              <a:t>Daniel </a:t>
            </a:r>
            <a:r>
              <a:rPr lang="en-US" b="1" dirty="0" err="1"/>
              <a:t>Khashabi</a:t>
            </a:r>
            <a:r>
              <a:rPr lang="en-US" dirty="0"/>
              <a:t>, </a:t>
            </a:r>
            <a:r>
              <a:rPr lang="en-US" dirty="0" err="1"/>
              <a:t>Chitta</a:t>
            </a:r>
            <a:r>
              <a:rPr lang="en-US" dirty="0"/>
              <a:t> </a:t>
            </a:r>
            <a:r>
              <a:rPr lang="en-US" dirty="0" err="1"/>
              <a:t>Baral</a:t>
            </a:r>
            <a:r>
              <a:rPr lang="en-US" dirty="0"/>
              <a:t>, </a:t>
            </a:r>
            <a:r>
              <a:rPr lang="en-US" dirty="0" err="1"/>
              <a:t>Hannaneh</a:t>
            </a:r>
            <a:r>
              <a:rPr lang="en-US" dirty="0"/>
              <a:t> </a:t>
            </a:r>
            <a:r>
              <a:rPr lang="en-US" dirty="0" err="1"/>
              <a:t>Hajishirzi</a:t>
            </a:r>
            <a:endParaRPr lang="en-US" dirty="0"/>
          </a:p>
          <a:p>
            <a:r>
              <a:rPr lang="en-US" i="1" dirty="0"/>
              <a:t>ACL 2022</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625600" y="1681842"/>
            <a:ext cx="8681656" cy="1828800"/>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solving language tasks </a:t>
            </a:r>
          </a:p>
          <a:p>
            <a:pPr algn="ctr"/>
            <a:r>
              <a:rPr lang="en-US" sz="4400" dirty="0">
                <a:solidFill>
                  <a:schemeClr val="tx1"/>
                </a:solidFill>
              </a:rPr>
              <a:t>via language instructions</a:t>
            </a:r>
          </a:p>
        </p:txBody>
      </p:sp>
      <p:pic>
        <p:nvPicPr>
          <p:cNvPr id="36872" name="Picture 8" descr="Hannaneh Hajishirzi - University of Washington">
            <a:extLst>
              <a:ext uri="{FF2B5EF4-FFF2-40B4-BE49-F238E27FC236}">
                <a16:creationId xmlns:a16="http://schemas.microsoft.com/office/drawing/2014/main" id="{38863074-F1E4-C54B-B820-19928A095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896" name="Picture 8" descr="Swaroop Mishra | DeepAI">
            <a:extLst>
              <a:ext uri="{FF2B5EF4-FFF2-40B4-BE49-F238E27FC236}">
                <a16:creationId xmlns:a16="http://schemas.microsoft.com/office/drawing/2014/main" id="{D9E358FB-11A0-1247-A727-6324531047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00" r="7454"/>
          <a:stretch/>
        </p:blipFill>
        <p:spPr bwMode="auto">
          <a:xfrm>
            <a:off x="6763593" y="5231555"/>
            <a:ext cx="985474" cy="121405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898" name="Picture 10">
            <a:extLst>
              <a:ext uri="{FF2B5EF4-FFF2-40B4-BE49-F238E27FC236}">
                <a16:creationId xmlns:a16="http://schemas.microsoft.com/office/drawing/2014/main" id="{CD77E9F5-D14B-2A4E-9A8C-571597A5F3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30" t="7809" r="12124" b="23602"/>
          <a:stretch/>
        </p:blipFill>
        <p:spPr bwMode="auto">
          <a:xfrm>
            <a:off x="9417260" y="5231555"/>
            <a:ext cx="985474" cy="11713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A772CF6-A5F6-2448-A9FF-24DDF78229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88" t="1449" r="15057" b="15199"/>
          <a:stretch/>
        </p:blipFill>
        <p:spPr bwMode="auto">
          <a:xfrm>
            <a:off x="8090426" y="5240634"/>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75835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2D4A82-3864-7D44-80CD-D7BA858FFA42}"/>
              </a:ext>
            </a:extLst>
          </p:cNvPr>
          <p:cNvSpPr/>
          <p:nvPr/>
        </p:nvSpPr>
        <p:spPr>
          <a:xfrm>
            <a:off x="2733472" y="2832297"/>
            <a:ext cx="1988164" cy="646331"/>
          </a:xfrm>
          <a:prstGeom prst="rect">
            <a:avLst/>
          </a:prstGeom>
        </p:spPr>
        <p:txBody>
          <a:bodyPr wrap="square">
            <a:spAutoFit/>
          </a:bodyPr>
          <a:lstStyle/>
          <a:p>
            <a:pPr algn="ctr"/>
            <a:r>
              <a:rPr lang="en-US" b="1" dirty="0"/>
              <a:t>Pronoun</a:t>
            </a:r>
            <a:br>
              <a:rPr lang="en-US" b="1" dirty="0"/>
            </a:br>
            <a:r>
              <a:rPr lang="en-US" b="1" dirty="0"/>
              <a:t>Resolution</a:t>
            </a:r>
          </a:p>
        </p:txBody>
      </p:sp>
      <p:sp>
        <p:nvSpPr>
          <p:cNvPr id="10" name="Rectangle 9">
            <a:extLst>
              <a:ext uri="{FF2B5EF4-FFF2-40B4-BE49-F238E27FC236}">
                <a16:creationId xmlns:a16="http://schemas.microsoft.com/office/drawing/2014/main" id="{A36BC8FB-7802-9041-8ADD-0C59939292A5}"/>
              </a:ext>
            </a:extLst>
          </p:cNvPr>
          <p:cNvSpPr/>
          <p:nvPr/>
        </p:nvSpPr>
        <p:spPr>
          <a:xfrm>
            <a:off x="4692324" y="2831990"/>
            <a:ext cx="3195145" cy="646331"/>
          </a:xfrm>
          <a:prstGeom prst="rect">
            <a:avLst/>
          </a:prstGeom>
        </p:spPr>
        <p:txBody>
          <a:bodyPr wrap="square">
            <a:spAutoFit/>
          </a:bodyPr>
          <a:lstStyle/>
          <a:p>
            <a:pPr algn="ctr"/>
            <a:r>
              <a:rPr lang="en-US" b="1" dirty="0"/>
              <a:t>Grammar</a:t>
            </a:r>
            <a:br>
              <a:rPr lang="en-US" b="1" dirty="0"/>
            </a:br>
            <a:r>
              <a:rPr lang="en-US" b="1" dirty="0"/>
              <a:t>Check</a:t>
            </a:r>
          </a:p>
        </p:txBody>
      </p:sp>
      <p:sp>
        <p:nvSpPr>
          <p:cNvPr id="14" name="Rectangle 13">
            <a:extLst>
              <a:ext uri="{FF2B5EF4-FFF2-40B4-BE49-F238E27FC236}">
                <a16:creationId xmlns:a16="http://schemas.microsoft.com/office/drawing/2014/main" id="{16DC11AB-3D25-B64C-AED8-6B67420D6B70}"/>
              </a:ext>
            </a:extLst>
          </p:cNvPr>
          <p:cNvSpPr/>
          <p:nvPr/>
        </p:nvSpPr>
        <p:spPr>
          <a:xfrm>
            <a:off x="7753488" y="2832297"/>
            <a:ext cx="1988164" cy="646331"/>
          </a:xfrm>
          <a:prstGeom prst="rect">
            <a:avLst/>
          </a:prstGeom>
        </p:spPr>
        <p:txBody>
          <a:bodyPr wrap="square">
            <a:spAutoFit/>
          </a:bodyPr>
          <a:lstStyle/>
          <a:p>
            <a:pPr algn="ctr"/>
            <a:r>
              <a:rPr lang="en-US" b="1" dirty="0"/>
              <a:t>Summary</a:t>
            </a:r>
          </a:p>
          <a:p>
            <a:pPr algn="ctr"/>
            <a:r>
              <a:rPr lang="en-US" b="1" dirty="0"/>
              <a:t>Generation</a:t>
            </a:r>
          </a:p>
        </p:txBody>
      </p:sp>
      <p:sp>
        <p:nvSpPr>
          <p:cNvPr id="19" name="Slide Number Placeholder 3">
            <a:extLst>
              <a:ext uri="{FF2B5EF4-FFF2-40B4-BE49-F238E27FC236}">
                <a16:creationId xmlns:a16="http://schemas.microsoft.com/office/drawing/2014/main" id="{0CE09880-7DB5-FF4A-9CF9-BE99CB489C98}"/>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47</a:t>
            </a:fld>
            <a:endParaRPr lang="en-US" dirty="0"/>
          </a:p>
        </p:txBody>
      </p:sp>
      <p:sp>
        <p:nvSpPr>
          <p:cNvPr id="21" name="Triangle 20">
            <a:extLst>
              <a:ext uri="{FF2B5EF4-FFF2-40B4-BE49-F238E27FC236}">
                <a16:creationId xmlns:a16="http://schemas.microsoft.com/office/drawing/2014/main" id="{CA25EDA4-575A-7E47-BC53-1C10FF0FB633}"/>
              </a:ext>
            </a:extLst>
          </p:cNvPr>
          <p:cNvSpPr/>
          <p:nvPr/>
        </p:nvSpPr>
        <p:spPr>
          <a:xfrm>
            <a:off x="3590595" y="215258"/>
            <a:ext cx="5342493" cy="248531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3E20FFE-3F38-0D4C-9C9C-0F478F5C77BB}"/>
              </a:ext>
            </a:extLst>
          </p:cNvPr>
          <p:cNvSpPr/>
          <p:nvPr/>
        </p:nvSpPr>
        <p:spPr>
          <a:xfrm>
            <a:off x="4136273" y="242527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D1</a:t>
            </a:r>
          </a:p>
        </p:txBody>
      </p:sp>
      <p:sp>
        <p:nvSpPr>
          <p:cNvPr id="26" name="Oval 25">
            <a:extLst>
              <a:ext uri="{FF2B5EF4-FFF2-40B4-BE49-F238E27FC236}">
                <a16:creationId xmlns:a16="http://schemas.microsoft.com/office/drawing/2014/main" id="{F47A0F94-DB2C-7C4E-A1EA-9916E9AEC1CA}"/>
              </a:ext>
            </a:extLst>
          </p:cNvPr>
          <p:cNvSpPr/>
          <p:nvPr/>
        </p:nvSpPr>
        <p:spPr>
          <a:xfrm>
            <a:off x="805386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D3</a:t>
            </a:r>
          </a:p>
        </p:txBody>
      </p:sp>
      <p:sp>
        <p:nvSpPr>
          <p:cNvPr id="27" name="Oval 26">
            <a:extLst>
              <a:ext uri="{FF2B5EF4-FFF2-40B4-BE49-F238E27FC236}">
                <a16:creationId xmlns:a16="http://schemas.microsoft.com/office/drawing/2014/main" id="{298F0FEC-CE49-1547-B9FC-203DB7AD7989}"/>
              </a:ext>
            </a:extLst>
          </p:cNvPr>
          <p:cNvSpPr/>
          <p:nvPr/>
        </p:nvSpPr>
        <p:spPr>
          <a:xfrm>
            <a:off x="6092907" y="241065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D2</a:t>
            </a:r>
          </a:p>
        </p:txBody>
      </p:sp>
      <p:sp>
        <p:nvSpPr>
          <p:cNvPr id="31" name="Rectangle 30">
            <a:extLst>
              <a:ext uri="{FF2B5EF4-FFF2-40B4-BE49-F238E27FC236}">
                <a16:creationId xmlns:a16="http://schemas.microsoft.com/office/drawing/2014/main" id="{2307277F-B20F-DE42-BA93-FCEA7EC62878}"/>
              </a:ext>
            </a:extLst>
          </p:cNvPr>
          <p:cNvSpPr/>
          <p:nvPr/>
        </p:nvSpPr>
        <p:spPr>
          <a:xfrm>
            <a:off x="4066398" y="706288"/>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32" name="Left-Right Arrow 31">
            <a:extLst>
              <a:ext uri="{FF2B5EF4-FFF2-40B4-BE49-F238E27FC236}">
                <a16:creationId xmlns:a16="http://schemas.microsoft.com/office/drawing/2014/main" id="{D82203BF-A9E7-7D44-854A-F574D2BFA066}"/>
              </a:ext>
            </a:extLst>
          </p:cNvPr>
          <p:cNvSpPr/>
          <p:nvPr/>
        </p:nvSpPr>
        <p:spPr>
          <a:xfrm>
            <a:off x="4495396" y="2043023"/>
            <a:ext cx="3532890"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lternate Process 40">
            <a:extLst>
              <a:ext uri="{FF2B5EF4-FFF2-40B4-BE49-F238E27FC236}">
                <a16:creationId xmlns:a16="http://schemas.microsoft.com/office/drawing/2014/main" id="{624C90E7-A4FA-4942-897C-0FA5577FC37C}"/>
              </a:ext>
            </a:extLst>
          </p:cNvPr>
          <p:cNvSpPr/>
          <p:nvPr/>
        </p:nvSpPr>
        <p:spPr>
          <a:xfrm>
            <a:off x="2093873" y="4142181"/>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sp>
        <p:nvSpPr>
          <p:cNvPr id="42" name="Alternate Process 41">
            <a:extLst>
              <a:ext uri="{FF2B5EF4-FFF2-40B4-BE49-F238E27FC236}">
                <a16:creationId xmlns:a16="http://schemas.microsoft.com/office/drawing/2014/main" id="{7DB58008-0EE3-1A4C-8C45-001869AC1E45}"/>
              </a:ext>
            </a:extLst>
          </p:cNvPr>
          <p:cNvSpPr/>
          <p:nvPr/>
        </p:nvSpPr>
        <p:spPr>
          <a:xfrm>
            <a:off x="4989342" y="4140293"/>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sp>
        <p:nvSpPr>
          <p:cNvPr id="43" name="Alternate Process 42">
            <a:extLst>
              <a:ext uri="{FF2B5EF4-FFF2-40B4-BE49-F238E27FC236}">
                <a16:creationId xmlns:a16="http://schemas.microsoft.com/office/drawing/2014/main" id="{B0AE2637-B105-FF42-AAC6-EC6E0E045DC6}"/>
              </a:ext>
            </a:extLst>
          </p:cNvPr>
          <p:cNvSpPr/>
          <p:nvPr/>
        </p:nvSpPr>
        <p:spPr>
          <a:xfrm>
            <a:off x="8121785" y="4140293"/>
            <a:ext cx="2120137"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sp>
        <p:nvSpPr>
          <p:cNvPr id="44" name="Up-Down Arrow 43">
            <a:extLst>
              <a:ext uri="{FF2B5EF4-FFF2-40B4-BE49-F238E27FC236}">
                <a16:creationId xmlns:a16="http://schemas.microsoft.com/office/drawing/2014/main" id="{28FA8179-53CF-524F-BB31-F3D54B3776C9}"/>
              </a:ext>
            </a:extLst>
          </p:cNvPr>
          <p:cNvSpPr/>
          <p:nvPr/>
        </p:nvSpPr>
        <p:spPr>
          <a:xfrm rot="1172979">
            <a:off x="3292752" y="3474769"/>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Up-Down Arrow 44">
            <a:extLst>
              <a:ext uri="{FF2B5EF4-FFF2-40B4-BE49-F238E27FC236}">
                <a16:creationId xmlns:a16="http://schemas.microsoft.com/office/drawing/2014/main" id="{24784A3B-A962-ED40-8ADD-ADD4A7F5A478}"/>
              </a:ext>
            </a:extLst>
          </p:cNvPr>
          <p:cNvSpPr/>
          <p:nvPr/>
        </p:nvSpPr>
        <p:spPr>
          <a:xfrm>
            <a:off x="6085383" y="3533494"/>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Up-Down Arrow 45">
            <a:extLst>
              <a:ext uri="{FF2B5EF4-FFF2-40B4-BE49-F238E27FC236}">
                <a16:creationId xmlns:a16="http://schemas.microsoft.com/office/drawing/2014/main" id="{714EE26B-9E21-624E-81E7-3E0266FDD8B8}"/>
              </a:ext>
            </a:extLst>
          </p:cNvPr>
          <p:cNvSpPr/>
          <p:nvPr/>
        </p:nvSpPr>
        <p:spPr>
          <a:xfrm rot="20430977">
            <a:off x="8761024" y="3452982"/>
            <a:ext cx="382213" cy="612934"/>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a:extLst>
              <a:ext uri="{FF2B5EF4-FFF2-40B4-BE49-F238E27FC236}">
                <a16:creationId xmlns:a16="http://schemas.microsoft.com/office/drawing/2014/main" id="{38FF48D9-8C72-5446-8F0B-3BB81319086B}"/>
              </a:ext>
            </a:extLst>
          </p:cNvPr>
          <p:cNvSpPr/>
          <p:nvPr/>
        </p:nvSpPr>
        <p:spPr>
          <a:xfrm>
            <a:off x="8116337" y="5187893"/>
            <a:ext cx="3903327" cy="995473"/>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chemeClr val="tx1"/>
                </a:solidFill>
              </a:rPr>
              <a:t>Multi-Task Learning in NLP: </a:t>
            </a:r>
            <a:br>
              <a:rPr lang="en-US" b="1" dirty="0">
                <a:solidFill>
                  <a:schemeClr val="tx1"/>
                </a:solidFill>
              </a:rPr>
            </a:br>
            <a:r>
              <a:rPr lang="en-US" dirty="0">
                <a:solidFill>
                  <a:schemeClr val="tx1"/>
                </a:solidFill>
              </a:rPr>
              <a:t>How can we leverage (induce) </a:t>
            </a:r>
            <a:r>
              <a:rPr lang="en-US" u="sng" dirty="0">
                <a:solidFill>
                  <a:schemeClr val="tx1"/>
                </a:solidFill>
              </a:rPr>
              <a:t>commonalities</a:t>
            </a:r>
            <a:r>
              <a:rPr lang="en-US" dirty="0">
                <a:solidFill>
                  <a:schemeClr val="tx1"/>
                </a:solidFill>
              </a:rPr>
              <a:t> among language tasks?</a:t>
            </a:r>
          </a:p>
        </p:txBody>
      </p:sp>
      <p:cxnSp>
        <p:nvCxnSpPr>
          <p:cNvPr id="29" name="Straight Arrow Connector 28">
            <a:extLst>
              <a:ext uri="{FF2B5EF4-FFF2-40B4-BE49-F238E27FC236}">
                <a16:creationId xmlns:a16="http://schemas.microsoft.com/office/drawing/2014/main" id="{99EA5277-7863-FC4B-B89B-F769C5DE2D89}"/>
              </a:ext>
            </a:extLst>
          </p:cNvPr>
          <p:cNvCxnSpPr>
            <a:cxnSpLocks/>
          </p:cNvCxnSpPr>
          <p:nvPr/>
        </p:nvCxnSpPr>
        <p:spPr>
          <a:xfrm flipH="1">
            <a:off x="10241922" y="5839596"/>
            <a:ext cx="788408" cy="470009"/>
          </a:xfrm>
          <a:prstGeom prst="straightConnector1">
            <a:avLst/>
          </a:prstGeom>
          <a:ln w="25400">
            <a:solidFill>
              <a:srgbClr val="C0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7E3E657-3DF7-054A-A602-2027F6E89E2C}"/>
              </a:ext>
            </a:extLst>
          </p:cNvPr>
          <p:cNvSpPr/>
          <p:nvPr/>
        </p:nvSpPr>
        <p:spPr>
          <a:xfrm>
            <a:off x="8891894" y="6279478"/>
            <a:ext cx="2904269" cy="338554"/>
          </a:xfrm>
          <a:prstGeom prst="rect">
            <a:avLst/>
          </a:prstGeom>
        </p:spPr>
        <p:txBody>
          <a:bodyPr wrap="square">
            <a:spAutoFit/>
          </a:bodyPr>
          <a:lstStyle/>
          <a:p>
            <a:r>
              <a:rPr lang="en-US" sz="1600" i="1" dirty="0">
                <a:solidFill>
                  <a:srgbClr val="C00000"/>
                </a:solidFill>
              </a:rPr>
              <a:t>language input- language output</a:t>
            </a:r>
          </a:p>
        </p:txBody>
      </p:sp>
      <p:sp>
        <p:nvSpPr>
          <p:cNvPr id="37" name="Rounded Rectangle 36">
            <a:extLst>
              <a:ext uri="{FF2B5EF4-FFF2-40B4-BE49-F238E27FC236}">
                <a16:creationId xmlns:a16="http://schemas.microsoft.com/office/drawing/2014/main" id="{E61EF9D2-D120-C948-8444-64BFB04923DB}"/>
              </a:ext>
            </a:extLst>
          </p:cNvPr>
          <p:cNvSpPr/>
          <p:nvPr/>
        </p:nvSpPr>
        <p:spPr>
          <a:xfrm>
            <a:off x="762321" y="5200711"/>
            <a:ext cx="4915148"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7" name="Down Arrow 46">
            <a:extLst>
              <a:ext uri="{FF2B5EF4-FFF2-40B4-BE49-F238E27FC236}">
                <a16:creationId xmlns:a16="http://schemas.microsoft.com/office/drawing/2014/main" id="{0241F16F-D512-FA4B-9DDA-60A59926C203}"/>
              </a:ext>
            </a:extLst>
          </p:cNvPr>
          <p:cNvSpPr/>
          <p:nvPr/>
        </p:nvSpPr>
        <p:spPr>
          <a:xfrm rot="5400000">
            <a:off x="6515150" y="5327823"/>
            <a:ext cx="628650" cy="715612"/>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61386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grpSp>
        <p:nvGrpSpPr>
          <p:cNvPr id="12" name="Group 11">
            <a:extLst>
              <a:ext uri="{FF2B5EF4-FFF2-40B4-BE49-F238E27FC236}">
                <a16:creationId xmlns:a16="http://schemas.microsoft.com/office/drawing/2014/main" id="{18B8D88D-4A8F-0D40-9BC4-498DDE00CF09}"/>
              </a:ext>
            </a:extLst>
          </p:cNvPr>
          <p:cNvGrpSpPr/>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502D13-E2B5-0E43-9FDB-CE5572F9ED41}"/>
                  </a:ext>
                </a:extLst>
              </p:cNvPr>
              <p:cNvSpPr/>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nvSpPr>
            <p:spPr>
              <a:xfrm>
                <a:off x="6251408" y="3636120"/>
                <a:ext cx="861133" cy="864596"/>
              </a:xfrm>
              <a:prstGeom prst="rect">
                <a:avLst/>
              </a:prstGeom>
              <a:blipFill>
                <a:blip r:embed="rId3"/>
                <a:stretch>
                  <a:fillRect l="-15942" t="-4348" r="-14493" b="-8696"/>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9FD4BBE7-D00D-D64C-BE5F-73B06066E0AE}"/>
              </a:ext>
            </a:extLst>
          </p:cNvPr>
          <p:cNvGrpSpPr/>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a:t>
              </a:r>
            </a:p>
          </p:txBody>
        </p:sp>
      </p:grpSp>
      <p:sp>
        <p:nvSpPr>
          <p:cNvPr id="43" name="Rectangle 42">
            <a:extLst>
              <a:ext uri="{FF2B5EF4-FFF2-40B4-BE49-F238E27FC236}">
                <a16:creationId xmlns:a16="http://schemas.microsoft.com/office/drawing/2014/main" id="{4F67310E-AD0F-0348-87DB-72421C823266}"/>
              </a:ext>
            </a:extLst>
          </p:cNvPr>
          <p:cNvSpPr/>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45" name="Rectangle 44">
            <a:extLst>
              <a:ext uri="{FF2B5EF4-FFF2-40B4-BE49-F238E27FC236}">
                <a16:creationId xmlns:a16="http://schemas.microsoft.com/office/drawing/2014/main" id="{BB787083-544F-F945-BACA-6858E9654E32}"/>
              </a:ext>
            </a:extLst>
          </p:cNvPr>
          <p:cNvSpPr/>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61" name="Triangle 60">
            <a:extLst>
              <a:ext uri="{FF2B5EF4-FFF2-40B4-BE49-F238E27FC236}">
                <a16:creationId xmlns:a16="http://schemas.microsoft.com/office/drawing/2014/main" id="{CA0BED2E-71F0-1B41-A716-B9716E2BEE09}"/>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A6B766-3A2F-914C-B793-A49E3E5EA518}"/>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63" name="Oval 62">
            <a:extLst>
              <a:ext uri="{FF2B5EF4-FFF2-40B4-BE49-F238E27FC236}">
                <a16:creationId xmlns:a16="http://schemas.microsoft.com/office/drawing/2014/main" id="{E07BD4B5-1EEF-8948-A165-82CAA79243B1}"/>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64" name="Oval 63">
            <a:extLst>
              <a:ext uri="{FF2B5EF4-FFF2-40B4-BE49-F238E27FC236}">
                <a16:creationId xmlns:a16="http://schemas.microsoft.com/office/drawing/2014/main" id="{3604CD2A-E9F5-2F4F-9794-2ED427619057}"/>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65" name="Rectangle 64">
            <a:extLst>
              <a:ext uri="{FF2B5EF4-FFF2-40B4-BE49-F238E27FC236}">
                <a16:creationId xmlns:a16="http://schemas.microsoft.com/office/drawing/2014/main" id="{B3280807-E384-8448-9958-77DE1ACEEC5C}"/>
              </a:ext>
            </a:extLst>
          </p:cNvPr>
          <p:cNvSpPr/>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67" name="Rectangle 66">
            <a:extLst>
              <a:ext uri="{FF2B5EF4-FFF2-40B4-BE49-F238E27FC236}">
                <a16:creationId xmlns:a16="http://schemas.microsoft.com/office/drawing/2014/main" id="{2D3CBC2F-53A9-764E-A0DB-0E380B5B86B4}"/>
              </a:ext>
            </a:extLst>
          </p:cNvPr>
          <p:cNvSpPr/>
          <p:nvPr/>
        </p:nvSpPr>
        <p:spPr>
          <a:xfrm>
            <a:off x="748339" y="3778947"/>
            <a:ext cx="1520645" cy="584775"/>
          </a:xfrm>
          <a:prstGeom prst="rect">
            <a:avLst/>
          </a:prstGeom>
        </p:spPr>
        <p:txBody>
          <a:bodyPr wrap="square">
            <a:spAutoFit/>
          </a:bodyPr>
          <a:lstStyle/>
          <a:p>
            <a:pPr algn="ctr"/>
            <a:r>
              <a:rPr lang="en-US" sz="1600" b="1" dirty="0"/>
              <a:t>Grammar</a:t>
            </a:r>
            <a:br>
              <a:rPr lang="en-US" sz="1600" b="1" dirty="0"/>
            </a:br>
            <a:r>
              <a:rPr lang="en-US" sz="1600" b="1" dirty="0"/>
              <a:t>Check</a:t>
            </a:r>
          </a:p>
        </p:txBody>
      </p:sp>
      <p:sp>
        <p:nvSpPr>
          <p:cNvPr id="68" name="Left-Right Arrow 67">
            <a:extLst>
              <a:ext uri="{FF2B5EF4-FFF2-40B4-BE49-F238E27FC236}">
                <a16:creationId xmlns:a16="http://schemas.microsoft.com/office/drawing/2014/main" id="{947633AE-4140-8E47-85BE-ABD4ABDE11F5}"/>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83339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grpSp>
        <p:nvGrpSpPr>
          <p:cNvPr id="12" name="Group 11">
            <a:extLst>
              <a:ext uri="{FF2B5EF4-FFF2-40B4-BE49-F238E27FC236}">
                <a16:creationId xmlns:a16="http://schemas.microsoft.com/office/drawing/2014/main" id="{18B8D88D-4A8F-0D40-9BC4-498DDE00CF09}"/>
              </a:ext>
            </a:extLst>
          </p:cNvPr>
          <p:cNvGrpSpPr/>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2" name="Rounded Rectangular Callout 131">
            <a:extLst>
              <a:ext uri="{FF2B5EF4-FFF2-40B4-BE49-F238E27FC236}">
                <a16:creationId xmlns:a16="http://schemas.microsoft.com/office/drawing/2014/main" id="{F47A1FC4-3586-4145-8A5E-D5BEB91D3A3E}"/>
              </a:ext>
            </a:extLst>
          </p:cNvPr>
          <p:cNvSpPr/>
          <p:nvPr/>
        </p:nvSpPr>
        <p:spPr>
          <a:xfrm>
            <a:off x="431093"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502D13-E2B5-0E43-9FDB-CE5572F9ED41}"/>
                  </a:ext>
                </a:extLst>
              </p:cNvPr>
              <p:cNvSpPr/>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nvSpPr>
            <p:spPr>
              <a:xfrm>
                <a:off x="6251408" y="3636120"/>
                <a:ext cx="861133" cy="864596"/>
              </a:xfrm>
              <a:prstGeom prst="rect">
                <a:avLst/>
              </a:prstGeom>
              <a:blipFill>
                <a:blip r:embed="rId3"/>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sp>
        <p:nvSpPr>
          <p:cNvPr id="45" name="Rectangle 44">
            <a:extLst>
              <a:ext uri="{FF2B5EF4-FFF2-40B4-BE49-F238E27FC236}">
                <a16:creationId xmlns:a16="http://schemas.microsoft.com/office/drawing/2014/main" id="{BB787083-544F-F945-BACA-6858E9654E32}"/>
              </a:ext>
            </a:extLst>
          </p:cNvPr>
          <p:cNvSpPr/>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sp>
        <p:nvSpPr>
          <p:cNvPr id="42" name="Triangle 41">
            <a:extLst>
              <a:ext uri="{FF2B5EF4-FFF2-40B4-BE49-F238E27FC236}">
                <a16:creationId xmlns:a16="http://schemas.microsoft.com/office/drawing/2014/main" id="{9AFA7C25-F560-654B-BFB8-24FDE84B886E}"/>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C4C5454-D737-B141-B335-93BC285C7298}"/>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47" name="Oval 46">
            <a:extLst>
              <a:ext uri="{FF2B5EF4-FFF2-40B4-BE49-F238E27FC236}">
                <a16:creationId xmlns:a16="http://schemas.microsoft.com/office/drawing/2014/main" id="{051EE346-8392-074B-A790-7D862AA80686}"/>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49" name="Oval 48">
            <a:extLst>
              <a:ext uri="{FF2B5EF4-FFF2-40B4-BE49-F238E27FC236}">
                <a16:creationId xmlns:a16="http://schemas.microsoft.com/office/drawing/2014/main" id="{228E311D-6770-314B-9B27-A2C8A5834655}"/>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0" name="Rectangle 49">
            <a:extLst>
              <a:ext uri="{FF2B5EF4-FFF2-40B4-BE49-F238E27FC236}">
                <a16:creationId xmlns:a16="http://schemas.microsoft.com/office/drawing/2014/main" id="{4F460DDA-E448-2C49-B3EB-F3A4C6268F69}"/>
              </a:ext>
            </a:extLst>
          </p:cNvPr>
          <p:cNvSpPr/>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1" name="Left-Right Arrow 50">
            <a:extLst>
              <a:ext uri="{FF2B5EF4-FFF2-40B4-BE49-F238E27FC236}">
                <a16:creationId xmlns:a16="http://schemas.microsoft.com/office/drawing/2014/main" id="{54B722F8-0E3A-DD40-8207-5D069CD62B50}"/>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2" name="Group 51">
            <a:extLst>
              <a:ext uri="{FF2B5EF4-FFF2-40B4-BE49-F238E27FC236}">
                <a16:creationId xmlns:a16="http://schemas.microsoft.com/office/drawing/2014/main" id="{3F276C51-E8E0-534A-A203-D9F258A7FA0B}"/>
              </a:ext>
            </a:extLst>
          </p:cNvPr>
          <p:cNvGrpSpPr/>
          <p:nvPr/>
        </p:nvGrpSpPr>
        <p:grpSpPr>
          <a:xfrm>
            <a:off x="7114813" y="3835488"/>
            <a:ext cx="4116498" cy="510778"/>
            <a:chOff x="7112541" y="3833216"/>
            <a:chExt cx="4116498" cy="510778"/>
          </a:xfrm>
        </p:grpSpPr>
        <p:cxnSp>
          <p:nvCxnSpPr>
            <p:cNvPr id="53" name="Elbow Connector 52">
              <a:extLst>
                <a:ext uri="{FF2B5EF4-FFF2-40B4-BE49-F238E27FC236}">
                  <a16:creationId xmlns:a16="http://schemas.microsoft.com/office/drawing/2014/main" id="{5414297C-35AD-1C4C-A9CD-50C3DF52725E}"/>
                </a:ext>
              </a:extLst>
            </p:cNvPr>
            <p:cNvCxnSpPr>
              <a:cxnSpLocks/>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54" name="Alternate Process 53">
              <a:extLst>
                <a:ext uri="{FF2B5EF4-FFF2-40B4-BE49-F238E27FC236}">
                  <a16:creationId xmlns:a16="http://schemas.microsoft.com/office/drawing/2014/main" id="{8631D343-4A8E-0142-BBCE-EF5C2B465F63}"/>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a:t>
              </a:r>
            </a:p>
          </p:txBody>
        </p:sp>
      </p:grpSp>
    </p:spTree>
    <p:extLst>
      <p:ext uri="{BB962C8B-B14F-4D97-AF65-F5344CB8AC3E}">
        <p14:creationId xmlns:p14="http://schemas.microsoft.com/office/powerpoint/2010/main" val="2039757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2"/>
                                        </p:tgtEl>
                                      </p:cBhvr>
                                    </p:animEffect>
                                    <p:set>
                                      <p:cBhvr>
                                        <p:cTn id="15" dur="1" fill="hold">
                                          <p:stCondLst>
                                            <p:cond delay="499"/>
                                          </p:stCondLst>
                                        </p:cTn>
                                        <p:tgtEl>
                                          <p:spTgt spid="5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38" grpId="0"/>
      <p:bldP spid="3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sp>
        <p:nvSpPr>
          <p:cNvPr id="83" name="Rectangle 82">
            <a:extLst>
              <a:ext uri="{FF2B5EF4-FFF2-40B4-BE49-F238E27FC236}">
                <a16:creationId xmlns:a16="http://schemas.microsoft.com/office/drawing/2014/main" id="{EB27D7C2-DF0D-7A4D-BC52-88A3AE5E6867}"/>
              </a:ext>
            </a:extLst>
          </p:cNvPr>
          <p:cNvSpPr/>
          <p:nvPr/>
        </p:nvSpPr>
        <p:spPr>
          <a:xfrm>
            <a:off x="10532856" y="3563131"/>
            <a:ext cx="877824" cy="369332"/>
          </a:xfrm>
          <a:prstGeom prst="rect">
            <a:avLst/>
          </a:prstGeom>
        </p:spPr>
        <p:txBody>
          <a:bodyPr wrap="square">
            <a:spAutoFit/>
          </a:bodyPr>
          <a:lstStyle/>
          <a:p>
            <a:pPr algn="ctr"/>
            <a:r>
              <a:rPr lang="en-US" dirty="0"/>
              <a:t>tasks</a:t>
            </a:r>
          </a:p>
        </p:txBody>
      </p:sp>
      <p:sp>
        <p:nvSpPr>
          <p:cNvPr id="134" name="Content Placeholder 2">
            <a:extLst>
              <a:ext uri="{FF2B5EF4-FFF2-40B4-BE49-F238E27FC236}">
                <a16:creationId xmlns:a16="http://schemas.microsoft.com/office/drawing/2014/main" id="{B730E9A0-56BE-C849-852F-095C4F0F6469}"/>
              </a:ext>
            </a:extLst>
          </p:cNvPr>
          <p:cNvSpPr txBox="1">
            <a:spLocks/>
          </p:cNvSpPr>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grpSp>
        <p:nvGrpSpPr>
          <p:cNvPr id="158" name="Group 157">
            <a:extLst>
              <a:ext uri="{FF2B5EF4-FFF2-40B4-BE49-F238E27FC236}">
                <a16:creationId xmlns:a16="http://schemas.microsoft.com/office/drawing/2014/main" id="{396B0286-8E95-4342-8FA6-8DD79F95E444}"/>
              </a:ext>
            </a:extLst>
          </p:cNvPr>
          <p:cNvGrpSpPr/>
          <p:nvPr/>
        </p:nvGrpSpPr>
        <p:grpSpPr>
          <a:xfrm>
            <a:off x="403270" y="4084066"/>
            <a:ext cx="6400087" cy="1015663"/>
            <a:chOff x="560228" y="2920283"/>
            <a:chExt cx="5898919" cy="1015663"/>
          </a:xfrm>
        </p:grpSpPr>
        <p:sp>
          <p:nvSpPr>
            <p:cNvPr id="159" name="Rectangle 158">
              <a:extLst>
                <a:ext uri="{FF2B5EF4-FFF2-40B4-BE49-F238E27FC236}">
                  <a16:creationId xmlns:a16="http://schemas.microsoft.com/office/drawing/2014/main" id="{00A1BF96-90B3-1D4D-8E08-530F9218945B}"/>
                </a:ext>
              </a:extLst>
            </p:cNvPr>
            <p:cNvSpPr/>
            <p:nvPr/>
          </p:nvSpPr>
          <p:spPr>
            <a:xfrm>
              <a:off x="560228" y="2920283"/>
              <a:ext cx="5898919" cy="1015663"/>
            </a:xfrm>
            <a:prstGeom prst="rect">
              <a:avLst/>
            </a:prstGeom>
            <a:solidFill>
              <a:schemeClr val="bg1">
                <a:lumMod val="95000"/>
              </a:schemeClr>
            </a:solidFill>
          </p:spPr>
          <p:txBody>
            <a:bodyPr wrap="square">
              <a:spAutoFit/>
            </a:bodyPr>
            <a:lstStyle/>
            <a:p>
              <a:r>
                <a:rPr lang="en-US" dirty="0">
                  <a:solidFill>
                    <a:schemeClr val="accent1"/>
                  </a:solidFill>
                </a:rPr>
                <a:t>        Task: summarizing documents</a:t>
              </a:r>
            </a:p>
            <a:p>
              <a:endParaRPr lang="en-US" i="1" dirty="0"/>
            </a:p>
            <a:p>
              <a:endParaRPr lang="en-US" sz="2400" i="1" dirty="0"/>
            </a:p>
          </p:txBody>
        </p: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365B5C14-6F7B-BD45-A052-2986B08C44AC}"/>
                    </a:ext>
                  </a:extLst>
                </p:cNvPr>
                <p:cNvSpPr txBox="1"/>
                <p:nvPr/>
              </p:nvSpPr>
              <p:spPr>
                <a:xfrm>
                  <a:off x="838685" y="3441204"/>
                  <a:ext cx="84256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oMath>
                    </m:oMathPara>
                  </a14:m>
                  <a:endParaRPr lang="en-US" b="1" dirty="0"/>
                </a:p>
              </p:txBody>
            </p:sp>
          </mc:Choice>
          <mc:Fallback xmlns="">
            <p:sp>
              <p:nvSpPr>
                <p:cNvPr id="160" name="TextBox 159">
                  <a:extLst>
                    <a:ext uri="{FF2B5EF4-FFF2-40B4-BE49-F238E27FC236}">
                      <a16:creationId xmlns:a16="http://schemas.microsoft.com/office/drawing/2014/main" id="{365B5C14-6F7B-BD45-A052-2986B08C44AC}"/>
                    </a:ext>
                  </a:extLst>
                </p:cNvPr>
                <p:cNvSpPr txBox="1">
                  <a:spLocks noRot="1" noChangeAspect="1" noMove="1" noResize="1" noEditPoints="1" noAdjustHandles="1" noChangeArrowheads="1" noChangeShapeType="1" noTextEdit="1"/>
                </p:cNvSpPr>
                <p:nvPr/>
              </p:nvSpPr>
              <p:spPr>
                <a:xfrm>
                  <a:off x="838685" y="3441204"/>
                  <a:ext cx="842567" cy="276999"/>
                </a:xfrm>
                <a:prstGeom prst="rect">
                  <a:avLst/>
                </a:prstGeom>
                <a:blipFill>
                  <a:blip r:embed="rId3"/>
                  <a:stretch>
                    <a:fillRect/>
                  </a:stretch>
                </a:blipFill>
              </p:spPr>
              <p:txBody>
                <a:bodyPr/>
                <a:lstStyle/>
                <a:p>
                  <a:r>
                    <a:rPr lang="en-US">
                      <a:noFill/>
                    </a:rPr>
                    <a:t> </a:t>
                  </a:r>
                </a:p>
              </p:txBody>
            </p:sp>
          </mc:Fallback>
        </mc:AlternateContent>
        <p:pic>
          <p:nvPicPr>
            <p:cNvPr id="161" name="Picture 4" descr="Download Paper Document File Word Svg Png Icon Free Download - Full Size  PNG Image - PNGkit">
              <a:extLst>
                <a:ext uri="{FF2B5EF4-FFF2-40B4-BE49-F238E27FC236}">
                  <a16:creationId xmlns:a16="http://schemas.microsoft.com/office/drawing/2014/main" id="{119BB3A2-A203-3D45-8A4A-B92A8DFB8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110" y="3370819"/>
              <a:ext cx="362255" cy="4661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91065F2F-C8BD-7F4F-A0AE-86A493FEB02A}"/>
                    </a:ext>
                  </a:extLst>
                </p:cNvPr>
                <p:cNvSpPr txBox="1"/>
                <p:nvPr/>
              </p:nvSpPr>
              <p:spPr>
                <a:xfrm>
                  <a:off x="3752810" y="3428896"/>
                  <a:ext cx="2685098"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 U.S. troops will …”</a:t>
                  </a:r>
                </a:p>
              </p:txBody>
            </p:sp>
          </mc:Choice>
          <mc:Fallback xmlns="">
            <p:sp>
              <p:nvSpPr>
                <p:cNvPr id="162" name="TextBox 161">
                  <a:extLst>
                    <a:ext uri="{FF2B5EF4-FFF2-40B4-BE49-F238E27FC236}">
                      <a16:creationId xmlns:a16="http://schemas.microsoft.com/office/drawing/2014/main" id="{91065F2F-C8BD-7F4F-A0AE-86A493FEB02A}"/>
                    </a:ext>
                  </a:extLst>
                </p:cNvPr>
                <p:cNvSpPr txBox="1">
                  <a:spLocks noRot="1" noChangeAspect="1" noMove="1" noResize="1" noEditPoints="1" noAdjustHandles="1" noChangeArrowheads="1" noChangeShapeType="1" noTextEdit="1"/>
                </p:cNvSpPr>
                <p:nvPr/>
              </p:nvSpPr>
              <p:spPr>
                <a:xfrm>
                  <a:off x="3752810" y="3428896"/>
                  <a:ext cx="2685098" cy="276999"/>
                </a:xfrm>
                <a:prstGeom prst="rect">
                  <a:avLst/>
                </a:prstGeom>
                <a:blipFill>
                  <a:blip r:embed="rId5"/>
                  <a:stretch>
                    <a:fillRect l="-3043" t="-26087" b="-52174"/>
                  </a:stretch>
                </a:blipFill>
              </p:spPr>
              <p:txBody>
                <a:bodyPr/>
                <a:lstStyle/>
                <a:p>
                  <a:r>
                    <a:rPr lang="en-US">
                      <a:noFill/>
                    </a:rPr>
                    <a:t> </a:t>
                  </a:r>
                </a:p>
              </p:txBody>
            </p:sp>
          </mc:Fallback>
        </mc:AlternateContent>
        <p:cxnSp>
          <p:nvCxnSpPr>
            <p:cNvPr id="163" name="Straight Arrow Connector 162">
              <a:extLst>
                <a:ext uri="{FF2B5EF4-FFF2-40B4-BE49-F238E27FC236}">
                  <a16:creationId xmlns:a16="http://schemas.microsoft.com/office/drawing/2014/main" id="{C816EE27-F08F-A545-AF38-3FDB5E85EFB3}"/>
                </a:ext>
              </a:extLst>
            </p:cNvPr>
            <p:cNvCxnSpPr>
              <a:cxnSpLocks/>
            </p:cNvCxnSpPr>
            <p:nvPr/>
          </p:nvCxnSpPr>
          <p:spPr>
            <a:xfrm>
              <a:off x="3162868" y="3596769"/>
              <a:ext cx="3173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C5D34AB8-8AE6-A244-AD0F-9ABC12211460}"/>
              </a:ext>
            </a:extLst>
          </p:cNvPr>
          <p:cNvGrpSpPr/>
          <p:nvPr/>
        </p:nvGrpSpPr>
        <p:grpSpPr>
          <a:xfrm>
            <a:off x="374896" y="5362762"/>
            <a:ext cx="6428462" cy="923330"/>
            <a:chOff x="543344" y="4198979"/>
            <a:chExt cx="5898919" cy="923330"/>
          </a:xfrm>
        </p:grpSpPr>
        <p:sp>
          <p:nvSpPr>
            <p:cNvPr id="165" name="Rectangle 164">
              <a:extLst>
                <a:ext uri="{FF2B5EF4-FFF2-40B4-BE49-F238E27FC236}">
                  <a16:creationId xmlns:a16="http://schemas.microsoft.com/office/drawing/2014/main" id="{F4B31ADF-CA2E-FA41-B507-15B767B5FAD0}"/>
                </a:ext>
              </a:extLst>
            </p:cNvPr>
            <p:cNvSpPr/>
            <p:nvPr/>
          </p:nvSpPr>
          <p:spPr>
            <a:xfrm>
              <a:off x="543344" y="4198979"/>
              <a:ext cx="5898919" cy="923330"/>
            </a:xfrm>
            <a:prstGeom prst="rect">
              <a:avLst/>
            </a:prstGeom>
            <a:solidFill>
              <a:schemeClr val="bg1">
                <a:lumMod val="95000"/>
              </a:schemeClr>
            </a:solidFill>
          </p:spPr>
          <p:txBody>
            <a:bodyPr wrap="square">
              <a:spAutoFit/>
            </a:bodyPr>
            <a:lstStyle/>
            <a:p>
              <a:r>
                <a:rPr lang="en-US" dirty="0">
                  <a:solidFill>
                    <a:schemeClr val="accent1"/>
                  </a:solidFill>
                </a:rPr>
                <a:t>        Task: translating documents</a:t>
              </a:r>
            </a:p>
            <a:p>
              <a:endParaRPr lang="en-US" i="1" dirty="0"/>
            </a:p>
            <a:p>
              <a:endParaRPr lang="en-US" i="1" dirty="0"/>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66F93AC8-744C-0142-8C2D-1B21BAF71066}"/>
                    </a:ext>
                  </a:extLst>
                </p:cNvPr>
                <p:cNvSpPr txBox="1"/>
                <p:nvPr/>
              </p:nvSpPr>
              <p:spPr>
                <a:xfrm>
                  <a:off x="1093001" y="4699723"/>
                  <a:ext cx="318659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Enjoyed</m:t>
                        </m:r>
                        <m:r>
                          <m:rPr>
                            <m:nor/>
                          </m:rPr>
                          <a:rPr lang="en-US" sz="1600" b="0" i="0" dirty="0" smtClean="0"/>
                          <m:t> </m:t>
                        </m:r>
                        <m:r>
                          <a:rPr lang="en-US" sz="1600" b="0" i="1" dirty="0" smtClean="0">
                            <a:latin typeface="Cambria Math" panose="02040503050406030204" pitchFamily="18" charset="0"/>
                          </a:rPr>
                          <m:t>…!</m:t>
                        </m:r>
                        <m:r>
                          <m:rPr>
                            <m:nor/>
                          </m:rPr>
                          <a:rPr lang="en-US" sz="1600" dirty="0"/>
                          <m:t>”</m:t>
                        </m:r>
                      </m:oMath>
                    </m:oMathPara>
                  </a14:m>
                  <a:endParaRPr lang="en-US" sz="1600" dirty="0"/>
                </a:p>
              </p:txBody>
            </p:sp>
          </mc:Choice>
          <mc:Fallback xmlns="">
            <p:sp>
              <p:nvSpPr>
                <p:cNvPr id="166" name="TextBox 165">
                  <a:extLst>
                    <a:ext uri="{FF2B5EF4-FFF2-40B4-BE49-F238E27FC236}">
                      <a16:creationId xmlns:a16="http://schemas.microsoft.com/office/drawing/2014/main" id="{66F93AC8-744C-0142-8C2D-1B21BAF71066}"/>
                    </a:ext>
                  </a:extLst>
                </p:cNvPr>
                <p:cNvSpPr txBox="1">
                  <a:spLocks noRot="1" noChangeAspect="1" noMove="1" noResize="1" noEditPoints="1" noAdjustHandles="1" noChangeArrowheads="1" noChangeShapeType="1" noTextEdit="1"/>
                </p:cNvSpPr>
                <p:nvPr/>
              </p:nvSpPr>
              <p:spPr>
                <a:xfrm>
                  <a:off x="1093001" y="4699723"/>
                  <a:ext cx="3186590" cy="246221"/>
                </a:xfrm>
                <a:prstGeom prst="rect">
                  <a:avLst/>
                </a:prstGeom>
                <a:blipFill>
                  <a:blip r:embed="rId6"/>
                  <a:stretch>
                    <a:fillRect l="-1460" t="-20000"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4266FABF-F755-3449-8DAB-317EBC5B86D4}"/>
                    </a:ext>
                  </a:extLst>
                </p:cNvPr>
                <p:cNvSpPr txBox="1"/>
                <p:nvPr/>
              </p:nvSpPr>
              <p:spPr>
                <a:xfrm>
                  <a:off x="3719052" y="4690820"/>
                  <a:ext cx="1689869" cy="246221"/>
                </a:xfrm>
                <a:prstGeom prst="rect">
                  <a:avLst/>
                </a:prstGeom>
                <a:noFill/>
              </p:spPr>
              <p:txBody>
                <a:bodyPr wrap="square" lIns="0" tIns="0" rIns="0" bIns="0" rtlCol="0">
                  <a:spAutoFit/>
                </a:bodyPr>
                <a:lstStyle/>
                <a:p>
                  <a14:m>
                    <m:oMath xmlns:m="http://schemas.openxmlformats.org/officeDocument/2006/math">
                      <m:r>
                        <a:rPr lang="en-US" sz="1600" b="1" i="0" smtClean="0">
                          <a:latin typeface="Cambria Math" panose="02040503050406030204" pitchFamily="18" charset="0"/>
                        </a:rPr>
                        <m:t>𝐲</m:t>
                      </m:r>
                      <m:r>
                        <a:rPr lang="en-US" sz="1600" b="1" i="0" smtClean="0">
                          <a:latin typeface="Cambria Math" panose="02040503050406030204" pitchFamily="18" charset="0"/>
                        </a:rPr>
                        <m:t>=</m:t>
                      </m:r>
                    </m:oMath>
                  </a14:m>
                  <a:r>
                    <a:rPr lang="en-US" sz="1600" b="1" dirty="0"/>
                    <a:t> </a:t>
                  </a:r>
                  <a:r>
                    <a:rPr lang="en-US" sz="1600" dirty="0"/>
                    <a:t>”¡</a:t>
                  </a:r>
                  <a:r>
                    <a:rPr lang="en-US" sz="1600" dirty="0" err="1"/>
                    <a:t>Disfruté</a:t>
                  </a:r>
                  <a:r>
                    <a:rPr lang="en-US" sz="1600" dirty="0"/>
                    <a:t> …!"</a:t>
                  </a:r>
                </a:p>
              </p:txBody>
            </p:sp>
          </mc:Choice>
          <mc:Fallback xmlns="">
            <p:sp>
              <p:nvSpPr>
                <p:cNvPr id="167" name="TextBox 166">
                  <a:extLst>
                    <a:ext uri="{FF2B5EF4-FFF2-40B4-BE49-F238E27FC236}">
                      <a16:creationId xmlns:a16="http://schemas.microsoft.com/office/drawing/2014/main" id="{4266FABF-F755-3449-8DAB-317EBC5B86D4}"/>
                    </a:ext>
                  </a:extLst>
                </p:cNvPr>
                <p:cNvSpPr txBox="1">
                  <a:spLocks noRot="1" noChangeAspect="1" noMove="1" noResize="1" noEditPoints="1" noAdjustHandles="1" noChangeArrowheads="1" noChangeShapeType="1" noTextEdit="1"/>
                </p:cNvSpPr>
                <p:nvPr/>
              </p:nvSpPr>
              <p:spPr>
                <a:xfrm>
                  <a:off x="3719052" y="4690820"/>
                  <a:ext cx="1689869" cy="246221"/>
                </a:xfrm>
                <a:prstGeom prst="rect">
                  <a:avLst/>
                </a:prstGeom>
                <a:blipFill>
                  <a:blip r:embed="rId7"/>
                  <a:stretch>
                    <a:fillRect l="-3425" t="-19048" b="-42857"/>
                  </a:stretch>
                </a:blipFill>
              </p:spPr>
              <p:txBody>
                <a:bodyPr/>
                <a:lstStyle/>
                <a:p>
                  <a:r>
                    <a:rPr lang="en-US">
                      <a:noFill/>
                    </a:rPr>
                    <a:t> </a:t>
                  </a:r>
                </a:p>
              </p:txBody>
            </p:sp>
          </mc:Fallback>
        </mc:AlternateContent>
        <p:cxnSp>
          <p:nvCxnSpPr>
            <p:cNvPr id="168" name="Straight Arrow Connector 167">
              <a:extLst>
                <a:ext uri="{FF2B5EF4-FFF2-40B4-BE49-F238E27FC236}">
                  <a16:creationId xmlns:a16="http://schemas.microsoft.com/office/drawing/2014/main" id="{BC2A98D0-25BA-A04F-8363-0C9B893D12DC}"/>
                </a:ext>
              </a:extLst>
            </p:cNvPr>
            <p:cNvCxnSpPr>
              <a:cxnSpLocks/>
            </p:cNvCxnSpPr>
            <p:nvPr/>
          </p:nvCxnSpPr>
          <p:spPr>
            <a:xfrm>
              <a:off x="3160532" y="4827234"/>
              <a:ext cx="315946"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FC9D9E4-157A-2C47-88A6-60637B730A91}"/>
              </a:ext>
            </a:extLst>
          </p:cNvPr>
          <p:cNvGrpSpPr/>
          <p:nvPr/>
        </p:nvGrpSpPr>
        <p:grpSpPr>
          <a:xfrm>
            <a:off x="388876" y="2918102"/>
            <a:ext cx="6414482" cy="923330"/>
            <a:chOff x="522711" y="5385150"/>
            <a:chExt cx="5912186" cy="923330"/>
          </a:xfrm>
        </p:grpSpPr>
        <p:sp>
          <p:nvSpPr>
            <p:cNvPr id="170" name="Rectangle 169">
              <a:extLst>
                <a:ext uri="{FF2B5EF4-FFF2-40B4-BE49-F238E27FC236}">
                  <a16:creationId xmlns:a16="http://schemas.microsoft.com/office/drawing/2014/main" id="{44B1B3FC-359C-1C4D-9DD5-D48C76C1F95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77EEB1D5-CB09-7C40-8CD7-69947D8EAD50}"/>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171" name="TextBox 170">
                  <a:extLst>
                    <a:ext uri="{FF2B5EF4-FFF2-40B4-BE49-F238E27FC236}">
                      <a16:creationId xmlns:a16="http://schemas.microsoft.com/office/drawing/2014/main" id="{77EEB1D5-CB09-7C40-8CD7-69947D8EAD50}"/>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8"/>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C1A0A584-2E81-EB4E-A102-D402A7A480FC}"/>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172" name="TextBox 171">
                  <a:extLst>
                    <a:ext uri="{FF2B5EF4-FFF2-40B4-BE49-F238E27FC236}">
                      <a16:creationId xmlns:a16="http://schemas.microsoft.com/office/drawing/2014/main" id="{C1A0A584-2E81-EB4E-A102-D402A7A480FC}"/>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9"/>
                  <a:stretch>
                    <a:fillRect l="-5983" t="-26087" b="-47826"/>
                  </a:stretch>
                </a:blipFill>
              </p:spPr>
              <p:txBody>
                <a:bodyPr/>
                <a:lstStyle/>
                <a:p>
                  <a:r>
                    <a:rPr lang="en-US">
                      <a:noFill/>
                    </a:rPr>
                    <a:t> </a:t>
                  </a:r>
                </a:p>
              </p:txBody>
            </p:sp>
          </mc:Fallback>
        </mc:AlternateContent>
        <p:cxnSp>
          <p:nvCxnSpPr>
            <p:cNvPr id="173" name="Straight Arrow Connector 172">
              <a:extLst>
                <a:ext uri="{FF2B5EF4-FFF2-40B4-BE49-F238E27FC236}">
                  <a16:creationId xmlns:a16="http://schemas.microsoft.com/office/drawing/2014/main" id="{305CE932-3C9E-D742-9EEF-066BA5FE0047}"/>
                </a:ext>
              </a:extLst>
            </p:cNvPr>
            <p:cNvCxnSpPr>
              <a:cxnSpLocks/>
              <a:endCxn id="171"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11021877-B0F6-584A-840E-0D17F83317A5}"/>
              </a:ext>
            </a:extLst>
          </p:cNvPr>
          <p:cNvSpPr/>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175" name="Oval 174">
            <a:extLst>
              <a:ext uri="{FF2B5EF4-FFF2-40B4-BE49-F238E27FC236}">
                <a16:creationId xmlns:a16="http://schemas.microsoft.com/office/drawing/2014/main" id="{8777E8A1-18C7-D342-8F0E-382F1AE71F8E}"/>
              </a:ext>
            </a:extLst>
          </p:cNvPr>
          <p:cNvSpPr/>
          <p:nvPr/>
        </p:nvSpPr>
        <p:spPr>
          <a:xfrm>
            <a:off x="516707" y="415899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endParaRPr lang="en-US" sz="1400" dirty="0">
              <a:solidFill>
                <a:schemeClr val="tx1"/>
              </a:solidFill>
            </a:endParaRPr>
          </a:p>
        </p:txBody>
      </p:sp>
      <p:sp>
        <p:nvSpPr>
          <p:cNvPr id="176" name="Oval 175">
            <a:extLst>
              <a:ext uri="{FF2B5EF4-FFF2-40B4-BE49-F238E27FC236}">
                <a16:creationId xmlns:a16="http://schemas.microsoft.com/office/drawing/2014/main" id="{B51AC8E3-23ED-4A43-953D-C3C8D714AF40}"/>
              </a:ext>
            </a:extLst>
          </p:cNvPr>
          <p:cNvSpPr/>
          <p:nvPr/>
        </p:nvSpPr>
        <p:spPr>
          <a:xfrm>
            <a:off x="506659" y="5431374"/>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endParaRPr lang="en-US" sz="1400" dirty="0">
              <a:solidFill>
                <a:schemeClr val="tx1"/>
              </a:solidFill>
            </a:endParaRPr>
          </a:p>
        </p:txBody>
      </p:sp>
    </p:spTree>
    <p:extLst>
      <p:ext uri="{BB962C8B-B14F-4D97-AF65-F5344CB8AC3E}">
        <p14:creationId xmlns:p14="http://schemas.microsoft.com/office/powerpoint/2010/main" val="2746851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nodeType="withEffect">
                                  <p:stCondLst>
                                    <p:cond delay="0"/>
                                  </p:stCondLst>
                                  <p:childTnLst>
                                    <p:set>
                                      <p:cBhvr>
                                        <p:cTn id="15" dur="1" fill="hold">
                                          <p:stCondLst>
                                            <p:cond delay="0"/>
                                          </p:stCondLst>
                                        </p:cTn>
                                        <p:tgtEl>
                                          <p:spTgt spid="104"/>
                                        </p:tgtEl>
                                        <p:attrNameLst>
                                          <p:attrName>style.visibility</p:attrName>
                                        </p:attrNameLst>
                                      </p:cBhvr>
                                      <p:to>
                                        <p:strVal val="visible"/>
                                      </p:to>
                                    </p:set>
                                    <p:animEffect transition="in" filter="fade">
                                      <p:cBhvr>
                                        <p:cTn id="16" dur="500"/>
                                        <p:tgtEl>
                                          <p:spTgt spid="104"/>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grpSp>
        <p:nvGrpSpPr>
          <p:cNvPr id="12" name="Group 11">
            <a:extLst>
              <a:ext uri="{FF2B5EF4-FFF2-40B4-BE49-F238E27FC236}">
                <a16:creationId xmlns:a16="http://schemas.microsoft.com/office/drawing/2014/main" id="{18B8D88D-4A8F-0D40-9BC4-498DDE00CF09}"/>
              </a:ext>
            </a:extLst>
          </p:cNvPr>
          <p:cNvGrpSpPr/>
          <p:nvPr/>
        </p:nvGrpSpPr>
        <p:grpSpPr>
          <a:xfrm>
            <a:off x="5839844" y="1940368"/>
            <a:ext cx="1722849" cy="1618246"/>
            <a:chOff x="5839844" y="1940368"/>
            <a:chExt cx="1722849" cy="1618246"/>
          </a:xfrm>
        </p:grpSpPr>
        <p:sp>
          <p:nvSpPr>
            <p:cNvPr id="83" name="Alternate Process 82">
              <a:extLst>
                <a:ext uri="{FF2B5EF4-FFF2-40B4-BE49-F238E27FC236}">
                  <a16:creationId xmlns:a16="http://schemas.microsoft.com/office/drawing/2014/main" id="{CA96BC56-A22F-3E47-A3B6-D5F35EE8030D}"/>
                </a:ext>
              </a:extLst>
            </p:cNvPr>
            <p:cNvSpPr/>
            <p:nvPr/>
          </p:nvSpPr>
          <p:spPr>
            <a:xfrm>
              <a:off x="5839844" y="1940368"/>
              <a:ext cx="1722849"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Input text</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6701269"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502D13-E2B5-0E43-9FDB-CE5572F9ED41}"/>
                  </a:ext>
                </a:extLst>
              </p:cNvPr>
              <p:cNvSpPr/>
              <p:nvPr/>
            </p:nvSpPr>
            <p:spPr>
              <a:xfrm>
                <a:off x="6251408" y="3636120"/>
                <a:ext cx="861133" cy="864596"/>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30" name="Rectangle 29">
                <a:extLst>
                  <a:ext uri="{FF2B5EF4-FFF2-40B4-BE49-F238E27FC236}">
                    <a16:creationId xmlns:a16="http://schemas.microsoft.com/office/drawing/2014/main" id="{0A502D13-E2B5-0E43-9FDB-CE5572F9ED41}"/>
                  </a:ext>
                </a:extLst>
              </p:cNvPr>
              <p:cNvSpPr>
                <a:spLocks noRot="1" noChangeAspect="1" noMove="1" noResize="1" noEditPoints="1" noAdjustHandles="1" noChangeArrowheads="1" noChangeShapeType="1" noTextEdit="1"/>
              </p:cNvSpPr>
              <p:nvPr/>
            </p:nvSpPr>
            <p:spPr>
              <a:xfrm>
                <a:off x="6251408" y="3636120"/>
                <a:ext cx="861133" cy="864596"/>
              </a:xfrm>
              <a:prstGeom prst="rect">
                <a:avLst/>
              </a:prstGeom>
              <a:blipFill>
                <a:blip r:embed="rId3"/>
                <a:stretch>
                  <a:fillRect l="-15942" t="-4348" r="-14493" b="-8696"/>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0D42B797-E252-7A43-B861-84022343595E}"/>
              </a:ext>
            </a:extLst>
          </p:cNvPr>
          <p:cNvGrpSpPr/>
          <p:nvPr/>
        </p:nvGrpSpPr>
        <p:grpSpPr>
          <a:xfrm>
            <a:off x="7112541" y="2810432"/>
            <a:ext cx="4136471" cy="1257986"/>
            <a:chOff x="7112541" y="2810432"/>
            <a:chExt cx="4136471" cy="1257986"/>
          </a:xfrm>
        </p:grpSpPr>
        <p:cxnSp>
          <p:nvCxnSpPr>
            <p:cNvPr id="114" name="Elbow Connector 113">
              <a:extLst>
                <a:ext uri="{FF2B5EF4-FFF2-40B4-BE49-F238E27FC236}">
                  <a16:creationId xmlns:a16="http://schemas.microsoft.com/office/drawing/2014/main" id="{431D6E6E-C443-4F48-AE81-F6E79A335BB3}"/>
                </a:ext>
              </a:extLst>
            </p:cNvPr>
            <p:cNvCxnSpPr>
              <a:cxnSpLocks/>
              <a:stCxn id="30" idx="3"/>
            </p:cNvCxnSpPr>
            <p:nvPr/>
          </p:nvCxnSpPr>
          <p:spPr>
            <a:xfrm flipV="1">
              <a:off x="7112541" y="3055908"/>
              <a:ext cx="1467127"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1" name="Alternate Process 30">
              <a:extLst>
                <a:ext uri="{FF2B5EF4-FFF2-40B4-BE49-F238E27FC236}">
                  <a16:creationId xmlns:a16="http://schemas.microsoft.com/office/drawing/2014/main" id="{B21FCBC5-966C-A448-A163-6FF48F9C33C5}"/>
                </a:ext>
              </a:extLst>
            </p:cNvPr>
            <p:cNvSpPr/>
            <p:nvPr/>
          </p:nvSpPr>
          <p:spPr>
            <a:xfrm>
              <a:off x="8579667" y="2810432"/>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“Jack”</a:t>
              </a:r>
              <a:endParaRPr lang="en-US" b="1" i="1" dirty="0">
                <a:solidFill>
                  <a:schemeClr val="tx1"/>
                </a:solidFill>
              </a:endParaRPr>
            </a:p>
          </p:txBody>
        </p:sp>
      </p:grpSp>
      <p:grpSp>
        <p:nvGrpSpPr>
          <p:cNvPr id="3" name="Group 2">
            <a:extLst>
              <a:ext uri="{FF2B5EF4-FFF2-40B4-BE49-F238E27FC236}">
                <a16:creationId xmlns:a16="http://schemas.microsoft.com/office/drawing/2014/main" id="{65E0AA97-91F9-9C46-9C6E-A90A71E07986}"/>
              </a:ext>
            </a:extLst>
          </p:cNvPr>
          <p:cNvGrpSpPr/>
          <p:nvPr/>
        </p:nvGrpSpPr>
        <p:grpSpPr>
          <a:xfrm>
            <a:off x="1995795" y="2290026"/>
            <a:ext cx="4255613" cy="1778392"/>
            <a:chOff x="1995795" y="2290026"/>
            <a:chExt cx="4255613" cy="1778392"/>
          </a:xfrm>
        </p:grpSpPr>
        <p:sp>
          <p:nvSpPr>
            <p:cNvPr id="134" name="Google Shape;711;p72">
              <a:extLst>
                <a:ext uri="{FF2B5EF4-FFF2-40B4-BE49-F238E27FC236}">
                  <a16:creationId xmlns:a16="http://schemas.microsoft.com/office/drawing/2014/main" id="{C48E719F-83FE-9D49-ADF3-FD002F6DC429}"/>
                </a:ext>
              </a:extLst>
            </p:cNvPr>
            <p:cNvSpPr txBox="1"/>
            <p:nvPr/>
          </p:nvSpPr>
          <p:spPr>
            <a:xfrm>
              <a:off x="1995795" y="2290026"/>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9" name="Group 18">
              <a:extLst>
                <a:ext uri="{FF2B5EF4-FFF2-40B4-BE49-F238E27FC236}">
                  <a16:creationId xmlns:a16="http://schemas.microsoft.com/office/drawing/2014/main" id="{25482DE5-628A-D747-BD60-4C1EB8B5C095}"/>
                </a:ext>
              </a:extLst>
            </p:cNvPr>
            <p:cNvGrpSpPr/>
            <p:nvPr/>
          </p:nvGrpSpPr>
          <p:grpSpPr>
            <a:xfrm>
              <a:off x="2098987" y="2655193"/>
              <a:ext cx="4152421" cy="1413225"/>
              <a:chOff x="2098987" y="2655193"/>
              <a:chExt cx="4152421" cy="1413225"/>
            </a:xfrm>
          </p:grpSpPr>
          <p:cxnSp>
            <p:nvCxnSpPr>
              <p:cNvPr id="124" name="Elbow Connector 123">
                <a:extLst>
                  <a:ext uri="{FF2B5EF4-FFF2-40B4-BE49-F238E27FC236}">
                    <a16:creationId xmlns:a16="http://schemas.microsoft.com/office/drawing/2014/main" id="{9B3093D2-2D1A-3545-B568-3E5C83F588CA}"/>
                  </a:ext>
                </a:extLst>
              </p:cNvPr>
              <p:cNvCxnSpPr>
                <a:cxnSpLocks/>
                <a:stCxn id="34" idx="3"/>
                <a:endCxn id="30" idx="1"/>
              </p:cNvCxnSpPr>
              <p:nvPr/>
            </p:nvCxnSpPr>
            <p:spPr>
              <a:xfrm>
                <a:off x="4675969" y="2961660"/>
                <a:ext cx="1575439" cy="110675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4" name="Alternate Process 33">
                <a:extLst>
                  <a:ext uri="{FF2B5EF4-FFF2-40B4-BE49-F238E27FC236}">
                    <a16:creationId xmlns:a16="http://schemas.microsoft.com/office/drawing/2014/main" id="{0A5685E3-FAC0-D64D-A5C0-4E7E60979406}"/>
                  </a:ext>
                </a:extLst>
              </p:cNvPr>
              <p:cNvSpPr/>
              <p:nvPr/>
            </p:nvSpPr>
            <p:spPr>
              <a:xfrm>
                <a:off x="2098987" y="2655193"/>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which character </a:t>
                </a:r>
                <a:br>
                  <a:rPr lang="en-US" i="1" dirty="0">
                    <a:solidFill>
                      <a:schemeClr val="tx1"/>
                    </a:solidFill>
                  </a:rPr>
                </a:br>
                <a:r>
                  <a:rPr lang="en-US" i="1" dirty="0">
                    <a:solidFill>
                      <a:schemeClr val="tx1"/>
                    </a:solidFill>
                  </a:rPr>
                  <a:t>refers to “he”.</a:t>
                </a:r>
              </a:p>
            </p:txBody>
          </p:sp>
        </p:grpSp>
      </p:grpSp>
      <p:grpSp>
        <p:nvGrpSpPr>
          <p:cNvPr id="18" name="Group 17">
            <a:extLst>
              <a:ext uri="{FF2B5EF4-FFF2-40B4-BE49-F238E27FC236}">
                <a16:creationId xmlns:a16="http://schemas.microsoft.com/office/drawing/2014/main" id="{80737B09-F8E0-694B-9F3A-B015C5301D49}"/>
              </a:ext>
            </a:extLst>
          </p:cNvPr>
          <p:cNvGrpSpPr/>
          <p:nvPr/>
        </p:nvGrpSpPr>
        <p:grpSpPr>
          <a:xfrm>
            <a:off x="2098987" y="4068418"/>
            <a:ext cx="4152421" cy="1337795"/>
            <a:chOff x="2098987" y="4068418"/>
            <a:chExt cx="4152421" cy="1337795"/>
          </a:xfrm>
        </p:grpSpPr>
        <p:cxnSp>
          <p:nvCxnSpPr>
            <p:cNvPr id="126" name="Elbow Connector 125">
              <a:extLst>
                <a:ext uri="{FF2B5EF4-FFF2-40B4-BE49-F238E27FC236}">
                  <a16:creationId xmlns:a16="http://schemas.microsoft.com/office/drawing/2014/main" id="{CA582408-B02F-1C48-ADCF-EA8691C74065}"/>
                </a:ext>
              </a:extLst>
            </p:cNvPr>
            <p:cNvCxnSpPr>
              <a:cxnSpLocks/>
              <a:stCxn id="36" idx="3"/>
              <a:endCxn id="30" idx="1"/>
            </p:cNvCxnSpPr>
            <p:nvPr/>
          </p:nvCxnSpPr>
          <p:spPr>
            <a:xfrm flipV="1">
              <a:off x="4675969" y="4068418"/>
              <a:ext cx="1575439" cy="1031328"/>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6" name="Alternate Process 35">
              <a:extLst>
                <a:ext uri="{FF2B5EF4-FFF2-40B4-BE49-F238E27FC236}">
                  <a16:creationId xmlns:a16="http://schemas.microsoft.com/office/drawing/2014/main" id="{E7B0380F-43A3-2D42-88B9-5639171E34E5}"/>
                </a:ext>
              </a:extLst>
            </p:cNvPr>
            <p:cNvSpPr/>
            <p:nvPr/>
          </p:nvSpPr>
          <p:spPr>
            <a:xfrm>
              <a:off x="2098987" y="4793279"/>
              <a:ext cx="2576982"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the given paragraph.</a:t>
              </a:r>
            </a:p>
          </p:txBody>
        </p:sp>
      </p:grpSp>
      <p:sp>
        <p:nvSpPr>
          <p:cNvPr id="38" name="Google Shape;711;p72">
            <a:extLst>
              <a:ext uri="{FF2B5EF4-FFF2-40B4-BE49-F238E27FC236}">
                <a16:creationId xmlns:a16="http://schemas.microsoft.com/office/drawing/2014/main" id="{40BF7CB6-B4CC-1A44-AE7D-1FD763BD15E8}"/>
              </a:ext>
            </a:extLst>
          </p:cNvPr>
          <p:cNvSpPr txBox="1"/>
          <p:nvPr/>
        </p:nvSpPr>
        <p:spPr>
          <a:xfrm>
            <a:off x="1995795" y="4461147"/>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14" name="Group 13">
            <a:extLst>
              <a:ext uri="{FF2B5EF4-FFF2-40B4-BE49-F238E27FC236}">
                <a16:creationId xmlns:a16="http://schemas.microsoft.com/office/drawing/2014/main" id="{9FD4BBE7-D00D-D64C-BE5F-73B06066E0AE}"/>
              </a:ext>
            </a:extLst>
          </p:cNvPr>
          <p:cNvGrpSpPr/>
          <p:nvPr/>
        </p:nvGrpSpPr>
        <p:grpSpPr>
          <a:xfrm>
            <a:off x="7112541" y="3833216"/>
            <a:ext cx="4116498" cy="510778"/>
            <a:chOff x="7112541" y="3833216"/>
            <a:chExt cx="4116498" cy="510778"/>
          </a:xfrm>
        </p:grpSpPr>
        <p:cxnSp>
          <p:nvCxnSpPr>
            <p:cNvPr id="116" name="Elbow Connector 115">
              <a:extLst>
                <a:ext uri="{FF2B5EF4-FFF2-40B4-BE49-F238E27FC236}">
                  <a16:creationId xmlns:a16="http://schemas.microsoft.com/office/drawing/2014/main" id="{FDA40792-95CC-764B-B54E-7E03B50DDC84}"/>
                </a:ext>
              </a:extLst>
            </p:cNvPr>
            <p:cNvCxnSpPr>
              <a:cxnSpLocks/>
              <a:stCxn id="30" idx="3"/>
            </p:cNvCxnSpPr>
            <p:nvPr/>
          </p:nvCxnSpPr>
          <p:spPr>
            <a:xfrm>
              <a:off x="7112541" y="4068418"/>
              <a:ext cx="1467126"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39" name="Alternate Process 38">
              <a:extLst>
                <a:ext uri="{FF2B5EF4-FFF2-40B4-BE49-F238E27FC236}">
                  <a16:creationId xmlns:a16="http://schemas.microsoft.com/office/drawing/2014/main" id="{F65D019E-1CAF-1342-9A74-D9415849130F}"/>
                </a:ext>
              </a:extLst>
            </p:cNvPr>
            <p:cNvSpPr/>
            <p:nvPr/>
          </p:nvSpPr>
          <p:spPr>
            <a:xfrm>
              <a:off x="8559694" y="3833216"/>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“grammatical”</a:t>
              </a:r>
              <a:endParaRPr lang="en-US" b="1" i="1" dirty="0">
                <a:solidFill>
                  <a:schemeClr val="tx1"/>
                </a:solidFill>
              </a:endParaRPr>
            </a:p>
          </p:txBody>
        </p:sp>
      </p:grpSp>
      <p:grpSp>
        <p:nvGrpSpPr>
          <p:cNvPr id="15" name="Group 14">
            <a:extLst>
              <a:ext uri="{FF2B5EF4-FFF2-40B4-BE49-F238E27FC236}">
                <a16:creationId xmlns:a16="http://schemas.microsoft.com/office/drawing/2014/main" id="{535622DF-E712-FB48-BB58-42EBF266CA61}"/>
              </a:ext>
            </a:extLst>
          </p:cNvPr>
          <p:cNvGrpSpPr/>
          <p:nvPr/>
        </p:nvGrpSpPr>
        <p:grpSpPr>
          <a:xfrm>
            <a:off x="7112541" y="4068418"/>
            <a:ext cx="4116497" cy="1229019"/>
            <a:chOff x="7112541" y="4068418"/>
            <a:chExt cx="4116497" cy="1229019"/>
          </a:xfrm>
        </p:grpSpPr>
        <p:cxnSp>
          <p:nvCxnSpPr>
            <p:cNvPr id="115" name="Elbow Connector 114">
              <a:extLst>
                <a:ext uri="{FF2B5EF4-FFF2-40B4-BE49-F238E27FC236}">
                  <a16:creationId xmlns:a16="http://schemas.microsoft.com/office/drawing/2014/main" id="{39C4B8A5-009B-AB42-9065-75C2E8A1444E}"/>
                </a:ext>
              </a:extLst>
            </p:cNvPr>
            <p:cNvCxnSpPr>
              <a:cxnSpLocks/>
              <a:stCxn id="30" idx="3"/>
            </p:cNvCxnSpPr>
            <p:nvPr/>
          </p:nvCxnSpPr>
          <p:spPr>
            <a:xfrm>
              <a:off x="7112541" y="4068418"/>
              <a:ext cx="1467127"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40" name="Alternate Process 39">
              <a:extLst>
                <a:ext uri="{FF2B5EF4-FFF2-40B4-BE49-F238E27FC236}">
                  <a16:creationId xmlns:a16="http://schemas.microsoft.com/office/drawing/2014/main" id="{E9091D6B-666B-2742-BD98-48F9E2CA6E99}"/>
                </a:ext>
              </a:extLst>
            </p:cNvPr>
            <p:cNvSpPr/>
            <p:nvPr/>
          </p:nvSpPr>
          <p:spPr>
            <a:xfrm>
              <a:off x="8559693" y="4786659"/>
              <a:ext cx="2669345" cy="510778"/>
            </a:xfrm>
            <a:prstGeom prst="flowChartAlternateProcess">
              <a:avLst/>
            </a:prstGeom>
            <a:solidFill>
              <a:schemeClr val="tx2">
                <a:lumMod val="20000"/>
                <a:lumOff val="80000"/>
                <a:alpha val="69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b="1" i="1" dirty="0">
                  <a:solidFill>
                    <a:schemeClr val="tx1"/>
                  </a:solidFill>
                </a:rPr>
                <a:t>Output:  </a:t>
              </a:r>
              <a:r>
                <a:rPr lang="en-US" i="1" dirty="0">
                  <a:solidFill>
                    <a:schemeClr val="tx1"/>
                  </a:solidFill>
                </a:rPr>
                <a:t>“In sum …”</a:t>
              </a:r>
              <a:endParaRPr lang="en-US" b="1" i="1" dirty="0">
                <a:solidFill>
                  <a:schemeClr val="tx1"/>
                </a:solidFill>
              </a:endParaRPr>
            </a:p>
          </p:txBody>
        </p:sp>
      </p:grpSp>
      <p:sp>
        <p:nvSpPr>
          <p:cNvPr id="43" name="Rectangle 42">
            <a:extLst>
              <a:ext uri="{FF2B5EF4-FFF2-40B4-BE49-F238E27FC236}">
                <a16:creationId xmlns:a16="http://schemas.microsoft.com/office/drawing/2014/main" id="{4F67310E-AD0F-0348-87DB-72421C823266}"/>
              </a:ext>
            </a:extLst>
          </p:cNvPr>
          <p:cNvSpPr/>
          <p:nvPr/>
        </p:nvSpPr>
        <p:spPr>
          <a:xfrm>
            <a:off x="702635" y="2680482"/>
            <a:ext cx="1605697" cy="584775"/>
          </a:xfrm>
          <a:prstGeom prst="rect">
            <a:avLst/>
          </a:prstGeom>
        </p:spPr>
        <p:txBody>
          <a:bodyPr wrap="square">
            <a:spAutoFit/>
          </a:bodyPr>
          <a:lstStyle/>
          <a:p>
            <a:pPr algn="ctr"/>
            <a:r>
              <a:rPr lang="en-US" sz="1600" b="1" dirty="0"/>
              <a:t>Pronoun</a:t>
            </a:r>
            <a:br>
              <a:rPr lang="en-US" sz="1600" b="1" dirty="0"/>
            </a:br>
            <a:r>
              <a:rPr lang="en-US" sz="1600" b="1" dirty="0"/>
              <a:t>Resolution</a:t>
            </a:r>
          </a:p>
        </p:txBody>
      </p:sp>
      <p:grpSp>
        <p:nvGrpSpPr>
          <p:cNvPr id="5" name="Group 4">
            <a:extLst>
              <a:ext uri="{FF2B5EF4-FFF2-40B4-BE49-F238E27FC236}">
                <a16:creationId xmlns:a16="http://schemas.microsoft.com/office/drawing/2014/main" id="{899FA462-4E48-F145-93E1-21731D91D826}"/>
              </a:ext>
            </a:extLst>
          </p:cNvPr>
          <p:cNvGrpSpPr/>
          <p:nvPr/>
        </p:nvGrpSpPr>
        <p:grpSpPr>
          <a:xfrm>
            <a:off x="745162" y="3422551"/>
            <a:ext cx="5506246" cy="941171"/>
            <a:chOff x="745162" y="3422551"/>
            <a:chExt cx="5506246" cy="941171"/>
          </a:xfrm>
        </p:grpSpPr>
        <p:sp>
          <p:nvSpPr>
            <p:cNvPr id="37" name="Google Shape;711;p72">
              <a:extLst>
                <a:ext uri="{FF2B5EF4-FFF2-40B4-BE49-F238E27FC236}">
                  <a16:creationId xmlns:a16="http://schemas.microsoft.com/office/drawing/2014/main" id="{5F3CD0CA-3DD4-3F4C-9B47-BAA77EE06B97}"/>
                </a:ext>
              </a:extLst>
            </p:cNvPr>
            <p:cNvSpPr txBox="1"/>
            <p:nvPr/>
          </p:nvSpPr>
          <p:spPr>
            <a:xfrm>
              <a:off x="1995795" y="3422551"/>
              <a:ext cx="116182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Instructions</a:t>
              </a:r>
              <a:endParaRPr sz="1400" i="1" dirty="0">
                <a:solidFill>
                  <a:srgbClr val="980000"/>
                </a:solidFill>
                <a:latin typeface="Lato"/>
                <a:ea typeface="Lato"/>
                <a:cs typeface="Lato"/>
                <a:sym typeface="Lato"/>
              </a:endParaRPr>
            </a:p>
          </p:txBody>
        </p:sp>
        <p:grpSp>
          <p:nvGrpSpPr>
            <p:cNvPr id="21" name="Group 20">
              <a:extLst>
                <a:ext uri="{FF2B5EF4-FFF2-40B4-BE49-F238E27FC236}">
                  <a16:creationId xmlns:a16="http://schemas.microsoft.com/office/drawing/2014/main" id="{3E2C4FCF-2908-B940-AB0B-3A2AD93DF387}"/>
                </a:ext>
              </a:extLst>
            </p:cNvPr>
            <p:cNvGrpSpPr/>
            <p:nvPr/>
          </p:nvGrpSpPr>
          <p:grpSpPr>
            <a:xfrm>
              <a:off x="745162" y="3750788"/>
              <a:ext cx="5506246" cy="612934"/>
              <a:chOff x="745162" y="3750788"/>
              <a:chExt cx="5506246" cy="612934"/>
            </a:xfrm>
          </p:grpSpPr>
          <p:grpSp>
            <p:nvGrpSpPr>
              <p:cNvPr id="20" name="Group 19">
                <a:extLst>
                  <a:ext uri="{FF2B5EF4-FFF2-40B4-BE49-F238E27FC236}">
                    <a16:creationId xmlns:a16="http://schemas.microsoft.com/office/drawing/2014/main" id="{E2D97BB6-772E-7044-A772-FF0461B2D442}"/>
                  </a:ext>
                </a:extLst>
              </p:cNvPr>
              <p:cNvGrpSpPr/>
              <p:nvPr/>
            </p:nvGrpSpPr>
            <p:grpSpPr>
              <a:xfrm>
                <a:off x="2087500" y="3750788"/>
                <a:ext cx="4163908" cy="612934"/>
                <a:chOff x="2087500" y="3750788"/>
                <a:chExt cx="4163908" cy="612934"/>
              </a:xfrm>
            </p:grpSpPr>
            <p:cxnSp>
              <p:nvCxnSpPr>
                <p:cNvPr id="125" name="Elbow Connector 124">
                  <a:extLst>
                    <a:ext uri="{FF2B5EF4-FFF2-40B4-BE49-F238E27FC236}">
                      <a16:creationId xmlns:a16="http://schemas.microsoft.com/office/drawing/2014/main" id="{3F35A10E-6727-C849-B579-30E3283661E8}"/>
                    </a:ext>
                  </a:extLst>
                </p:cNvPr>
                <p:cNvCxnSpPr>
                  <a:cxnSpLocks/>
                  <a:endCxn id="30" idx="1"/>
                </p:cNvCxnSpPr>
                <p:nvPr/>
              </p:nvCxnSpPr>
              <p:spPr>
                <a:xfrm>
                  <a:off x="4703495" y="4059766"/>
                  <a:ext cx="1547913"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
              <p:nvSpPr>
                <p:cNvPr id="35" name="Alternate Process 34">
                  <a:extLst>
                    <a:ext uri="{FF2B5EF4-FFF2-40B4-BE49-F238E27FC236}">
                      <a16:creationId xmlns:a16="http://schemas.microsoft.com/office/drawing/2014/main" id="{96E1F9F8-13F2-234D-98B3-3BCB98E60771}"/>
                    </a:ext>
                  </a:extLst>
                </p:cNvPr>
                <p:cNvSpPr/>
                <p:nvPr/>
              </p:nvSpPr>
              <p:spPr>
                <a:xfrm>
                  <a:off x="2087500" y="3750788"/>
                  <a:ext cx="2588469"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Indicate if the following sentence is grammatical.</a:t>
                  </a:r>
                </a:p>
              </p:txBody>
            </p:sp>
          </p:grpSp>
          <p:sp>
            <p:nvSpPr>
              <p:cNvPr id="44" name="Rectangle 43">
                <a:extLst>
                  <a:ext uri="{FF2B5EF4-FFF2-40B4-BE49-F238E27FC236}">
                    <a16:creationId xmlns:a16="http://schemas.microsoft.com/office/drawing/2014/main" id="{FABE1884-83A7-024E-8870-5E0526167D34}"/>
                  </a:ext>
                </a:extLst>
              </p:cNvPr>
              <p:cNvSpPr/>
              <p:nvPr/>
            </p:nvSpPr>
            <p:spPr>
              <a:xfrm>
                <a:off x="745162" y="3778947"/>
                <a:ext cx="1520644" cy="584775"/>
              </a:xfrm>
              <a:prstGeom prst="rect">
                <a:avLst/>
              </a:prstGeom>
            </p:spPr>
            <p:txBody>
              <a:bodyPr wrap="square">
                <a:spAutoFit/>
              </a:bodyPr>
              <a:lstStyle/>
              <a:p>
                <a:pPr algn="ctr"/>
                <a:r>
                  <a:rPr lang="en-US" sz="1600" b="1" dirty="0"/>
                  <a:t>Grammar Check</a:t>
                </a:r>
              </a:p>
            </p:txBody>
          </p:sp>
        </p:grpSp>
      </p:grpSp>
      <p:sp>
        <p:nvSpPr>
          <p:cNvPr id="45" name="Rectangle 44">
            <a:extLst>
              <a:ext uri="{FF2B5EF4-FFF2-40B4-BE49-F238E27FC236}">
                <a16:creationId xmlns:a16="http://schemas.microsoft.com/office/drawing/2014/main" id="{BB787083-544F-F945-BACA-6858E9654E32}"/>
              </a:ext>
            </a:extLst>
          </p:cNvPr>
          <p:cNvSpPr/>
          <p:nvPr/>
        </p:nvSpPr>
        <p:spPr>
          <a:xfrm>
            <a:off x="431093" y="4793279"/>
            <a:ext cx="2202529" cy="584775"/>
          </a:xfrm>
          <a:prstGeom prst="rect">
            <a:avLst/>
          </a:prstGeom>
        </p:spPr>
        <p:txBody>
          <a:bodyPr wrap="square">
            <a:spAutoFit/>
          </a:bodyPr>
          <a:lstStyle/>
          <a:p>
            <a:pPr algn="ctr"/>
            <a:r>
              <a:rPr lang="en-US" sz="1600" b="1" dirty="0"/>
              <a:t>Summary</a:t>
            </a:r>
          </a:p>
          <a:p>
            <a:pPr algn="ctr"/>
            <a:r>
              <a:rPr lang="en-US" sz="1600" b="1" dirty="0"/>
              <a:t>Generation</a:t>
            </a:r>
          </a:p>
        </p:txBody>
      </p:sp>
      <p:grpSp>
        <p:nvGrpSpPr>
          <p:cNvPr id="6" name="Group 5">
            <a:extLst>
              <a:ext uri="{FF2B5EF4-FFF2-40B4-BE49-F238E27FC236}">
                <a16:creationId xmlns:a16="http://schemas.microsoft.com/office/drawing/2014/main" id="{668BE625-6B89-104E-9CD2-89C8C94583EF}"/>
              </a:ext>
            </a:extLst>
          </p:cNvPr>
          <p:cNvGrpSpPr/>
          <p:nvPr/>
        </p:nvGrpSpPr>
        <p:grpSpPr>
          <a:xfrm>
            <a:off x="-130284" y="2615626"/>
            <a:ext cx="1220820" cy="1749066"/>
            <a:chOff x="-130284" y="2703308"/>
            <a:chExt cx="1220820" cy="1749066"/>
          </a:xfrm>
        </p:grpSpPr>
        <p:sp>
          <p:nvSpPr>
            <p:cNvPr id="41" name="Right Brace 40">
              <a:extLst>
                <a:ext uri="{FF2B5EF4-FFF2-40B4-BE49-F238E27FC236}">
                  <a16:creationId xmlns:a16="http://schemas.microsoft.com/office/drawing/2014/main" id="{D7C35C6D-B2D5-DE47-B79F-BBBB45D21946}"/>
                </a:ext>
              </a:extLst>
            </p:cNvPr>
            <p:cNvSpPr/>
            <p:nvPr/>
          </p:nvSpPr>
          <p:spPr>
            <a:xfrm flipH="1">
              <a:off x="808531" y="2703308"/>
              <a:ext cx="282005" cy="1749066"/>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Google Shape;711;p72">
              <a:extLst>
                <a:ext uri="{FF2B5EF4-FFF2-40B4-BE49-F238E27FC236}">
                  <a16:creationId xmlns:a16="http://schemas.microsoft.com/office/drawing/2014/main" id="{8992FB04-14D5-A24E-A868-12AEF1366EB2}"/>
                </a:ext>
              </a:extLst>
            </p:cNvPr>
            <p:cNvSpPr txBox="1"/>
            <p:nvPr/>
          </p:nvSpPr>
          <p:spPr>
            <a:xfrm>
              <a:off x="-130284" y="3075122"/>
              <a:ext cx="1120807" cy="800179"/>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i="1" dirty="0">
                  <a:solidFill>
                    <a:srgbClr val="980000"/>
                  </a:solidFill>
                  <a:latin typeface="Lato"/>
                  <a:ea typeface="Lato"/>
                  <a:cs typeface="Lato"/>
                  <a:sym typeface="Lato"/>
                </a:rPr>
                <a:t>observed</a:t>
              </a:r>
            </a:p>
            <a:p>
              <a:pPr algn="ctr">
                <a:spcBef>
                  <a:spcPts val="0"/>
                </a:spcBef>
                <a:spcAft>
                  <a:spcPts val="0"/>
                </a:spcAft>
              </a:pPr>
              <a:r>
                <a:rPr lang="en-US" b="1" i="1" dirty="0">
                  <a:solidFill>
                    <a:srgbClr val="980000"/>
                  </a:solidFill>
                  <a:latin typeface="Lato"/>
                  <a:ea typeface="Lato"/>
                  <a:cs typeface="Lato"/>
                  <a:sym typeface="Lato"/>
                </a:rPr>
                <a:t>tasks</a:t>
              </a:r>
              <a:endParaRPr b="1" i="1" dirty="0">
                <a:solidFill>
                  <a:srgbClr val="980000"/>
                </a:solidFill>
                <a:latin typeface="Lato"/>
                <a:ea typeface="Lato"/>
                <a:cs typeface="Lato"/>
                <a:sym typeface="Lato"/>
              </a:endParaRPr>
            </a:p>
          </p:txBody>
        </p:sp>
      </p:grpSp>
      <p:grpSp>
        <p:nvGrpSpPr>
          <p:cNvPr id="7" name="Group 6">
            <a:extLst>
              <a:ext uri="{FF2B5EF4-FFF2-40B4-BE49-F238E27FC236}">
                <a16:creationId xmlns:a16="http://schemas.microsoft.com/office/drawing/2014/main" id="{58D44856-21AD-D843-9FDA-7141654961AB}"/>
              </a:ext>
            </a:extLst>
          </p:cNvPr>
          <p:cNvGrpSpPr/>
          <p:nvPr/>
        </p:nvGrpSpPr>
        <p:grpSpPr>
          <a:xfrm>
            <a:off x="-73766" y="4647916"/>
            <a:ext cx="1135727" cy="861734"/>
            <a:chOff x="-73766" y="4698020"/>
            <a:chExt cx="1135727" cy="861734"/>
          </a:xfrm>
        </p:grpSpPr>
        <p:sp>
          <p:nvSpPr>
            <p:cNvPr id="46" name="Right Brace 45">
              <a:extLst>
                <a:ext uri="{FF2B5EF4-FFF2-40B4-BE49-F238E27FC236}">
                  <a16:creationId xmlns:a16="http://schemas.microsoft.com/office/drawing/2014/main" id="{D93BB321-4010-6641-A34C-0C91535E5012}"/>
                </a:ext>
              </a:extLst>
            </p:cNvPr>
            <p:cNvSpPr/>
            <p:nvPr/>
          </p:nvSpPr>
          <p:spPr>
            <a:xfrm flipH="1">
              <a:off x="833683" y="4757055"/>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Google Shape;711;p72">
              <a:extLst>
                <a:ext uri="{FF2B5EF4-FFF2-40B4-BE49-F238E27FC236}">
                  <a16:creationId xmlns:a16="http://schemas.microsoft.com/office/drawing/2014/main" id="{F18B5B25-5410-094C-A595-6E71B1D58EFE}"/>
                </a:ext>
              </a:extLst>
            </p:cNvPr>
            <p:cNvSpPr txBox="1"/>
            <p:nvPr/>
          </p:nvSpPr>
          <p:spPr>
            <a:xfrm>
              <a:off x="-73766" y="4698020"/>
              <a:ext cx="1080611"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b="1" i="1" dirty="0">
                  <a:solidFill>
                    <a:srgbClr val="980000"/>
                  </a:solidFill>
                  <a:latin typeface="Lato"/>
                  <a:ea typeface="Lato"/>
                  <a:cs typeface="Lato"/>
                  <a:sym typeface="Lato"/>
                </a:rPr>
                <a:t>eval.</a:t>
              </a:r>
            </a:p>
            <a:p>
              <a:pPr algn="ctr">
                <a:spcBef>
                  <a:spcPts val="0"/>
                </a:spcBef>
                <a:spcAft>
                  <a:spcPts val="0"/>
                </a:spcAft>
              </a:pPr>
              <a:r>
                <a:rPr lang="en-US" sz="2000" b="1" i="1" dirty="0">
                  <a:solidFill>
                    <a:srgbClr val="980000"/>
                  </a:solidFill>
                  <a:latin typeface="Lato"/>
                  <a:ea typeface="Lato"/>
                  <a:cs typeface="Lato"/>
                  <a:sym typeface="Lato"/>
                </a:rPr>
                <a:t>tasks</a:t>
              </a:r>
              <a:endParaRPr sz="2000" b="1" i="1" dirty="0">
                <a:solidFill>
                  <a:srgbClr val="980000"/>
                </a:solidFill>
                <a:latin typeface="Lato"/>
                <a:ea typeface="Lato"/>
                <a:cs typeface="Lato"/>
                <a:sym typeface="Lato"/>
              </a:endParaRPr>
            </a:p>
          </p:txBody>
        </p:sp>
      </p:grpSp>
      <p:sp>
        <p:nvSpPr>
          <p:cNvPr id="48" name="Triangle 47">
            <a:extLst>
              <a:ext uri="{FF2B5EF4-FFF2-40B4-BE49-F238E27FC236}">
                <a16:creationId xmlns:a16="http://schemas.microsoft.com/office/drawing/2014/main" id="{5FED8C82-41B1-0740-BD73-EFEA9F0DBDD4}"/>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B139287-1EE3-8545-91E4-26A68B2302B9}"/>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50" name="Oval 49">
            <a:extLst>
              <a:ext uri="{FF2B5EF4-FFF2-40B4-BE49-F238E27FC236}">
                <a16:creationId xmlns:a16="http://schemas.microsoft.com/office/drawing/2014/main" id="{4CCE782C-161E-3747-8ACA-C2E9E205EB68}"/>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1" name="Oval 50">
            <a:extLst>
              <a:ext uri="{FF2B5EF4-FFF2-40B4-BE49-F238E27FC236}">
                <a16:creationId xmlns:a16="http://schemas.microsoft.com/office/drawing/2014/main" id="{955F1A90-F2EA-A04E-8BD6-F65BAFA9EEAC}"/>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52" name="Rectangle 51">
            <a:extLst>
              <a:ext uri="{FF2B5EF4-FFF2-40B4-BE49-F238E27FC236}">
                <a16:creationId xmlns:a16="http://schemas.microsoft.com/office/drawing/2014/main" id="{9447F14A-DD47-114C-8D39-A647507AE744}"/>
              </a:ext>
            </a:extLst>
          </p:cNvPr>
          <p:cNvSpPr/>
          <p:nvPr/>
        </p:nvSpPr>
        <p:spPr>
          <a:xfrm>
            <a:off x="8255555" y="545427"/>
            <a:ext cx="4434358" cy="584775"/>
          </a:xfrm>
          <a:prstGeom prst="rect">
            <a:avLst/>
          </a:prstGeom>
        </p:spPr>
        <p:txBody>
          <a:bodyPr wrap="square">
            <a:spAutoFit/>
          </a:bodyPr>
          <a:lstStyle/>
          <a:p>
            <a:pPr algn="ctr"/>
            <a:r>
              <a:rPr lang="en-US" sz="1600" dirty="0"/>
              <a:t>tasks with </a:t>
            </a:r>
            <a:br>
              <a:rPr lang="en-US" sz="1600" dirty="0"/>
            </a:br>
            <a:r>
              <a:rPr lang="en-US" sz="1600" dirty="0"/>
              <a:t>language input/output</a:t>
            </a:r>
          </a:p>
        </p:txBody>
      </p:sp>
      <p:sp>
        <p:nvSpPr>
          <p:cNvPr id="53" name="Left-Right Arrow 52">
            <a:extLst>
              <a:ext uri="{FF2B5EF4-FFF2-40B4-BE49-F238E27FC236}">
                <a16:creationId xmlns:a16="http://schemas.microsoft.com/office/drawing/2014/main" id="{A68045A9-B530-A24C-858B-E0A2016EDDF5}"/>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C01E29F-F0C2-9F43-B772-26CF45A79E18}"/>
              </a:ext>
            </a:extLst>
          </p:cNvPr>
          <p:cNvSpPr/>
          <p:nvPr/>
        </p:nvSpPr>
        <p:spPr>
          <a:xfrm>
            <a:off x="3327281" y="5635940"/>
            <a:ext cx="5651432" cy="646331"/>
          </a:xfrm>
          <a:prstGeom prst="rect">
            <a:avLst/>
          </a:prstGeom>
        </p:spPr>
        <p:txBody>
          <a:bodyPr wrap="square">
            <a:spAutoFit/>
          </a:bodyPr>
          <a:lstStyle/>
          <a:p>
            <a:pPr algn="ctr"/>
            <a:r>
              <a:rPr lang="en-US" dirty="0"/>
              <a:t>Done on “Natural Instructions” — a meta-dataset of </a:t>
            </a:r>
            <a:br>
              <a:rPr lang="en-US" dirty="0"/>
            </a:br>
            <a:r>
              <a:rPr lang="en-US" dirty="0"/>
              <a:t>tasks and their language instructions. </a:t>
            </a:r>
          </a:p>
        </p:txBody>
      </p:sp>
      <p:sp>
        <p:nvSpPr>
          <p:cNvPr id="55" name="Rectangle 54">
            <a:extLst>
              <a:ext uri="{FF2B5EF4-FFF2-40B4-BE49-F238E27FC236}">
                <a16:creationId xmlns:a16="http://schemas.microsoft.com/office/drawing/2014/main" id="{C81D6E64-1FA9-3545-BC17-9F68A79E0EE7}"/>
              </a:ext>
            </a:extLst>
          </p:cNvPr>
          <p:cNvSpPr/>
          <p:nvPr/>
        </p:nvSpPr>
        <p:spPr>
          <a:xfrm>
            <a:off x="4115329" y="6343616"/>
            <a:ext cx="3961341" cy="307777"/>
          </a:xfrm>
          <a:prstGeom prst="rect">
            <a:avLst/>
          </a:prstGeom>
        </p:spPr>
        <p:txBody>
          <a:bodyPr wrap="none">
            <a:spAutoFit/>
          </a:bodyPr>
          <a:lstStyle/>
          <a:p>
            <a:r>
              <a:rPr lang="en-US" sz="1400" dirty="0">
                <a:solidFill>
                  <a:srgbClr val="1700FF"/>
                </a:solidFill>
                <a:latin typeface="Consolas" panose="020B0609020204030204" pitchFamily="49" charset="0"/>
                <a:cs typeface="Consolas" panose="020B0609020204030204" pitchFamily="49" charset="0"/>
              </a:rPr>
              <a:t>https://</a:t>
            </a:r>
            <a:r>
              <a:rPr lang="en-US" sz="1400" dirty="0" err="1">
                <a:solidFill>
                  <a:srgbClr val="1700FF"/>
                </a:solidFill>
                <a:latin typeface="Consolas" panose="020B0609020204030204" pitchFamily="49" charset="0"/>
                <a:cs typeface="Consolas" panose="020B0609020204030204" pitchFamily="49" charset="0"/>
              </a:rPr>
              <a:t>instructions.apps.allenai.org</a:t>
            </a:r>
            <a:r>
              <a:rPr lang="en-US" sz="1400" dirty="0">
                <a:solidFill>
                  <a:srgbClr val="1700F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273228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nvPr>
        </p:nvSpPr>
        <p:spPr>
          <a:xfrm>
            <a:off x="606184" y="1825625"/>
            <a:ext cx="5668714" cy="4351338"/>
          </a:xfrm>
        </p:spPr>
        <p:txBody>
          <a:bodyPr/>
          <a:lstStyle/>
          <a:p>
            <a:r>
              <a:rPr lang="en-US" dirty="0"/>
              <a:t>Performance on unseen tasks </a:t>
            </a:r>
          </a:p>
          <a:p>
            <a:pPr lvl="1"/>
            <a:r>
              <a:rPr lang="en-US" b="1" dirty="0"/>
              <a:t>improves</a:t>
            </a:r>
            <a:r>
              <a:rPr lang="en-US" dirty="0"/>
              <a:t> with </a:t>
            </a:r>
            <a:r>
              <a:rPr lang="en-US" b="1" dirty="0"/>
              <a:t>more</a:t>
            </a:r>
            <a:r>
              <a:rPr lang="en-US" dirty="0"/>
              <a:t> observed tasks</a:t>
            </a:r>
            <a:endParaRPr lang="en-US" b="1" dirty="0"/>
          </a:p>
          <a:p>
            <a:pPr lvl="1"/>
            <a:r>
              <a:rPr lang="en-US" dirty="0"/>
              <a:t>when using </a:t>
            </a:r>
            <a:r>
              <a:rPr lang="en-US" b="1" dirty="0"/>
              <a:t>instructions</a:t>
            </a:r>
            <a:r>
              <a:rPr lang="en-US" dirty="0"/>
              <a:t>! </a:t>
            </a:r>
          </a:p>
          <a:p>
            <a:pPr marL="457200" lvl="1" indent="0">
              <a:buNone/>
            </a:pPr>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nvCxnSpPr>
        <p:spPr>
          <a:xfrm flipV="1">
            <a:off x="7020127" y="2148156"/>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A736B1A-53C3-344B-A387-3A68C2AC8F60}"/>
              </a:ext>
            </a:extLst>
          </p:cNvPr>
          <p:cNvGrpSpPr/>
          <p:nvPr/>
        </p:nvGrpSpPr>
        <p:grpSpPr>
          <a:xfrm>
            <a:off x="7409768" y="4425108"/>
            <a:ext cx="3980747" cy="164591"/>
            <a:chOff x="6975836" y="4982445"/>
            <a:chExt cx="3980747" cy="164591"/>
          </a:xfrm>
        </p:grpSpPr>
        <p:cxnSp>
          <p:nvCxnSpPr>
            <p:cNvPr id="32" name="Straight Arrow Connector 31">
              <a:extLst>
                <a:ext uri="{FF2B5EF4-FFF2-40B4-BE49-F238E27FC236}">
                  <a16:creationId xmlns:a16="http://schemas.microsoft.com/office/drawing/2014/main" id="{50693FDA-B663-D342-8118-72F1FD5364B8}"/>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AD498C-B236-4942-90F4-AEED51A36DAE}"/>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B3B8EC-3EC5-C043-9E6C-AD8D823B2834}"/>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82E21EE-CE4B-4443-B20C-DB6C2067E1FA}"/>
              </a:ext>
            </a:extLst>
          </p:cNvPr>
          <p:cNvSpPr/>
          <p:nvPr/>
        </p:nvSpPr>
        <p:spPr>
          <a:xfrm>
            <a:off x="1842637" y="5023804"/>
            <a:ext cx="2470635"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a:t>
            </a:r>
            <a:r>
              <a:rPr lang="en-US" dirty="0"/>
              <a:t> Instructions</a:t>
            </a:r>
          </a:p>
        </p:txBody>
      </p:sp>
      <p:sp>
        <p:nvSpPr>
          <p:cNvPr id="52" name="Rectangle 51">
            <a:extLst>
              <a:ext uri="{FF2B5EF4-FFF2-40B4-BE49-F238E27FC236}">
                <a16:creationId xmlns:a16="http://schemas.microsoft.com/office/drawing/2014/main" id="{5E44F0E3-F344-6F4C-9626-46FA1BE91274}"/>
              </a:ext>
            </a:extLst>
          </p:cNvPr>
          <p:cNvSpPr/>
          <p:nvPr/>
        </p:nvSpPr>
        <p:spPr>
          <a:xfrm>
            <a:off x="1842637" y="5587183"/>
            <a:ext cx="2470636"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73" name="Group 72">
            <a:extLst>
              <a:ext uri="{FF2B5EF4-FFF2-40B4-BE49-F238E27FC236}">
                <a16:creationId xmlns:a16="http://schemas.microsoft.com/office/drawing/2014/main" id="{259636F4-7B66-4B45-86A1-068E591BFA3C}"/>
              </a:ext>
            </a:extLst>
          </p:cNvPr>
          <p:cNvGrpSpPr/>
          <p:nvPr/>
        </p:nvGrpSpPr>
        <p:grpSpPr>
          <a:xfrm>
            <a:off x="7409768" y="2640402"/>
            <a:ext cx="3980747" cy="1500257"/>
            <a:chOff x="6975836" y="3197739"/>
            <a:chExt cx="3980747" cy="1500257"/>
          </a:xfrm>
        </p:grpSpPr>
        <p:cxnSp>
          <p:nvCxnSpPr>
            <p:cNvPr id="42" name="Straight Arrow Connector 41">
              <a:extLst>
                <a:ext uri="{FF2B5EF4-FFF2-40B4-BE49-F238E27FC236}">
                  <a16:creationId xmlns:a16="http://schemas.microsoft.com/office/drawing/2014/main" id="{44DE513E-9A9B-EF43-A541-6F6C796F5973}"/>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8F4AD-D51F-AB42-B2CA-590B901B3BB5}"/>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0A120-DB25-0748-9E99-E3D3FB792C33}"/>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nvGrpSpPr>
        <p:grpSpPr>
          <a:xfrm>
            <a:off x="6282273" y="1381410"/>
            <a:ext cx="5491225" cy="4808337"/>
            <a:chOff x="5839795" y="1938747"/>
            <a:chExt cx="5491225" cy="480833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21645" y="6441850"/>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grpSp>
        <p:nvGrpSpPr>
          <p:cNvPr id="9" name="Group 8">
            <a:extLst>
              <a:ext uri="{FF2B5EF4-FFF2-40B4-BE49-F238E27FC236}">
                <a16:creationId xmlns:a16="http://schemas.microsoft.com/office/drawing/2014/main" id="{46A5B400-A213-3D42-8723-95179F152E10}"/>
              </a:ext>
            </a:extLst>
          </p:cNvPr>
          <p:cNvGrpSpPr/>
          <p:nvPr/>
        </p:nvGrpSpPr>
        <p:grpSpPr>
          <a:xfrm>
            <a:off x="7020127" y="2677984"/>
            <a:ext cx="4753371" cy="371381"/>
            <a:chOff x="6910943" y="3248969"/>
            <a:chExt cx="4753371" cy="371381"/>
          </a:xfrm>
        </p:grpSpPr>
        <p:cxnSp>
          <p:nvCxnSpPr>
            <p:cNvPr id="23" name="Straight Connector 22">
              <a:extLst>
                <a:ext uri="{FF2B5EF4-FFF2-40B4-BE49-F238E27FC236}">
                  <a16:creationId xmlns:a16="http://schemas.microsoft.com/office/drawing/2014/main" id="{648DDA2D-7167-EF4D-BA9D-0BC98ECE74BC}"/>
                </a:ext>
              </a:extLst>
            </p:cNvPr>
            <p:cNvCxnSpPr>
              <a:cxnSpLocks/>
            </p:cNvCxnSpPr>
            <p:nvPr/>
          </p:nvCxnSpPr>
          <p:spPr>
            <a:xfrm>
              <a:off x="6910943" y="3620350"/>
              <a:ext cx="4753371"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E46E95-BB61-BF40-8D8E-7DE5366CE030}"/>
                </a:ext>
              </a:extLst>
            </p:cNvPr>
            <p:cNvSpPr txBox="1"/>
            <p:nvPr/>
          </p:nvSpPr>
          <p:spPr>
            <a:xfrm>
              <a:off x="7058656" y="3248969"/>
              <a:ext cx="2184381" cy="369332"/>
            </a:xfrm>
            <a:prstGeom prst="rect">
              <a:avLst/>
            </a:prstGeom>
            <a:noFill/>
          </p:spPr>
          <p:txBody>
            <a:bodyPr wrap="none" rtlCol="0">
              <a:spAutoFit/>
            </a:bodyPr>
            <a:lstStyle/>
            <a:p>
              <a:r>
                <a:rPr lang="en-US" dirty="0"/>
                <a:t>GPT3 </a:t>
              </a:r>
              <a:r>
                <a:rPr lang="en-US" sz="1600" dirty="0">
                  <a:solidFill>
                    <a:schemeClr val="bg1">
                      <a:lumMod val="50000"/>
                    </a:schemeClr>
                  </a:solidFill>
                </a:rPr>
                <a:t>[Brown et al. ‘20]</a:t>
              </a:r>
            </a:p>
          </p:txBody>
        </p:sp>
        <p:sp>
          <p:nvSpPr>
            <p:cNvPr id="29" name="Rectangle 28">
              <a:extLst>
                <a:ext uri="{FF2B5EF4-FFF2-40B4-BE49-F238E27FC236}">
                  <a16:creationId xmlns:a16="http://schemas.microsoft.com/office/drawing/2014/main" id="{DBF2E176-02C4-F144-957E-085824409CC6}"/>
                </a:ext>
              </a:extLst>
            </p:cNvPr>
            <p:cNvSpPr/>
            <p:nvPr/>
          </p:nvSpPr>
          <p:spPr>
            <a:xfrm>
              <a:off x="9147967" y="3248969"/>
              <a:ext cx="1350370" cy="369332"/>
            </a:xfrm>
            <a:prstGeom prst="rect">
              <a:avLst/>
            </a:prstGeom>
            <a:noFill/>
          </p:spPr>
          <p:txBody>
            <a:bodyPr wrap="none">
              <a:spAutoFit/>
            </a:bodyPr>
            <a:lstStyle/>
            <a:p>
              <a:r>
                <a:rPr lang="en-US" dirty="0">
                  <a:solidFill>
                    <a:srgbClr val="C00000"/>
                  </a:solidFill>
                </a:rPr>
                <a:t>1200x larger</a:t>
              </a:r>
            </a:p>
          </p:txBody>
        </p:sp>
      </p:gr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nvPr>
        </p:nvSpPr>
        <p:spPr>
          <a:xfrm>
            <a:off x="11656084" y="6497505"/>
            <a:ext cx="530225" cy="365125"/>
          </a:xfrm>
        </p:spPr>
        <p:txBody>
          <a:bodyPr/>
          <a:lstStyle/>
          <a:p>
            <a:pPr>
              <a:defRPr/>
            </a:pPr>
            <a:fld id="{0121240C-47AF-2F4D-83B3-CC3EDF50F794}" type="slidenum">
              <a:rPr lang="en-US" smtClean="0"/>
              <a:pPr>
                <a:defRPr/>
              </a:pPr>
              <a:t>51</a:t>
            </a:fld>
            <a:endParaRPr lang="en-US" dirty="0"/>
          </a:p>
        </p:txBody>
      </p:sp>
      <p:sp>
        <p:nvSpPr>
          <p:cNvPr id="31" name="TextBox 30">
            <a:extLst>
              <a:ext uri="{FF2B5EF4-FFF2-40B4-BE49-F238E27FC236}">
                <a16:creationId xmlns:a16="http://schemas.microsoft.com/office/drawing/2014/main" id="{222206EC-A84D-F94E-9389-37BA89C24E1A}"/>
              </a:ext>
            </a:extLst>
          </p:cNvPr>
          <p:cNvSpPr txBox="1"/>
          <p:nvPr/>
        </p:nvSpPr>
        <p:spPr>
          <a:xfrm>
            <a:off x="343011" y="6447279"/>
            <a:ext cx="10365915" cy="338554"/>
          </a:xfrm>
          <a:prstGeom prst="rect">
            <a:avLst/>
          </a:prstGeom>
          <a:noFill/>
        </p:spPr>
        <p:txBody>
          <a:bodyPr wrap="none" rtlCol="0">
            <a:spAutoFit/>
          </a:bodyPr>
          <a:lstStyle/>
          <a:p>
            <a:r>
              <a:rPr lang="en-US" sz="1600" dirty="0">
                <a:solidFill>
                  <a:schemeClr val="bg1">
                    <a:lumMod val="50000"/>
                  </a:schemeClr>
                </a:solidFill>
              </a:rPr>
              <a:t>“Cross-Task Generalization via Natural Language Crowdsourcing Instructions.” Mishra,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Baral</a:t>
            </a:r>
            <a:r>
              <a:rPr lang="en-US" sz="1600" dirty="0">
                <a:solidFill>
                  <a:schemeClr val="bg1">
                    <a:lumMod val="50000"/>
                  </a:schemeClr>
                </a:solidFill>
              </a:rPr>
              <a:t>, </a:t>
            </a:r>
            <a:r>
              <a:rPr lang="en-US" sz="1600" dirty="0" err="1">
                <a:solidFill>
                  <a:schemeClr val="bg1">
                    <a:lumMod val="50000"/>
                  </a:schemeClr>
                </a:solidFill>
              </a:rPr>
              <a:t>Hajishirzi</a:t>
            </a:r>
            <a:r>
              <a:rPr lang="en-US" sz="1600" dirty="0">
                <a:solidFill>
                  <a:schemeClr val="bg1">
                    <a:lumMod val="50000"/>
                  </a:schemeClr>
                </a:solidFill>
              </a:rPr>
              <a:t>, ACL’22</a:t>
            </a:r>
          </a:p>
        </p:txBody>
      </p:sp>
      <p:sp>
        <p:nvSpPr>
          <p:cNvPr id="33" name="Title 1">
            <a:extLst>
              <a:ext uri="{FF2B5EF4-FFF2-40B4-BE49-F238E27FC236}">
                <a16:creationId xmlns:a16="http://schemas.microsoft.com/office/drawing/2014/main" id="{79ADF68A-9EFF-7140-A15B-4EB4A9907040}"/>
              </a:ext>
            </a:extLst>
          </p:cNvPr>
          <p:cNvSpPr txBox="1">
            <a:spLocks/>
          </p:cNvSpPr>
          <p:nvPr/>
        </p:nvSpPr>
        <p:spPr bwMode="auto">
          <a:xfrm>
            <a:off x="838200" y="290984"/>
            <a:ext cx="105156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a:t>Cross-Task Generalization</a:t>
            </a:r>
            <a:endParaRPr lang="en-US" dirty="0"/>
          </a:p>
        </p:txBody>
      </p:sp>
      <p:sp>
        <p:nvSpPr>
          <p:cNvPr id="34" name="Triangle 33">
            <a:extLst>
              <a:ext uri="{FF2B5EF4-FFF2-40B4-BE49-F238E27FC236}">
                <a16:creationId xmlns:a16="http://schemas.microsoft.com/office/drawing/2014/main" id="{FD33356B-0012-614B-91A2-61825CD47509}"/>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820C706-5810-C749-B16C-D5CD8E95AFB7}"/>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37" name="Oval 36">
            <a:extLst>
              <a:ext uri="{FF2B5EF4-FFF2-40B4-BE49-F238E27FC236}">
                <a16:creationId xmlns:a16="http://schemas.microsoft.com/office/drawing/2014/main" id="{D4570D72-737F-B145-861D-08CB063C7F88}"/>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38" name="Oval 37">
            <a:extLst>
              <a:ext uri="{FF2B5EF4-FFF2-40B4-BE49-F238E27FC236}">
                <a16:creationId xmlns:a16="http://schemas.microsoft.com/office/drawing/2014/main" id="{7B8B5C43-17C6-524E-B50D-BA18909DBEFA}"/>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40" name="Left-Right Arrow 39">
            <a:extLst>
              <a:ext uri="{FF2B5EF4-FFF2-40B4-BE49-F238E27FC236}">
                <a16:creationId xmlns:a16="http://schemas.microsoft.com/office/drawing/2014/main" id="{831E8AC5-57DB-8B4A-A140-32FF2CC27E54}"/>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C0E28C64-4BC3-664D-89FC-6D4FC6A60AFF}"/>
              </a:ext>
            </a:extLst>
          </p:cNvPr>
          <p:cNvSpPr/>
          <p:nvPr/>
        </p:nvSpPr>
        <p:spPr>
          <a:xfrm>
            <a:off x="904005" y="3471907"/>
            <a:ext cx="4855155" cy="98265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r>
              <a:rPr lang="en-US" sz="2000" b="1" dirty="0"/>
              <a:t>Hypothesis: </a:t>
            </a:r>
            <a:r>
              <a:rPr lang="en-US" sz="2000" dirty="0"/>
              <a:t>Task </a:t>
            </a:r>
            <a:r>
              <a:rPr lang="en-US" sz="2000" dirty="0">
                <a:solidFill>
                  <a:srgbClr val="FF0000"/>
                </a:solidFill>
              </a:rPr>
              <a:t>“instructions”</a:t>
            </a:r>
            <a:r>
              <a:rPr lang="en-US" sz="2000" dirty="0"/>
              <a:t> are enough to induce sharedness among them. </a:t>
            </a:r>
          </a:p>
        </p:txBody>
      </p:sp>
      <p:sp>
        <p:nvSpPr>
          <p:cNvPr id="43" name="Rectangle 42">
            <a:extLst>
              <a:ext uri="{FF2B5EF4-FFF2-40B4-BE49-F238E27FC236}">
                <a16:creationId xmlns:a16="http://schemas.microsoft.com/office/drawing/2014/main" id="{FADC76BA-1C3A-FF45-BE08-39CE7EB9A434}"/>
              </a:ext>
            </a:extLst>
          </p:cNvPr>
          <p:cNvSpPr/>
          <p:nvPr/>
        </p:nvSpPr>
        <p:spPr>
          <a:xfrm>
            <a:off x="126009" y="3685121"/>
            <a:ext cx="748923" cy="769441"/>
          </a:xfrm>
          <a:prstGeom prst="rect">
            <a:avLst/>
          </a:prstGeom>
        </p:spPr>
        <p:txBody>
          <a:bodyPr wrap="none">
            <a:spAutoFit/>
          </a:bodyPr>
          <a:lstStyle/>
          <a:p>
            <a:r>
              <a:rPr lang="en-US" sz="4400" dirty="0"/>
              <a:t>✅</a:t>
            </a:r>
          </a:p>
        </p:txBody>
      </p:sp>
    </p:spTree>
    <p:extLst>
      <p:ext uri="{BB962C8B-B14F-4D97-AF65-F5344CB8AC3E}">
        <p14:creationId xmlns:p14="http://schemas.microsoft.com/office/powerpoint/2010/main" val="4219638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8" grpId="0" animBg="1"/>
      <p:bldP spid="52" grpId="0" animBg="1"/>
      <p:bldP spid="41" grpId="0" animBg="1"/>
      <p:bldP spid="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a:xfrm>
            <a:off x="629587" y="1619561"/>
            <a:ext cx="10724213" cy="4351338"/>
          </a:xfrm>
        </p:spPr>
        <p:txBody>
          <a:bodyPr/>
          <a:lstStyle/>
          <a:p>
            <a:pPr>
              <a:buClr>
                <a:srgbClr val="000000"/>
              </a:buClr>
            </a:pPr>
            <a:r>
              <a:rPr lang="en-US" b="1" dirty="0">
                <a:solidFill>
                  <a:srgbClr val="FF6700"/>
                </a:solidFill>
              </a:rPr>
              <a:t>Motivating Question:</a:t>
            </a:r>
            <a:r>
              <a:rPr lang="en-US" b="1" dirty="0"/>
              <a:t> </a:t>
            </a:r>
            <a:r>
              <a:rPr lang="en-US" dirty="0"/>
              <a:t>Can we build </a:t>
            </a:r>
            <a:br>
              <a:rPr lang="en-US" dirty="0"/>
            </a:br>
            <a:r>
              <a:rPr lang="en-US" dirty="0"/>
              <a:t>a single model that </a:t>
            </a:r>
            <a:r>
              <a:rPr lang="en-US" dirty="0">
                <a:solidFill>
                  <a:srgbClr val="0000FF"/>
                </a:solidFill>
              </a:rPr>
              <a:t>generalizes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dirty="0">
                <a:solidFill>
                  <a:srgbClr val="0000FF"/>
                </a:solidFill>
              </a:rPr>
              <a:t>Generalization</a:t>
            </a:r>
            <a:r>
              <a:rPr lang="en-US" dirty="0"/>
              <a:t> to unseen tasks improves when utilizing instructions. </a:t>
            </a:r>
            <a:br>
              <a:rPr lang="en-US" dirty="0"/>
            </a:br>
            <a:endParaRPr lang="en-US" dirty="0"/>
          </a:p>
          <a:p>
            <a:pPr>
              <a:buClr>
                <a:srgbClr val="000000"/>
              </a:buClr>
            </a:pPr>
            <a:r>
              <a:rPr lang="en-US" dirty="0"/>
              <a:t>Toward systems w/ better “alignment”  with human asks. </a:t>
            </a:r>
            <a:r>
              <a:rPr lang="en-US" sz="1800" dirty="0">
                <a:solidFill>
                  <a:schemeClr val="bg1">
                    <a:lumMod val="50000"/>
                  </a:schemeClr>
                </a:solidFill>
              </a:rPr>
              <a:t>[Christian  ‘20]</a:t>
            </a:r>
            <a:br>
              <a:rPr lang="en-US" dirty="0"/>
            </a:br>
            <a:endParaRPr lang="en-US" dirty="0"/>
          </a:p>
          <a:p>
            <a:r>
              <a:rPr lang="en-US" b="1" dirty="0">
                <a:solidFill>
                  <a:schemeClr val="tx2"/>
                </a:solidFill>
              </a:rPr>
              <a:t>Open questions: </a:t>
            </a:r>
          </a:p>
          <a:p>
            <a:pPr lvl="1"/>
            <a:r>
              <a:rPr lang="en-US" dirty="0"/>
              <a:t>When does this generalization work? When does it not?  </a:t>
            </a:r>
          </a:p>
          <a:p>
            <a:pPr marL="0" indent="0">
              <a:buNone/>
            </a:pPr>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dirty="0"/>
          </a:p>
        </p:txBody>
      </p:sp>
      <p:sp>
        <p:nvSpPr>
          <p:cNvPr id="5" name="Triangle 4">
            <a:extLst>
              <a:ext uri="{FF2B5EF4-FFF2-40B4-BE49-F238E27FC236}">
                <a16:creationId xmlns:a16="http://schemas.microsoft.com/office/drawing/2014/main" id="{3C20A1B7-153C-B64D-AA12-44AB6E2D9D7B}"/>
              </a:ext>
            </a:extLst>
          </p:cNvPr>
          <p:cNvSpPr/>
          <p:nvPr/>
        </p:nvSpPr>
        <p:spPr>
          <a:xfrm>
            <a:off x="9074853" y="246025"/>
            <a:ext cx="2586922" cy="156376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A6E013-A1D4-F449-9802-DD9430956DE6}"/>
              </a:ext>
            </a:extLst>
          </p:cNvPr>
          <p:cNvSpPr/>
          <p:nvPr/>
        </p:nvSpPr>
        <p:spPr>
          <a:xfrm>
            <a:off x="9411645" y="149975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p>
        </p:txBody>
      </p:sp>
      <p:sp>
        <p:nvSpPr>
          <p:cNvPr id="7" name="Oval 6">
            <a:extLst>
              <a:ext uri="{FF2B5EF4-FFF2-40B4-BE49-F238E27FC236}">
                <a16:creationId xmlns:a16="http://schemas.microsoft.com/office/drawing/2014/main" id="{3A492677-5FBF-D046-838C-13890B15D416}"/>
              </a:ext>
            </a:extLst>
          </p:cNvPr>
          <p:cNvSpPr/>
          <p:nvPr/>
        </p:nvSpPr>
        <p:spPr>
          <a:xfrm>
            <a:off x="11147480" y="150405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8" name="Oval 7">
            <a:extLst>
              <a:ext uri="{FF2B5EF4-FFF2-40B4-BE49-F238E27FC236}">
                <a16:creationId xmlns:a16="http://schemas.microsoft.com/office/drawing/2014/main" id="{75EDF5A8-73E3-0F4A-94E5-8151254F5B85}"/>
              </a:ext>
            </a:extLst>
          </p:cNvPr>
          <p:cNvSpPr/>
          <p:nvPr/>
        </p:nvSpPr>
        <p:spPr>
          <a:xfrm>
            <a:off x="10227027" y="1495413"/>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sp>
        <p:nvSpPr>
          <p:cNvPr id="9" name="Left-Right Arrow 8">
            <a:extLst>
              <a:ext uri="{FF2B5EF4-FFF2-40B4-BE49-F238E27FC236}">
                <a16:creationId xmlns:a16="http://schemas.microsoft.com/office/drawing/2014/main" id="{2924ABE1-202A-B047-96FF-2FFB8DE587C6}"/>
              </a:ext>
            </a:extLst>
          </p:cNvPr>
          <p:cNvSpPr/>
          <p:nvPr/>
        </p:nvSpPr>
        <p:spPr>
          <a:xfrm>
            <a:off x="9346850" y="1360461"/>
            <a:ext cx="206154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917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1"/>
                                      </p:to>
                                    </p:set>
                                    <p:animEffect filter="image" prLst="opacity: 1">
                                      <p:cBhvr rctx="IE">
                                        <p:cTn id="24" dur="indefinite"/>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1" end="1"/>
                                            </p:txEl>
                                          </p:spTgt>
                                        </p:tgtEl>
                                        <p:attrNameLst>
                                          <p:attrName>style.opacity</p:attrName>
                                        </p:attrNameLst>
                                      </p:cBhvr>
                                      <p:to>
                                        <p:strVal val="1"/>
                                      </p:to>
                                    </p:set>
                                    <p:animEffect filter="image" prLst="opacity: 1">
                                      <p:cBhvr rctx="IE">
                                        <p:cTn id="29" dur="indefinite"/>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mph" presetSubtype="0" nodeType="clickEffect">
                                  <p:stCondLst>
                                    <p:cond delay="0"/>
                                  </p:stCondLst>
                                  <p:childTnLst>
                                    <p:set>
                                      <p:cBhvr>
                                        <p:cTn id="33" dur="indefinite"/>
                                        <p:tgtEl>
                                          <p:spTgt spid="3">
                                            <p:txEl>
                                              <p:pRg st="2" end="2"/>
                                            </p:txEl>
                                          </p:spTgt>
                                        </p:tgtEl>
                                        <p:attrNameLst>
                                          <p:attrName>style.opacity</p:attrName>
                                        </p:attrNameLst>
                                      </p:cBhvr>
                                      <p:to>
                                        <p:strVal val="1"/>
                                      </p:to>
                                    </p:set>
                                    <p:animEffect filter="image" prLst="opacity: 1">
                                      <p:cBhvr rctx="IE">
                                        <p:cTn id="34" dur="indefinite"/>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p:cTn id="38" dur="indefinite"/>
                                        <p:tgtEl>
                                          <p:spTgt spid="3">
                                            <p:txEl>
                                              <p:pRg st="3" end="3"/>
                                            </p:txEl>
                                          </p:spTgt>
                                        </p:tgtEl>
                                        <p:attrNameLst>
                                          <p:attrName>style.opacity</p:attrName>
                                        </p:attrNameLst>
                                      </p:cBhvr>
                                      <p:to>
                                        <p:strVal val="1"/>
                                      </p:to>
                                    </p:set>
                                    <p:animEffect filter="image" prLst="opacity: 1">
                                      <p:cBhvr rctx="IE">
                                        <p:cTn id="39" dur="indefinite"/>
                                        <p:tgtEl>
                                          <p:spTgt spid="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nodeType="clickEffect">
                                  <p:stCondLst>
                                    <p:cond delay="0"/>
                                  </p:stCondLst>
                                  <p:childTnLst>
                                    <p:set>
                                      <p:cBhvr>
                                        <p:cTn id="43" dur="indefinite"/>
                                        <p:tgtEl>
                                          <p:spTgt spid="3">
                                            <p:txEl>
                                              <p:pRg st="4" end="4"/>
                                            </p:txEl>
                                          </p:spTgt>
                                        </p:tgtEl>
                                        <p:attrNameLst>
                                          <p:attrName>style.opacity</p:attrName>
                                        </p:attrNameLst>
                                      </p:cBhvr>
                                      <p:to>
                                        <p:strVal val="1"/>
                                      </p:to>
                                    </p:set>
                                    <p:animEffect filter="image" prLst="opacity: 1">
                                      <p:cBhvr rctx="IE">
                                        <p:cTn id="44"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1" name="Oval 40">
            <a:extLst>
              <a:ext uri="{FF2B5EF4-FFF2-40B4-BE49-F238E27FC236}">
                <a16:creationId xmlns:a16="http://schemas.microsoft.com/office/drawing/2014/main" id="{8C495FD3-50C8-B440-9069-C3B11F5A3B21}"/>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3" name="Diagram 42">
            <a:extLst>
              <a:ext uri="{FF2B5EF4-FFF2-40B4-BE49-F238E27FC236}">
                <a16:creationId xmlns:a16="http://schemas.microsoft.com/office/drawing/2014/main" id="{B2F219EE-7258-E54D-9A6B-4BF60BBC0155}"/>
              </a:ext>
            </a:extLst>
          </p:cNvPr>
          <p:cNvGraphicFramePr/>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6" name="Rectangle 45">
            <a:extLst>
              <a:ext uri="{FF2B5EF4-FFF2-40B4-BE49-F238E27FC236}">
                <a16:creationId xmlns:a16="http://schemas.microsoft.com/office/drawing/2014/main" id="{C0A4F7F2-9FF7-9349-9DF7-F0D5DD9811F6}"/>
              </a:ext>
            </a:extLst>
          </p:cNvPr>
          <p:cNvSpPr/>
          <p:nvPr/>
        </p:nvSpPr>
        <p:spPr>
          <a:xfrm>
            <a:off x="4458425" y="1386481"/>
            <a:ext cx="7711141" cy="5445022"/>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2997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4BA0B591-6344-8643-9562-7DBA28495699}"/>
              </a:ext>
            </a:extLst>
          </p:cNvPr>
          <p:cNvSpPr/>
          <p:nvPr/>
        </p:nvSpPr>
        <p:spPr>
          <a:xfrm>
            <a:off x="37379" y="1492318"/>
            <a:ext cx="414551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1DC4B61-D980-4945-BDAC-F98DF541A6D4}"/>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6" name="Diagram 45">
            <a:extLst>
              <a:ext uri="{FF2B5EF4-FFF2-40B4-BE49-F238E27FC236}">
                <a16:creationId xmlns:a16="http://schemas.microsoft.com/office/drawing/2014/main" id="{8A861180-DAC1-8443-ADE9-93B20ACC0884}"/>
              </a:ext>
            </a:extLst>
          </p:cNvPr>
          <p:cNvGraphicFramePr/>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Rectangle 46">
            <a:extLst>
              <a:ext uri="{FF2B5EF4-FFF2-40B4-BE49-F238E27FC236}">
                <a16:creationId xmlns:a16="http://schemas.microsoft.com/office/drawing/2014/main" id="{9CDAAAE3-264F-414B-8C5F-127AE11729CE}"/>
              </a:ext>
            </a:extLst>
          </p:cNvPr>
          <p:cNvSpPr/>
          <p:nvPr/>
        </p:nvSpPr>
        <p:spPr>
          <a:xfrm>
            <a:off x="8576677" y="1252766"/>
            <a:ext cx="363188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283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
        <p:nvSpPr>
          <p:cNvPr id="3" name="Title 2">
            <a:extLst>
              <a:ext uri="{FF2B5EF4-FFF2-40B4-BE49-F238E27FC236}">
                <a16:creationId xmlns:a16="http://schemas.microsoft.com/office/drawing/2014/main" id="{9EC169D4-4A35-BF4F-8984-39CBA9834058}"/>
              </a:ext>
            </a:extLst>
          </p:cNvPr>
          <p:cNvSpPr>
            <a:spLocks noGrp="1"/>
          </p:cNvSpPr>
          <p:nvPr>
            <p:ph type="title"/>
          </p:nvPr>
        </p:nvSpPr>
        <p:spPr/>
        <p:txBody>
          <a:bodyPr/>
          <a:lstStyle/>
          <a:p>
            <a:endParaRPr lang="en-US"/>
          </a:p>
        </p:txBody>
      </p:sp>
      <p:sp>
        <p:nvSpPr>
          <p:cNvPr id="17" name="Rectangle 16">
            <a:extLst>
              <a:ext uri="{FF2B5EF4-FFF2-40B4-BE49-F238E27FC236}">
                <a16:creationId xmlns:a16="http://schemas.microsoft.com/office/drawing/2014/main" id="{89F1D8BC-4B98-C24B-B474-60EFE283743B}"/>
              </a:ext>
            </a:extLst>
          </p:cNvPr>
          <p:cNvSpPr/>
          <p:nvPr/>
        </p:nvSpPr>
        <p:spPr>
          <a:xfrm>
            <a:off x="4748880" y="125142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7836195" y="470483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5840918" y="195978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4683829" y="482110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5464627" y="285293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5967190" y="222847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5432202" y="422340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5633329" y="474844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3633537" y="221186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nvSpPr>
        <p:spPr>
          <a:xfrm>
            <a:off x="5186938" y="354601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nvSpPr>
        <p:spPr>
          <a:xfrm>
            <a:off x="7037919" y="2246874"/>
            <a:ext cx="3359330" cy="120210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lumMod val="50000"/>
                  </a:schemeClr>
                </a:solidFill>
              </a:rPr>
              <a:t>Complex behavior but </a:t>
            </a:r>
            <a:r>
              <a:rPr lang="en-US" sz="2400" b="1" dirty="0">
                <a:solidFill>
                  <a:schemeClr val="tx1">
                    <a:lumMod val="50000"/>
                  </a:schemeClr>
                </a:solidFill>
              </a:rPr>
              <a:t>simple for most humans</a:t>
            </a:r>
          </a:p>
        </p:txBody>
      </p:sp>
    </p:spTree>
    <p:extLst>
      <p:ext uri="{BB962C8B-B14F-4D97-AF65-F5344CB8AC3E}">
        <p14:creationId xmlns:p14="http://schemas.microsoft.com/office/powerpoint/2010/main" val="16496679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8AACAA7E-B8AD-1046-BA0B-ADA8E6C28F95}"/>
              </a:ext>
            </a:extLst>
          </p:cNvPr>
          <p:cNvSpPr txBox="1">
            <a:spLocks/>
          </p:cNvSpPr>
          <p:nvPr/>
        </p:nvSpPr>
        <p:spPr bwMode="auto">
          <a:xfrm>
            <a:off x="629587" y="828929"/>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Interactivity — </a:t>
            </a:r>
            <a:r>
              <a:rPr lang="en-US"/>
              <a:t>can lead to complex </a:t>
            </a:r>
            <a:br>
              <a:rPr lang="en-US"/>
            </a:br>
            <a:r>
              <a:rPr lang="en-US"/>
              <a:t>phenomena, through simple steps. </a:t>
            </a:r>
            <a:endParaRPr lang="en-US"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430735" y="1351772"/>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7"/>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3"/>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2" y="2953282"/>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323753"/>
            <a:ext cx="782373" cy="584775"/>
          </a:xfrm>
          <a:prstGeom prst="rect">
            <a:avLst/>
          </a:prstGeom>
        </p:spPr>
        <p:txBody>
          <a:bodyPr wrap="square">
            <a:spAutoFit/>
          </a:bodyPr>
          <a:lstStyle/>
          <a:p>
            <a:pPr algn="ctr"/>
            <a:r>
              <a:rPr lang="en-US" sz="32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E66B7C0-648D-DA47-AAE8-97B92F4CC81F}"/>
              </a:ext>
            </a:extLst>
          </p:cNvPr>
          <p:cNvSpPr/>
          <p:nvPr/>
        </p:nvSpPr>
        <p:spPr>
          <a:xfrm>
            <a:off x="7868793" y="3646364"/>
            <a:ext cx="1579301"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complex behavior?</a:t>
            </a:r>
          </a:p>
        </p:txBody>
      </p:sp>
      <p:sp>
        <p:nvSpPr>
          <p:cNvPr id="25" name="Rounded Rectangular Callout 24">
            <a:extLst>
              <a:ext uri="{FF2B5EF4-FFF2-40B4-BE49-F238E27FC236}">
                <a16:creationId xmlns:a16="http://schemas.microsoft.com/office/drawing/2014/main" id="{8520EACB-46BD-AF4C-91A4-911523338743}"/>
              </a:ext>
            </a:extLst>
          </p:cNvPr>
          <p:cNvSpPr/>
          <p:nvPr/>
        </p:nvSpPr>
        <p:spPr>
          <a:xfrm>
            <a:off x="9448093" y="2480535"/>
            <a:ext cx="2676971" cy="916318"/>
          </a:xfrm>
          <a:prstGeom prst="wedgeRoundRectCallout">
            <a:avLst>
              <a:gd name="adj1" fmla="val -43541"/>
              <a:gd name="adj2" fmla="val 70665"/>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dirty="0">
                <a:solidFill>
                  <a:schemeClr val="tx1">
                    <a:lumMod val="50000"/>
                  </a:schemeClr>
                </a:solidFill>
              </a:rPr>
              <a:t>Complex behavior but simple for most humans</a:t>
            </a:r>
          </a:p>
        </p:txBody>
      </p:sp>
      <p:pic>
        <p:nvPicPr>
          <p:cNvPr id="28674" name="Picture 2" descr="Person: Medium Skin Tone on Apple iOS 14.6">
            <a:extLst>
              <a:ext uri="{FF2B5EF4-FFF2-40B4-BE49-F238E27FC236}">
                <a16:creationId xmlns:a16="http://schemas.microsoft.com/office/drawing/2014/main" id="{6376AADB-5639-CA4F-BC63-8AC0F0B5A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Woman: Medium Skin Tone on Apple iOS 14.6">
            <a:extLst>
              <a:ext uri="{FF2B5EF4-FFF2-40B4-BE49-F238E27FC236}">
                <a16:creationId xmlns:a16="http://schemas.microsoft.com/office/drawing/2014/main" id="{011B8DE5-BC0D-7B41-8D0B-E6810E732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ular Callout 27">
            <a:extLst>
              <a:ext uri="{FF2B5EF4-FFF2-40B4-BE49-F238E27FC236}">
                <a16:creationId xmlns:a16="http://schemas.microsoft.com/office/drawing/2014/main" id="{AF7988DC-2F1B-AD49-913E-310ECF56F6E7}"/>
              </a:ext>
            </a:extLst>
          </p:cNvPr>
          <p:cNvSpPr/>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30" name="Rounded Rectangular Callout 29">
            <a:extLst>
              <a:ext uri="{FF2B5EF4-FFF2-40B4-BE49-F238E27FC236}">
                <a16:creationId xmlns:a16="http://schemas.microsoft.com/office/drawing/2014/main" id="{E1F2685F-F9DF-B54E-A5E5-3B4AC6C70907}"/>
              </a:ext>
            </a:extLst>
          </p:cNvPr>
          <p:cNvSpPr/>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 it’s Raymond </a:t>
            </a:r>
            <a:r>
              <a:rPr lang="en-US" sz="2000" i="1" dirty="0" err="1">
                <a:solidFill>
                  <a:schemeClr val="tx1"/>
                </a:solidFill>
              </a:rPr>
              <a:t>Persi</a:t>
            </a:r>
            <a:r>
              <a:rPr lang="en-US" sz="2000" i="1" dirty="0">
                <a:solidFill>
                  <a:schemeClr val="tx1"/>
                </a:solidFill>
              </a:rPr>
              <a:t>! </a:t>
            </a:r>
          </a:p>
        </p:txBody>
      </p:sp>
      <p:sp>
        <p:nvSpPr>
          <p:cNvPr id="31" name="Rounded Rectangular Callout 30">
            <a:extLst>
              <a:ext uri="{FF2B5EF4-FFF2-40B4-BE49-F238E27FC236}">
                <a16:creationId xmlns:a16="http://schemas.microsoft.com/office/drawing/2014/main" id="{107397B0-30A5-B74D-9260-2F157ECD1805}"/>
              </a:ext>
            </a:extLst>
          </p:cNvPr>
          <p:cNvSpPr/>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32" name="Rounded Rectangular Callout 31">
            <a:extLst>
              <a:ext uri="{FF2B5EF4-FFF2-40B4-BE49-F238E27FC236}">
                <a16:creationId xmlns:a16="http://schemas.microsoft.com/office/drawing/2014/main" id="{0F4841FC-A0DD-E343-B31F-D7238AD47196}"/>
              </a:ext>
            </a:extLst>
          </p:cNvPr>
          <p:cNvSpPr/>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pic>
        <p:nvPicPr>
          <p:cNvPr id="33" name="Picture 2" descr="Person: Medium Skin Tone on Apple iOS 14.6">
            <a:extLst>
              <a:ext uri="{FF2B5EF4-FFF2-40B4-BE49-F238E27FC236}">
                <a16:creationId xmlns:a16="http://schemas.microsoft.com/office/drawing/2014/main" id="{B7CE2E17-CFB6-6242-BC3F-DA63607B3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Woman: Medium Skin Tone on Apple iOS 14.6">
            <a:extLst>
              <a:ext uri="{FF2B5EF4-FFF2-40B4-BE49-F238E27FC236}">
                <a16:creationId xmlns:a16="http://schemas.microsoft.com/office/drawing/2014/main" id="{BE134D0D-8BEF-FE47-9BBE-762E2B35E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853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28676"/>
                                        </p:tgtEl>
                                        <p:attrNameLst>
                                          <p:attrName>style.visibility</p:attrName>
                                        </p:attrNameLst>
                                      </p:cBhvr>
                                      <p:to>
                                        <p:strVal val="visible"/>
                                      </p:to>
                                    </p:set>
                                    <p:animEffect transition="in" filter="fade">
                                      <p:cBhvr>
                                        <p:cTn id="18" dur="500"/>
                                        <p:tgtEl>
                                          <p:spTgt spid="286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FF8161-2871-A548-8B62-753714CD2D82}"/>
              </a:ext>
            </a:extLst>
          </p:cNvPr>
          <p:cNvSpPr>
            <a:spLocks noGrp="1"/>
          </p:cNvSpPr>
          <p:nvPr>
            <p:ph idx="1"/>
          </p:nvPr>
        </p:nvSpPr>
        <p:spPr>
          <a:xfrm>
            <a:off x="629587" y="828929"/>
            <a:ext cx="10724213" cy="4351338"/>
          </a:xfrm>
        </p:spPr>
        <p:txBody>
          <a:bodyPr/>
          <a:lstStyle/>
          <a:p>
            <a:r>
              <a:rPr lang="en-US" b="1" dirty="0"/>
              <a:t>Interactivity — </a:t>
            </a:r>
            <a:r>
              <a:rPr lang="en-US" dirty="0"/>
              <a:t>can lead to complex </a:t>
            </a:r>
            <a:br>
              <a:rPr lang="en-US" dirty="0"/>
            </a:br>
            <a:r>
              <a:rPr lang="en-US" dirty="0"/>
              <a:t>phenomena, through simple steps.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8024379" y="290984"/>
            <a:ext cx="2369443" cy="584775"/>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810241" y="3086935"/>
            <a:ext cx="1376068" cy="584775"/>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9071726" y="864488"/>
            <a:ext cx="230973" cy="21122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8063537" y="3181067"/>
            <a:ext cx="2234447" cy="523221"/>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767991" y="1548741"/>
            <a:ext cx="633424" cy="551159"/>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9181749" y="1082024"/>
            <a:ext cx="4736" cy="51822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739740" y="2658301"/>
            <a:ext cx="633424" cy="551159"/>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890851" y="3122244"/>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7148402" y="1068573"/>
            <a:ext cx="4078000"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8373598" y="2148730"/>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pic>
        <p:nvPicPr>
          <p:cNvPr id="28674" name="Picture 2" descr="Person: Medium Skin Tone on Apple iOS 14.6">
            <a:extLst>
              <a:ext uri="{FF2B5EF4-FFF2-40B4-BE49-F238E27FC236}">
                <a16:creationId xmlns:a16="http://schemas.microsoft.com/office/drawing/2014/main" id="{6376AADB-5639-CA4F-BC63-8AC0F0B5A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9" y="28544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erson: Medium Skin Tone on Apple iOS 14.6">
            <a:extLst>
              <a:ext uri="{FF2B5EF4-FFF2-40B4-BE49-F238E27FC236}">
                <a16:creationId xmlns:a16="http://schemas.microsoft.com/office/drawing/2014/main" id="{B7CE2E17-CFB6-6242-BC3F-DA63607B3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9" y="5027183"/>
            <a:ext cx="542370" cy="54237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Woman: Medium Skin Tone on Apple iOS 14.6">
            <a:extLst>
              <a:ext uri="{FF2B5EF4-FFF2-40B4-BE49-F238E27FC236}">
                <a16:creationId xmlns:a16="http://schemas.microsoft.com/office/drawing/2014/main" id="{BE134D0D-8BEF-FE47-9BBE-762E2B35E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1356" y="5819302"/>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45" name="Right Brace 44">
            <a:extLst>
              <a:ext uri="{FF2B5EF4-FFF2-40B4-BE49-F238E27FC236}">
                <a16:creationId xmlns:a16="http://schemas.microsoft.com/office/drawing/2014/main" id="{1E375CE7-1556-844A-8FBF-257250920F77}"/>
              </a:ext>
            </a:extLst>
          </p:cNvPr>
          <p:cNvSpPr/>
          <p:nvPr/>
        </p:nvSpPr>
        <p:spPr>
          <a:xfrm>
            <a:off x="6640014" y="3228563"/>
            <a:ext cx="317091" cy="3082928"/>
          </a:xfrm>
          <a:prstGeom prst="rightBrace">
            <a:avLst>
              <a:gd name="adj1" fmla="val 161728"/>
              <a:gd name="adj2" fmla="val 50000"/>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 descr="Woman: Medium Skin Tone on Apple iOS 14.6">
            <a:extLst>
              <a:ext uri="{FF2B5EF4-FFF2-40B4-BE49-F238E27FC236}">
                <a16:creationId xmlns:a16="http://schemas.microsoft.com/office/drawing/2014/main" id="{2BE835AD-BCDA-7848-A32B-72E15E0D4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728" y="4024163"/>
            <a:ext cx="542371" cy="54237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ed Rectangular Callout 49">
            <a:extLst>
              <a:ext uri="{FF2B5EF4-FFF2-40B4-BE49-F238E27FC236}">
                <a16:creationId xmlns:a16="http://schemas.microsoft.com/office/drawing/2014/main" id="{4C77184E-329D-AA46-9BBD-1AFE3F8CA53F}"/>
              </a:ext>
            </a:extLst>
          </p:cNvPr>
          <p:cNvSpPr/>
          <p:nvPr/>
        </p:nvSpPr>
        <p:spPr>
          <a:xfrm>
            <a:off x="634472" y="3125668"/>
            <a:ext cx="4782531" cy="960438"/>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 I really liked the Simpsons. Do you know who’s the director? </a:t>
            </a:r>
          </a:p>
        </p:txBody>
      </p:sp>
      <p:sp>
        <p:nvSpPr>
          <p:cNvPr id="51" name="Rounded Rectangular Callout 50">
            <a:extLst>
              <a:ext uri="{FF2B5EF4-FFF2-40B4-BE49-F238E27FC236}">
                <a16:creationId xmlns:a16="http://schemas.microsoft.com/office/drawing/2014/main" id="{BF1B001B-41DD-B945-AFC4-15369661F0C0}"/>
              </a:ext>
            </a:extLst>
          </p:cNvPr>
          <p:cNvSpPr/>
          <p:nvPr/>
        </p:nvSpPr>
        <p:spPr>
          <a:xfrm>
            <a:off x="1228884" y="4372544"/>
            <a:ext cx="4309808"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Yeah, I thinks it’s Raymond </a:t>
            </a:r>
            <a:r>
              <a:rPr lang="en-US" sz="2000" i="1" dirty="0" err="1">
                <a:solidFill>
                  <a:schemeClr val="tx1"/>
                </a:solidFill>
              </a:rPr>
              <a:t>Persi</a:t>
            </a:r>
            <a:r>
              <a:rPr lang="en-US" sz="2000" i="1" dirty="0">
                <a:solidFill>
                  <a:schemeClr val="tx1"/>
                </a:solidFill>
              </a:rPr>
              <a:t>! </a:t>
            </a:r>
          </a:p>
        </p:txBody>
      </p:sp>
      <p:sp>
        <p:nvSpPr>
          <p:cNvPr id="53" name="Rounded Rectangular Callout 52">
            <a:extLst>
              <a:ext uri="{FF2B5EF4-FFF2-40B4-BE49-F238E27FC236}">
                <a16:creationId xmlns:a16="http://schemas.microsoft.com/office/drawing/2014/main" id="{D9BC9A01-A723-8B4F-AB1B-8B1D205D5F37}"/>
              </a:ext>
            </a:extLst>
          </p:cNvPr>
          <p:cNvSpPr/>
          <p:nvPr/>
        </p:nvSpPr>
        <p:spPr>
          <a:xfrm>
            <a:off x="629587" y="5249669"/>
            <a:ext cx="4782531" cy="542370"/>
          </a:xfrm>
          <a:prstGeom prst="wedgeRoundRectCallout">
            <a:avLst>
              <a:gd name="adj1" fmla="val -32634"/>
              <a:gd name="adj2" fmla="val -71434"/>
              <a:gd name="adj3" fmla="val 16667"/>
            </a:avLst>
          </a:prstGeom>
          <a:solidFill>
            <a:schemeClr val="tx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bg1">
                    <a:lumMod val="95000"/>
                  </a:schemeClr>
                </a:solidFill>
              </a:rPr>
              <a:t>Ah, I wonder what is his nationality? </a:t>
            </a:r>
          </a:p>
        </p:txBody>
      </p:sp>
      <p:sp>
        <p:nvSpPr>
          <p:cNvPr id="54" name="Rounded Rectangular Callout 53">
            <a:extLst>
              <a:ext uri="{FF2B5EF4-FFF2-40B4-BE49-F238E27FC236}">
                <a16:creationId xmlns:a16="http://schemas.microsoft.com/office/drawing/2014/main" id="{CA204DE8-2B6A-014B-BB4D-80681819C591}"/>
              </a:ext>
            </a:extLst>
          </p:cNvPr>
          <p:cNvSpPr/>
          <p:nvPr/>
        </p:nvSpPr>
        <p:spPr>
          <a:xfrm>
            <a:off x="1234738" y="6078685"/>
            <a:ext cx="4303954" cy="453373"/>
          </a:xfrm>
          <a:prstGeom prst="wedgeRoundRectCallout">
            <a:avLst>
              <a:gd name="adj1" fmla="val 35283"/>
              <a:gd name="adj2" fmla="val -74276"/>
              <a:gd name="adj3" fmla="val 16667"/>
            </a:avLst>
          </a:prstGeom>
          <a:solidFill>
            <a:schemeClr val="tx2">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rIns="91440" rtlCol="0" anchor="ctr"/>
          <a:lstStyle/>
          <a:p>
            <a:r>
              <a:rPr lang="en-US" sz="2000" i="1" dirty="0">
                <a:solidFill>
                  <a:schemeClr val="tx1"/>
                </a:solidFill>
              </a:rPr>
              <a:t>According to Wikipedia he’s American. </a:t>
            </a:r>
          </a:p>
        </p:txBody>
      </p:sp>
      <p:pic>
        <p:nvPicPr>
          <p:cNvPr id="29700" name="Picture 4" descr="Bart Simpson - Wikipedia">
            <a:extLst>
              <a:ext uri="{FF2B5EF4-FFF2-40B4-BE49-F238E27FC236}">
                <a16:creationId xmlns:a16="http://schemas.microsoft.com/office/drawing/2014/main" id="{F1681ACF-C47A-2041-BE2A-5F59230BC5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37"/>
          <a:stretch/>
        </p:blipFill>
        <p:spPr bwMode="auto">
          <a:xfrm>
            <a:off x="7454678" y="4068068"/>
            <a:ext cx="1096106" cy="1002184"/>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Raymond S. Persi - IMDb">
            <a:extLst>
              <a:ext uri="{FF2B5EF4-FFF2-40B4-BE49-F238E27FC236}">
                <a16:creationId xmlns:a16="http://schemas.microsoft.com/office/drawing/2014/main" id="{9464A11E-97EC-7947-BBE1-C8CCAB08F6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84" t="7237" r="8604" b="11076"/>
          <a:stretch/>
        </p:blipFill>
        <p:spPr bwMode="auto">
          <a:xfrm>
            <a:off x="8920322" y="4230100"/>
            <a:ext cx="604742" cy="853800"/>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American Flag Bumper Sticker - Vinyl &amp;amp; Weatherproof">
            <a:extLst>
              <a:ext uri="{FF2B5EF4-FFF2-40B4-BE49-F238E27FC236}">
                <a16:creationId xmlns:a16="http://schemas.microsoft.com/office/drawing/2014/main" id="{7D1E7396-3352-7545-99A6-57DD87BC08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9448" y="4216406"/>
            <a:ext cx="897031" cy="897031"/>
          </a:xfrm>
          <a:prstGeom prst="rect">
            <a:avLst/>
          </a:prstGeom>
          <a:noFill/>
          <a:extLst>
            <a:ext uri="{909E8E84-426E-40DD-AFC4-6F175D3DCCD1}">
              <a14:hiddenFill xmlns:a14="http://schemas.microsoft.com/office/drawing/2010/main">
                <a:solidFill>
                  <a:srgbClr val="FFFFFF"/>
                </a:solidFill>
              </a14:hiddenFill>
            </a:ext>
          </a:extLst>
        </p:spPr>
      </p:pic>
      <p:sp>
        <p:nvSpPr>
          <p:cNvPr id="9" name="Up Arrow 8">
            <a:extLst>
              <a:ext uri="{FF2B5EF4-FFF2-40B4-BE49-F238E27FC236}">
                <a16:creationId xmlns:a16="http://schemas.microsoft.com/office/drawing/2014/main" id="{66F756F0-56A6-724F-818D-75B13CA001A3}"/>
              </a:ext>
            </a:extLst>
          </p:cNvPr>
          <p:cNvSpPr/>
          <p:nvPr/>
        </p:nvSpPr>
        <p:spPr>
          <a:xfrm rot="5400000">
            <a:off x="8344098"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Up Arrow 57">
            <a:extLst>
              <a:ext uri="{FF2B5EF4-FFF2-40B4-BE49-F238E27FC236}">
                <a16:creationId xmlns:a16="http://schemas.microsoft.com/office/drawing/2014/main" id="{1F8DD94E-2350-024D-9B32-D1134399DA5F}"/>
              </a:ext>
            </a:extLst>
          </p:cNvPr>
          <p:cNvSpPr/>
          <p:nvPr/>
        </p:nvSpPr>
        <p:spPr>
          <a:xfrm rot="5400000">
            <a:off x="9597275" y="4517179"/>
            <a:ext cx="443000" cy="317092"/>
          </a:xfrm>
          <a:prstGeom prs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EF3E8435-B96B-DD40-917F-C99F0311AE4E}"/>
              </a:ext>
            </a:extLst>
          </p:cNvPr>
          <p:cNvSpPr/>
          <p:nvPr/>
        </p:nvSpPr>
        <p:spPr>
          <a:xfrm>
            <a:off x="7475921" y="5555753"/>
            <a:ext cx="3881906" cy="681038"/>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a:t>
            </a:r>
            <a:br>
              <a:rPr lang="en-US" sz="2000" i="1" dirty="0"/>
            </a:br>
            <a:r>
              <a:rPr lang="en-US" sz="2000" i="1" dirty="0"/>
              <a:t>the Simpsons director?”</a:t>
            </a:r>
          </a:p>
        </p:txBody>
      </p:sp>
      <p:sp>
        <p:nvSpPr>
          <p:cNvPr id="61" name="Google Shape;711;p72">
            <a:extLst>
              <a:ext uri="{FF2B5EF4-FFF2-40B4-BE49-F238E27FC236}">
                <a16:creationId xmlns:a16="http://schemas.microsoft.com/office/drawing/2014/main" id="{F96EA283-FE2C-6547-B389-2CA963EC6BC8}"/>
              </a:ext>
            </a:extLst>
          </p:cNvPr>
          <p:cNvSpPr txBox="1"/>
          <p:nvPr/>
        </p:nvSpPr>
        <p:spPr>
          <a:xfrm>
            <a:off x="7487262" y="518795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Tree>
    <p:extLst>
      <p:ext uri="{BB962C8B-B14F-4D97-AF65-F5344CB8AC3E}">
        <p14:creationId xmlns:p14="http://schemas.microsoft.com/office/powerpoint/2010/main" val="20142250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500"/>
                                        <p:tgtEl>
                                          <p:spTgt spid="29700"/>
                                        </p:tgtEl>
                                      </p:cBhvr>
                                    </p:animEffect>
                                  </p:childTnLst>
                                </p:cTn>
                              </p:par>
                              <p:par>
                                <p:cTn id="8" presetID="10" presetClass="entr" presetSubtype="0"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fade">
                                      <p:cBhvr>
                                        <p:cTn id="10" dur="500"/>
                                        <p:tgtEl>
                                          <p:spTgt spid="29702"/>
                                        </p:tgtEl>
                                      </p:cBhvr>
                                    </p:animEffect>
                                  </p:childTnLst>
                                </p:cTn>
                              </p:par>
                              <p:par>
                                <p:cTn id="11" presetID="10" presetClass="entr" presetSubtype="0" fill="hold" nodeType="withEffect">
                                  <p:stCondLst>
                                    <p:cond delay="0"/>
                                  </p:stCondLst>
                                  <p:childTnLst>
                                    <p:set>
                                      <p:cBhvr>
                                        <p:cTn id="12" dur="1" fill="hold">
                                          <p:stCondLst>
                                            <p:cond delay="0"/>
                                          </p:stCondLst>
                                        </p:cTn>
                                        <p:tgtEl>
                                          <p:spTgt spid="29706"/>
                                        </p:tgtEl>
                                        <p:attrNameLst>
                                          <p:attrName>style.visibility</p:attrName>
                                        </p:attrNameLst>
                                      </p:cBhvr>
                                      <p:to>
                                        <p:strVal val="visible"/>
                                      </p:to>
                                    </p:set>
                                    <p:animEffect transition="in" filter="fade">
                                      <p:cBhvr>
                                        <p:cTn id="13" dur="500"/>
                                        <p:tgtEl>
                                          <p:spTgt spid="2970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9" grpId="0" animBg="1"/>
      <p:bldP spid="58" grpId="0" animBg="1"/>
      <p:bldP spid="60" grpId="0" animBg="1"/>
      <p:bldP spid="6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grpSp>
        <p:nvGrpSpPr>
          <p:cNvPr id="2" name="Group 1">
            <a:extLst>
              <a:ext uri="{FF2B5EF4-FFF2-40B4-BE49-F238E27FC236}">
                <a16:creationId xmlns:a16="http://schemas.microsoft.com/office/drawing/2014/main" id="{00F79B33-D5A2-8D4A-811E-97944B27F9B0}"/>
              </a:ext>
            </a:extLst>
          </p:cNvPr>
          <p:cNvGrpSpPr/>
          <p:nvPr/>
        </p:nvGrpSpPr>
        <p:grpSpPr>
          <a:xfrm>
            <a:off x="7148402" y="290984"/>
            <a:ext cx="5037906" cy="3413304"/>
            <a:chOff x="6315392" y="1351772"/>
            <a:chExt cx="5781959" cy="4215935"/>
          </a:xfrm>
        </p:grpSpPr>
        <p:sp>
          <p:nvSpPr>
            <p:cNvPr id="17" name="Rectangle 16">
              <a:extLst>
                <a:ext uri="{FF2B5EF4-FFF2-40B4-BE49-F238E27FC236}">
                  <a16:creationId xmlns:a16="http://schemas.microsoft.com/office/drawing/2014/main" id="{89F1D8BC-4B98-C24B-B474-60EFE283743B}"/>
                </a:ext>
              </a:extLst>
            </p:cNvPr>
            <p:cNvSpPr/>
            <p:nvPr/>
          </p:nvSpPr>
          <p:spPr>
            <a:xfrm>
              <a:off x="7320744" y="1351772"/>
              <a:ext cx="2719388" cy="722284"/>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5"/>
              <a:ext cx="1579301" cy="722284"/>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4"/>
              <a:ext cx="265086" cy="260895"/>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2"/>
              <a:ext cx="2564454" cy="646255"/>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1" y="2929389"/>
              <a:ext cx="782372" cy="632560"/>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5"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299860"/>
              <a:ext cx="782372" cy="632560"/>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7"/>
              <a:ext cx="616741" cy="331776"/>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09"/>
              <a:ext cx="4680282"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7721538" y="3646363"/>
              <a:ext cx="1776055"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nvSpPr>
        <p:spPr bwMode="auto">
          <a:xfrm>
            <a:off x="629587" y="834308"/>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Interactivity — </a:t>
            </a:r>
            <a:r>
              <a:rPr lang="en-US" dirty="0"/>
              <a:t>can lead to complex </a:t>
            </a:r>
            <a:br>
              <a:rPr lang="en-US" dirty="0"/>
            </a:br>
            <a:r>
              <a:rPr lang="en-US" dirty="0"/>
              <a:t>phenomena, through simple steps. </a:t>
            </a:r>
          </a:p>
          <a:p>
            <a:r>
              <a:rPr lang="en-US" b="1" dirty="0"/>
              <a:t>Setup: </a:t>
            </a:r>
          </a:p>
          <a:p>
            <a:pPr lvl="1"/>
            <a:r>
              <a:rPr lang="en-US" dirty="0"/>
              <a:t>Communications between models </a:t>
            </a:r>
          </a:p>
          <a:p>
            <a:pPr lvl="1"/>
            <a:r>
              <a:rPr lang="en-US" dirty="0"/>
              <a:t>Goal oriented</a:t>
            </a:r>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191" y="3310872"/>
            <a:ext cx="925718" cy="93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8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
                                            <p:txEl>
                                              <p:pRg st="1" end="1"/>
                                            </p:txEl>
                                          </p:spTgt>
                                        </p:tgtEl>
                                        <p:attrNameLst>
                                          <p:attrName>style.visibility</p:attrName>
                                        </p:attrNameLst>
                                      </p:cBhvr>
                                      <p:to>
                                        <p:strVal val="visible"/>
                                      </p:to>
                                    </p:set>
                                    <p:animEffect transition="in" filter="fade">
                                      <p:cBhvr>
                                        <p:cTn id="7" dur="1000"/>
                                        <p:tgtEl>
                                          <p:spTgt spid="4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
                                            <p:txEl>
                                              <p:pRg st="2" end="2"/>
                                            </p:txEl>
                                          </p:spTgt>
                                        </p:tgtEl>
                                        <p:attrNameLst>
                                          <p:attrName>style.visibility</p:attrName>
                                        </p:attrNameLst>
                                      </p:cBhvr>
                                      <p:to>
                                        <p:strVal val="visible"/>
                                      </p:to>
                                    </p:set>
                                    <p:animEffect transition="in" filter="fade">
                                      <p:cBhvr>
                                        <p:cTn id="10" dur="500"/>
                                        <p:tgtEl>
                                          <p:spTgt spid="46">
                                            <p:txEl>
                                              <p:pRg st="2" end="2"/>
                                            </p:txEl>
                                          </p:spTgt>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1000"/>
                                        <p:tgtEl>
                                          <p:spTgt spid="72"/>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46">
                                            <p:txEl>
                                              <p:pRg st="3" end="3"/>
                                            </p:txEl>
                                          </p:spTgt>
                                        </p:tgtEl>
                                        <p:attrNameLst>
                                          <p:attrName>style.visibility</p:attrName>
                                        </p:attrNameLst>
                                      </p:cBhvr>
                                      <p:to>
                                        <p:strVal val="visible"/>
                                      </p:to>
                                    </p:set>
                                    <p:animEffect transition="in" filter="fade">
                                      <p:cBhvr>
                                        <p:cTn id="18" dur="1000"/>
                                        <p:tgtEl>
                                          <p:spTgt spid="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dirty="0"/>
          </a:p>
        </p:txBody>
      </p:sp>
      <p:grpSp>
        <p:nvGrpSpPr>
          <p:cNvPr id="2" name="Group 1">
            <a:extLst>
              <a:ext uri="{FF2B5EF4-FFF2-40B4-BE49-F238E27FC236}">
                <a16:creationId xmlns:a16="http://schemas.microsoft.com/office/drawing/2014/main" id="{00F79B33-D5A2-8D4A-811E-97944B27F9B0}"/>
              </a:ext>
            </a:extLst>
          </p:cNvPr>
          <p:cNvGrpSpPr/>
          <p:nvPr/>
        </p:nvGrpSpPr>
        <p:grpSpPr>
          <a:xfrm>
            <a:off x="7148403" y="290984"/>
            <a:ext cx="5037906" cy="3413304"/>
            <a:chOff x="6315392" y="1351772"/>
            <a:chExt cx="5781959" cy="4215936"/>
          </a:xfrm>
        </p:grpSpPr>
        <p:sp>
          <p:nvSpPr>
            <p:cNvPr id="17" name="Rectangle 16">
              <a:extLst>
                <a:ext uri="{FF2B5EF4-FFF2-40B4-BE49-F238E27FC236}">
                  <a16:creationId xmlns:a16="http://schemas.microsoft.com/office/drawing/2014/main" id="{89F1D8BC-4B98-C24B-B474-60EFE283743B}"/>
                </a:ext>
              </a:extLst>
            </p:cNvPr>
            <p:cNvSpPr/>
            <p:nvPr/>
          </p:nvSpPr>
          <p:spPr>
            <a:xfrm>
              <a:off x="7320743" y="1351772"/>
              <a:ext cx="2719388" cy="722284"/>
            </a:xfrm>
            <a:prstGeom prst="rect">
              <a:avLst/>
            </a:prstGeom>
          </p:spPr>
          <p:txBody>
            <a:bodyPr wrap="none">
              <a:spAutoFit/>
            </a:bodyPr>
            <a:lstStyle/>
            <a:p>
              <a:pPr algn="ctr"/>
              <a:r>
                <a:rPr lang="en-US" sz="1600" dirty="0"/>
                <a:t>general</a:t>
              </a:r>
              <a:br>
                <a:rPr lang="en-US" sz="1600" dirty="0"/>
              </a:br>
              <a:r>
                <a:rPr lang="en-US" sz="1600"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518050" y="4805186"/>
              <a:ext cx="1579301" cy="722284"/>
            </a:xfrm>
            <a:prstGeom prst="rect">
              <a:avLst/>
            </a:prstGeom>
          </p:spPr>
          <p:txBody>
            <a:bodyPr wrap="square">
              <a:spAutoFit/>
            </a:bodyPr>
            <a:lstStyle/>
            <a:p>
              <a:pPr algn="ctr"/>
              <a:r>
                <a:rPr lang="en-US" sz="1600" dirty="0"/>
                <a:t>simpler</a:t>
              </a:r>
              <a:br>
                <a:rPr lang="en-US" sz="1600" dirty="0"/>
              </a:br>
              <a:r>
                <a:rPr lang="en-US" sz="1600"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522773" y="20601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7365684" y="4921453"/>
              <a:ext cx="2564454" cy="646255"/>
              <a:chOff x="7474729" y="3264882"/>
              <a:chExt cx="2564454" cy="64625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46255"/>
              </a:xfrm>
              <a:prstGeom prst="rect">
                <a:avLst/>
              </a:prstGeom>
            </p:spPr>
            <p:txBody>
              <a:bodyPr wrap="square">
                <a:spAutoFit/>
              </a:bodyPr>
              <a:lstStyle/>
              <a:p>
                <a:pPr algn="ctr"/>
                <a:r>
                  <a:rPr lang="en-US" sz="28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146481" y="2929390"/>
              <a:ext cx="782372" cy="632560"/>
            </a:xfrm>
            <a:prstGeom prst="rect">
              <a:avLst/>
            </a:prstGeom>
          </p:spPr>
          <p:txBody>
            <a:bodyPr wrap="square">
              <a:spAutoFit/>
            </a:bodyPr>
            <a:lstStyle/>
            <a:p>
              <a:pPr algn="ctr"/>
              <a:r>
                <a:rPr lang="en-US" sz="28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649045" y="2328823"/>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8114057" y="4299861"/>
              <a:ext cx="782372" cy="632560"/>
            </a:xfrm>
            <a:prstGeom prst="rect">
              <a:avLst/>
            </a:prstGeom>
          </p:spPr>
          <p:txBody>
            <a:bodyPr wrap="square">
              <a:spAutoFit/>
            </a:bodyPr>
            <a:lstStyle/>
            <a:p>
              <a:pPr algn="ctr"/>
              <a:r>
                <a:rPr lang="en-US" sz="28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8315184" y="4848798"/>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Triangle 51">
              <a:extLst>
                <a:ext uri="{FF2B5EF4-FFF2-40B4-BE49-F238E27FC236}">
                  <a16:creationId xmlns:a16="http://schemas.microsoft.com/office/drawing/2014/main" id="{214398AB-D12D-CF45-8B54-3BA3D1587626}"/>
                </a:ext>
              </a:extLst>
            </p:cNvPr>
            <p:cNvSpPr/>
            <p:nvPr/>
          </p:nvSpPr>
          <p:spPr>
            <a:xfrm>
              <a:off x="6315392" y="2312210"/>
              <a:ext cx="4680283" cy="3186226"/>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5E66B7C0-648D-DA47-AAE8-97B92F4CC81F}"/>
                </a:ext>
              </a:extLst>
            </p:cNvPr>
            <p:cNvSpPr/>
            <p:nvPr/>
          </p:nvSpPr>
          <p:spPr>
            <a:xfrm>
              <a:off x="7721538" y="3646363"/>
              <a:ext cx="1776055" cy="1079602"/>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nvSpPr>
        <p:spPr bwMode="auto">
          <a:xfrm>
            <a:off x="629587" y="834308"/>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Interactivity — </a:t>
            </a:r>
            <a:r>
              <a:rPr lang="en-US" dirty="0"/>
              <a:t>can lead to complex </a:t>
            </a:r>
            <a:br>
              <a:rPr lang="en-US" dirty="0"/>
            </a:br>
            <a:r>
              <a:rPr lang="en-US" dirty="0"/>
              <a:t>phenomena, through simple steps. </a:t>
            </a:r>
          </a:p>
          <a:p>
            <a:r>
              <a:rPr lang="en-US" b="1" dirty="0"/>
              <a:t>Setup: </a:t>
            </a:r>
          </a:p>
          <a:p>
            <a:pPr lvl="1"/>
            <a:r>
              <a:rPr lang="en-US" dirty="0"/>
              <a:t>Communications between models </a:t>
            </a:r>
          </a:p>
          <a:p>
            <a:pPr lvl="1"/>
            <a:r>
              <a:rPr lang="en-US" dirty="0"/>
              <a:t>Goal oriented</a:t>
            </a:r>
          </a:p>
        </p:txBody>
      </p:sp>
      <p:grpSp>
        <p:nvGrpSpPr>
          <p:cNvPr id="32" name="Group 31">
            <a:extLst>
              <a:ext uri="{FF2B5EF4-FFF2-40B4-BE49-F238E27FC236}">
                <a16:creationId xmlns:a16="http://schemas.microsoft.com/office/drawing/2014/main" id="{26877E9E-53BE-ED4C-8B55-2142F7A07108}"/>
              </a:ext>
            </a:extLst>
          </p:cNvPr>
          <p:cNvGrpSpPr/>
          <p:nvPr/>
        </p:nvGrpSpPr>
        <p:grpSpPr>
          <a:xfrm>
            <a:off x="324655" y="3686781"/>
            <a:ext cx="10406161" cy="2727614"/>
            <a:chOff x="-32369" y="3831108"/>
            <a:chExt cx="10406161" cy="2727614"/>
          </a:xfrm>
        </p:grpSpPr>
        <p:pic>
          <p:nvPicPr>
            <p:cNvPr id="33" name="Picture 2" descr="The Society of Mind by Marvin Minsky">
              <a:extLst>
                <a:ext uri="{FF2B5EF4-FFF2-40B4-BE49-F238E27FC236}">
                  <a16:creationId xmlns:a16="http://schemas.microsoft.com/office/drawing/2014/main" id="{9AD8CE06-5349-FD45-8CB6-58BBA9CA9D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633"/>
            <a:stretch/>
          </p:blipFill>
          <p:spPr bwMode="auto">
            <a:xfrm>
              <a:off x="8767792" y="4080203"/>
              <a:ext cx="1606000" cy="211601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icture 33" descr="Diagram&#10;&#10;Description automatically generated">
              <a:extLst>
                <a:ext uri="{FF2B5EF4-FFF2-40B4-BE49-F238E27FC236}">
                  <a16:creationId xmlns:a16="http://schemas.microsoft.com/office/drawing/2014/main" id="{FE8DF79D-BD59-A642-8E91-08337A0E75A5}"/>
                </a:ext>
              </a:extLst>
            </p:cNvPr>
            <p:cNvPicPr>
              <a:picLocks noChangeAspect="1"/>
            </p:cNvPicPr>
            <p:nvPr/>
          </p:nvPicPr>
          <p:blipFill>
            <a:blip r:embed="rId4"/>
            <a:stretch>
              <a:fillRect/>
            </a:stretch>
          </p:blipFill>
          <p:spPr>
            <a:xfrm>
              <a:off x="1602347" y="3831108"/>
              <a:ext cx="5704457" cy="2345062"/>
            </a:xfrm>
            <a:prstGeom prst="rect">
              <a:avLst/>
            </a:prstGeom>
          </p:spPr>
        </p:pic>
        <p:sp>
          <p:nvSpPr>
            <p:cNvPr id="36" name="Rectangle 35">
              <a:extLst>
                <a:ext uri="{FF2B5EF4-FFF2-40B4-BE49-F238E27FC236}">
                  <a16:creationId xmlns:a16="http://schemas.microsoft.com/office/drawing/2014/main" id="{2A201F89-B7EE-5542-84D1-004521900A6A}"/>
                </a:ext>
              </a:extLst>
            </p:cNvPr>
            <p:cNvSpPr/>
            <p:nvPr/>
          </p:nvSpPr>
          <p:spPr>
            <a:xfrm>
              <a:off x="-32369" y="6189390"/>
              <a:ext cx="8299045" cy="369332"/>
            </a:xfrm>
            <a:prstGeom prst="rect">
              <a:avLst/>
            </a:prstGeom>
          </p:spPr>
          <p:txBody>
            <a:bodyPr wrap="square">
              <a:spAutoFit/>
            </a:bodyPr>
            <a:lstStyle/>
            <a:p>
              <a:pPr algn="ctr"/>
              <a:r>
                <a:rPr lang="en-US" i="1" dirty="0"/>
                <a:t>“human intelligence  … built up from the </a:t>
              </a:r>
              <a:r>
                <a:rPr lang="en-US" i="1" dirty="0">
                  <a:highlight>
                    <a:srgbClr val="FFFF00"/>
                  </a:highlight>
                </a:rPr>
                <a:t>interactions of simple parts called agents</a:t>
              </a:r>
              <a:r>
                <a:rPr lang="en-US" i="1" dirty="0"/>
                <a:t>”</a:t>
              </a:r>
            </a:p>
          </p:txBody>
        </p:sp>
      </p:grpSp>
      <p:sp>
        <p:nvSpPr>
          <p:cNvPr id="3" name="Rectangle 2">
            <a:extLst>
              <a:ext uri="{FF2B5EF4-FFF2-40B4-BE49-F238E27FC236}">
                <a16:creationId xmlns:a16="http://schemas.microsoft.com/office/drawing/2014/main" id="{EFB248AC-C5D4-FE49-A0B1-29B5732101A0}"/>
              </a:ext>
            </a:extLst>
          </p:cNvPr>
          <p:cNvSpPr/>
          <p:nvPr/>
        </p:nvSpPr>
        <p:spPr>
          <a:xfrm>
            <a:off x="9192174" y="6118864"/>
            <a:ext cx="1470403" cy="369332"/>
          </a:xfrm>
          <a:prstGeom prst="rect">
            <a:avLst/>
          </a:prstGeom>
        </p:spPr>
        <p:txBody>
          <a:bodyPr wrap="none">
            <a:spAutoFit/>
          </a:bodyPr>
          <a:lstStyle/>
          <a:p>
            <a:r>
              <a:rPr lang="en-US" dirty="0">
                <a:solidFill>
                  <a:schemeClr val="bg1">
                    <a:lumMod val="50000"/>
                  </a:schemeClr>
                </a:solidFill>
              </a:rPr>
              <a:t>[Minsky, ’70s]</a:t>
            </a:r>
            <a:endParaRPr lang="en-US" dirty="0"/>
          </a:p>
        </p:txBody>
      </p:sp>
    </p:spTree>
    <p:extLst>
      <p:ext uri="{BB962C8B-B14F-4D97-AF65-F5344CB8AC3E}">
        <p14:creationId xmlns:p14="http://schemas.microsoft.com/office/powerpoint/2010/main" val="130239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2">
            <a:extLst>
              <a:ext uri="{FF2B5EF4-FFF2-40B4-BE49-F238E27FC236}">
                <a16:creationId xmlns:a16="http://schemas.microsoft.com/office/drawing/2014/main" id="{0CE853BD-A875-EC49-A79B-660080467651}"/>
              </a:ext>
            </a:extLst>
          </p:cNvPr>
          <p:cNvSpPr txBox="1">
            <a:spLocks/>
          </p:cNvSpPr>
          <p:nvPr/>
        </p:nvSpPr>
        <p:spPr bwMode="auto">
          <a:xfrm>
            <a:off x="629588" y="1825625"/>
            <a:ext cx="640008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“General language understanding” broken into many narrowed tasks</a:t>
            </a:r>
          </a:p>
          <a:p>
            <a:endParaRPr lang="en-US" sz="2400"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p:txBody>
      </p:sp>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The Great Separation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0"/>
            <a:ext cx="5436" cy="640080"/>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p:grpSp>
        <p:nvGrpSpPr>
          <p:cNvPr id="6" name="Group 5">
            <a:extLst>
              <a:ext uri="{FF2B5EF4-FFF2-40B4-BE49-F238E27FC236}">
                <a16:creationId xmlns:a16="http://schemas.microsoft.com/office/drawing/2014/main" id="{17275A54-E83E-CE44-A5B8-06DD80543635}"/>
              </a:ext>
            </a:extLst>
          </p:cNvPr>
          <p:cNvGrpSpPr/>
          <p:nvPr/>
        </p:nvGrpSpPr>
        <p:grpSpPr>
          <a:xfrm>
            <a:off x="557325" y="3475755"/>
            <a:ext cx="4801697" cy="1051462"/>
            <a:chOff x="557325" y="3475755"/>
            <a:chExt cx="4801697" cy="1051462"/>
          </a:xfrm>
        </p:grpSpPr>
        <p:sp>
          <p:nvSpPr>
            <p:cNvPr id="64" name="Rectangle 63">
              <a:extLst>
                <a:ext uri="{FF2B5EF4-FFF2-40B4-BE49-F238E27FC236}">
                  <a16:creationId xmlns:a16="http://schemas.microsoft.com/office/drawing/2014/main" id="{C246F916-96D7-C441-97A5-ABB7A92BCC14}"/>
                </a:ext>
              </a:extLst>
            </p:cNvPr>
            <p:cNvSpPr/>
            <p:nvPr/>
          </p:nvSpPr>
          <p:spPr>
            <a:xfrm>
              <a:off x="1082443" y="4157885"/>
              <a:ext cx="4276579" cy="369332"/>
            </a:xfrm>
            <a:prstGeom prst="rect">
              <a:avLst/>
            </a:prstGeom>
            <a:solidFill>
              <a:schemeClr val="bg1">
                <a:lumMod val="95000"/>
              </a:schemeClr>
            </a:solidFill>
          </p:spPr>
          <p:txBody>
            <a:bodyPr wrap="square">
              <a:spAutoFit/>
            </a:bodyPr>
            <a:lstStyle/>
            <a:p>
              <a:r>
                <a:rPr lang="en-US" dirty="0">
                  <a:solidFill>
                    <a:schemeClr val="accent1"/>
                  </a:solidFill>
                </a:rPr>
                <a:t>       answering simple factual questions</a:t>
              </a:r>
            </a:p>
          </p:txBody>
        </p:sp>
        <p:cxnSp>
          <p:nvCxnSpPr>
            <p:cNvPr id="68" name="Curved Connector 67">
              <a:extLst>
                <a:ext uri="{FF2B5EF4-FFF2-40B4-BE49-F238E27FC236}">
                  <a16:creationId xmlns:a16="http://schemas.microsoft.com/office/drawing/2014/main" id="{8C6FFAB1-9822-474B-BBF8-CB366875C20E}"/>
                </a:ext>
              </a:extLst>
            </p:cNvPr>
            <p:cNvCxnSpPr>
              <a:cxnSpLocks/>
              <a:endCxn id="64" idx="1"/>
            </p:cNvCxnSpPr>
            <p:nvPr/>
          </p:nvCxnSpPr>
          <p:spPr>
            <a:xfrm rot="10800000" flipH="1" flipV="1">
              <a:off x="557325" y="3475755"/>
              <a:ext cx="525118" cy="866795"/>
            </a:xfrm>
            <a:prstGeom prst="curvedConnector3">
              <a:avLst>
                <a:gd name="adj1" fmla="val -43533"/>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0A4316E-6C91-A64B-A354-F00B499BC29A}"/>
                </a:ext>
              </a:extLst>
            </p:cNvPr>
            <p:cNvSpPr/>
            <p:nvPr/>
          </p:nvSpPr>
          <p:spPr>
            <a:xfrm>
              <a:off x="1184964" y="4215011"/>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grpSp>
      <p:grpSp>
        <p:nvGrpSpPr>
          <p:cNvPr id="7" name="Group 6">
            <a:extLst>
              <a:ext uri="{FF2B5EF4-FFF2-40B4-BE49-F238E27FC236}">
                <a16:creationId xmlns:a16="http://schemas.microsoft.com/office/drawing/2014/main" id="{749B782F-B595-284F-9D7E-C6FA226D0BC5}"/>
              </a:ext>
            </a:extLst>
          </p:cNvPr>
          <p:cNvGrpSpPr/>
          <p:nvPr/>
        </p:nvGrpSpPr>
        <p:grpSpPr>
          <a:xfrm>
            <a:off x="557324" y="3475756"/>
            <a:ext cx="4812604" cy="1724102"/>
            <a:chOff x="557324" y="3475756"/>
            <a:chExt cx="4812604" cy="1724102"/>
          </a:xfrm>
        </p:grpSpPr>
        <p:sp>
          <p:nvSpPr>
            <p:cNvPr id="53" name="Rectangle 52">
              <a:extLst>
                <a:ext uri="{FF2B5EF4-FFF2-40B4-BE49-F238E27FC236}">
                  <a16:creationId xmlns:a16="http://schemas.microsoft.com/office/drawing/2014/main" id="{B92EF334-39E7-5B4D-8664-65AD88A60E95}"/>
                </a:ext>
              </a:extLst>
            </p:cNvPr>
            <p:cNvSpPr/>
            <p:nvPr/>
          </p:nvSpPr>
          <p:spPr>
            <a:xfrm>
              <a:off x="1106914" y="4830526"/>
              <a:ext cx="4263014" cy="369332"/>
            </a:xfrm>
            <a:prstGeom prst="rect">
              <a:avLst/>
            </a:prstGeom>
            <a:solidFill>
              <a:schemeClr val="bg1">
                <a:lumMod val="95000"/>
              </a:schemeClr>
            </a:solidFill>
          </p:spPr>
          <p:txBody>
            <a:bodyPr wrap="square">
              <a:spAutoFit/>
            </a:bodyPr>
            <a:lstStyle/>
            <a:p>
              <a:r>
                <a:rPr lang="en-US" dirty="0">
                  <a:solidFill>
                    <a:schemeClr val="accent1"/>
                  </a:solidFill>
                </a:rPr>
                <a:t>        answering algebra questions</a:t>
              </a:r>
            </a:p>
          </p:txBody>
        </p:sp>
        <p:cxnSp>
          <p:nvCxnSpPr>
            <p:cNvPr id="69" name="Curved Connector 68">
              <a:extLst>
                <a:ext uri="{FF2B5EF4-FFF2-40B4-BE49-F238E27FC236}">
                  <a16:creationId xmlns:a16="http://schemas.microsoft.com/office/drawing/2014/main" id="{458BF24A-2F06-764F-9A72-6AD0B199E26D}"/>
                </a:ext>
              </a:extLst>
            </p:cNvPr>
            <p:cNvCxnSpPr>
              <a:cxnSpLocks/>
              <a:endCxn id="53" idx="1"/>
            </p:cNvCxnSpPr>
            <p:nvPr/>
          </p:nvCxnSpPr>
          <p:spPr>
            <a:xfrm rot="10800000" flipH="1" flipV="1">
              <a:off x="557324" y="3475756"/>
              <a:ext cx="549589" cy="1539436"/>
            </a:xfrm>
            <a:prstGeom prst="curvedConnector3">
              <a:avLst>
                <a:gd name="adj1" fmla="val -50737"/>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2C01193-B836-D24A-A0FF-DD310BACB5E9}"/>
                </a:ext>
              </a:extLst>
            </p:cNvPr>
            <p:cNvSpPr/>
            <p:nvPr/>
          </p:nvSpPr>
          <p:spPr>
            <a:xfrm>
              <a:off x="1188311" y="4861707"/>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grpSp>
        <p:nvGrpSpPr>
          <p:cNvPr id="8" name="Group 7">
            <a:extLst>
              <a:ext uri="{FF2B5EF4-FFF2-40B4-BE49-F238E27FC236}">
                <a16:creationId xmlns:a16="http://schemas.microsoft.com/office/drawing/2014/main" id="{9076AD92-9703-1E40-B125-B4FA0E74A8A6}"/>
              </a:ext>
            </a:extLst>
          </p:cNvPr>
          <p:cNvGrpSpPr/>
          <p:nvPr/>
        </p:nvGrpSpPr>
        <p:grpSpPr>
          <a:xfrm>
            <a:off x="557324" y="3475756"/>
            <a:ext cx="4812604" cy="2379370"/>
            <a:chOff x="557324" y="3475756"/>
            <a:chExt cx="4812604" cy="2379370"/>
          </a:xfrm>
        </p:grpSpPr>
        <p:sp>
          <p:nvSpPr>
            <p:cNvPr id="73" name="Rectangle 72">
              <a:extLst>
                <a:ext uri="{FF2B5EF4-FFF2-40B4-BE49-F238E27FC236}">
                  <a16:creationId xmlns:a16="http://schemas.microsoft.com/office/drawing/2014/main" id="{3F7A223B-37C5-464C-B8C4-559E105C38EC}"/>
                </a:ext>
              </a:extLst>
            </p:cNvPr>
            <p:cNvSpPr/>
            <p:nvPr/>
          </p:nvSpPr>
          <p:spPr>
            <a:xfrm>
              <a:off x="1106914" y="5485794"/>
              <a:ext cx="4263014" cy="369332"/>
            </a:xfrm>
            <a:prstGeom prst="rect">
              <a:avLst/>
            </a:prstGeom>
            <a:solidFill>
              <a:schemeClr val="bg1">
                <a:lumMod val="95000"/>
              </a:schemeClr>
            </a:solidFill>
          </p:spPr>
          <p:txBody>
            <a:bodyPr wrap="square">
              <a:spAutoFit/>
            </a:bodyPr>
            <a:lstStyle/>
            <a:p>
              <a:r>
                <a:rPr lang="en-US" dirty="0">
                  <a:solidFill>
                    <a:schemeClr val="accent1"/>
                  </a:solidFill>
                </a:rPr>
                <a:t>       answering elementary school questions</a:t>
              </a:r>
            </a:p>
          </p:txBody>
        </p:sp>
        <p:sp>
          <p:nvSpPr>
            <p:cNvPr id="79" name="Oval 78">
              <a:extLst>
                <a:ext uri="{FF2B5EF4-FFF2-40B4-BE49-F238E27FC236}">
                  <a16:creationId xmlns:a16="http://schemas.microsoft.com/office/drawing/2014/main" id="{A9551081-47F9-B64A-8B9D-BB8339749E1C}"/>
                </a:ext>
              </a:extLst>
            </p:cNvPr>
            <p:cNvSpPr/>
            <p:nvPr/>
          </p:nvSpPr>
          <p:spPr>
            <a:xfrm>
              <a:off x="1188311" y="5547119"/>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cxnSp>
          <p:nvCxnSpPr>
            <p:cNvPr id="80" name="Curved Connector 79">
              <a:extLst>
                <a:ext uri="{FF2B5EF4-FFF2-40B4-BE49-F238E27FC236}">
                  <a16:creationId xmlns:a16="http://schemas.microsoft.com/office/drawing/2014/main" id="{D5E2B14E-CCB3-D949-B6FD-0D17F3639DBB}"/>
                </a:ext>
              </a:extLst>
            </p:cNvPr>
            <p:cNvCxnSpPr>
              <a:cxnSpLocks/>
              <a:endCxn id="73" idx="1"/>
            </p:cNvCxnSpPr>
            <p:nvPr/>
          </p:nvCxnSpPr>
          <p:spPr>
            <a:xfrm rot="10800000" flipH="1" flipV="1">
              <a:off x="557324" y="3475756"/>
              <a:ext cx="549589" cy="2194704"/>
            </a:xfrm>
            <a:prstGeom prst="curvedConnector3">
              <a:avLst>
                <a:gd name="adj1" fmla="val -63535"/>
              </a:avLst>
            </a:prstGeom>
            <a:ln w="31750">
              <a:solidFill>
                <a:srgbClr val="5585E2"/>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EB27D7C2-DF0D-7A4D-BC52-88A3AE5E6867}"/>
              </a:ext>
            </a:extLst>
          </p:cNvPr>
          <p:cNvSpPr/>
          <p:nvPr/>
        </p:nvSpPr>
        <p:spPr>
          <a:xfrm>
            <a:off x="10544886" y="3563130"/>
            <a:ext cx="877824" cy="369332"/>
          </a:xfrm>
          <a:prstGeom prst="rect">
            <a:avLst/>
          </a:prstGeom>
        </p:spPr>
        <p:txBody>
          <a:bodyPr wrap="square">
            <a:spAutoFit/>
          </a:bodyPr>
          <a:lstStyle/>
          <a:p>
            <a:pPr algn="ctr"/>
            <a:r>
              <a:rPr lang="en-US" dirty="0"/>
              <a:t>tasks</a:t>
            </a:r>
          </a:p>
        </p:txBody>
      </p:sp>
      <p:sp>
        <p:nvSpPr>
          <p:cNvPr id="95" name="Rectangle 94">
            <a:extLst>
              <a:ext uri="{FF2B5EF4-FFF2-40B4-BE49-F238E27FC236}">
                <a16:creationId xmlns:a16="http://schemas.microsoft.com/office/drawing/2014/main" id="{2276D5CF-69CB-FD4E-9A19-DEC927E09123}"/>
              </a:ext>
            </a:extLst>
          </p:cNvPr>
          <p:cNvSpPr/>
          <p:nvPr/>
        </p:nvSpPr>
        <p:spPr>
          <a:xfrm rot="16200000">
            <a:off x="2576225" y="5843602"/>
            <a:ext cx="782373" cy="584775"/>
          </a:xfrm>
          <a:prstGeom prst="rect">
            <a:avLst/>
          </a:prstGeom>
        </p:spPr>
        <p:txBody>
          <a:bodyPr wrap="square">
            <a:spAutoFit/>
          </a:bodyPr>
          <a:lstStyle/>
          <a:p>
            <a:pPr algn="ctr"/>
            <a:r>
              <a:rPr lang="en-US" sz="3200" dirty="0">
                <a:solidFill>
                  <a:srgbClr val="5485E2"/>
                </a:solidFill>
              </a:rPr>
              <a:t>…</a:t>
            </a:r>
          </a:p>
        </p:txBody>
      </p:sp>
      <p:grpSp>
        <p:nvGrpSpPr>
          <p:cNvPr id="54" name="Group 53">
            <a:extLst>
              <a:ext uri="{FF2B5EF4-FFF2-40B4-BE49-F238E27FC236}">
                <a16:creationId xmlns:a16="http://schemas.microsoft.com/office/drawing/2014/main" id="{29F5F8BC-BDAB-5F40-83CF-98635497EAAE}"/>
              </a:ext>
            </a:extLst>
          </p:cNvPr>
          <p:cNvGrpSpPr/>
          <p:nvPr/>
        </p:nvGrpSpPr>
        <p:grpSpPr>
          <a:xfrm>
            <a:off x="388876" y="2918102"/>
            <a:ext cx="6414482" cy="923330"/>
            <a:chOff x="522711" y="5385150"/>
            <a:chExt cx="5912186" cy="923330"/>
          </a:xfrm>
        </p:grpSpPr>
        <p:sp>
          <p:nvSpPr>
            <p:cNvPr id="55" name="Rectangle 54">
              <a:extLst>
                <a:ext uri="{FF2B5EF4-FFF2-40B4-BE49-F238E27FC236}">
                  <a16:creationId xmlns:a16="http://schemas.microsoft.com/office/drawing/2014/main" id="{2E38E4B0-50D1-4C4F-9746-017A8CC76591}"/>
                </a:ext>
              </a:extLst>
            </p:cNvPr>
            <p:cNvSpPr/>
            <p:nvPr/>
          </p:nvSpPr>
          <p:spPr>
            <a:xfrm>
              <a:off x="522711" y="5385150"/>
              <a:ext cx="5912186" cy="923330"/>
            </a:xfrm>
            <a:prstGeom prst="rect">
              <a:avLst/>
            </a:prstGeom>
            <a:solidFill>
              <a:schemeClr val="bg1">
                <a:lumMod val="95000"/>
              </a:schemeClr>
            </a:solidFill>
          </p:spPr>
          <p:txBody>
            <a:bodyPr wrap="square">
              <a:spAutoFit/>
            </a:bodyPr>
            <a:lstStyle/>
            <a:p>
              <a:r>
                <a:rPr lang="en-US" dirty="0">
                  <a:solidFill>
                    <a:schemeClr val="accent1"/>
                  </a:solidFill>
                </a:rPr>
                <a:t>        Task: answering questions</a:t>
              </a:r>
            </a:p>
            <a:p>
              <a:endParaRPr lang="en-US" i="1" dirty="0"/>
            </a:p>
            <a:p>
              <a:endParaRPr lang="en-US" i="1"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093C68C-8FF5-0F43-AD32-B8409B1438F3}"/>
                    </a:ext>
                  </a:extLst>
                </p:cNvPr>
                <p:cNvSpPr txBox="1"/>
                <p:nvPr/>
              </p:nvSpPr>
              <p:spPr>
                <a:xfrm>
                  <a:off x="1051909" y="5850703"/>
                  <a:ext cx="2428694"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1" i="0" smtClean="0">
                            <a:latin typeface="Cambria Math" panose="02040503050406030204" pitchFamily="18" charset="0"/>
                          </a:rPr>
                          <m:t>𝐱</m:t>
                        </m:r>
                        <m:r>
                          <a:rPr lang="en-US" sz="1600" b="1" i="0" smtClean="0">
                            <a:latin typeface="Cambria Math" panose="02040503050406030204" pitchFamily="18" charset="0"/>
                          </a:rPr>
                          <m:t>=</m:t>
                        </m:r>
                        <m:r>
                          <m:rPr>
                            <m:nor/>
                          </m:rPr>
                          <a:rPr lang="en-US" sz="1600" dirty="0"/>
                          <m:t>”</m:t>
                        </m:r>
                        <m:r>
                          <m:rPr>
                            <m:nor/>
                          </m:rPr>
                          <a:rPr lang="en-US" sz="1600" b="0" i="0" dirty="0" smtClean="0"/>
                          <m:t>How</m:t>
                        </m:r>
                        <m:r>
                          <m:rPr>
                            <m:nor/>
                          </m:rPr>
                          <a:rPr lang="en-US" sz="1600" b="0" i="0" dirty="0" smtClean="0"/>
                          <m:t> </m:t>
                        </m:r>
                        <m:r>
                          <m:rPr>
                            <m:nor/>
                          </m:rPr>
                          <a:rPr lang="en-US" sz="1600" b="0" i="0" dirty="0" smtClean="0"/>
                          <m:t>long</m:t>
                        </m:r>
                        <m:r>
                          <m:rPr>
                            <m:nor/>
                          </m:rPr>
                          <a:rPr lang="en-US" sz="1600" b="0" i="0" dirty="0" smtClean="0"/>
                          <m:t> </m:t>
                        </m:r>
                        <m:r>
                          <m:rPr>
                            <m:nor/>
                          </m:rPr>
                          <a:rPr lang="en-US" sz="1600" b="0" i="0" dirty="0" smtClean="0"/>
                          <m:t>did</m:t>
                        </m:r>
                        <m:r>
                          <a:rPr lang="en-US" sz="1600" b="0" i="1" dirty="0" smtClean="0">
                            <a:latin typeface="Cambria Math" panose="02040503050406030204" pitchFamily="18" charset="0"/>
                          </a:rPr>
                          <m:t> ….”</m:t>
                        </m:r>
                      </m:oMath>
                    </m:oMathPara>
                  </a14:m>
                  <a:endParaRPr lang="en-US" sz="1600" dirty="0"/>
                </a:p>
              </p:txBody>
            </p:sp>
          </mc:Choice>
          <mc:Fallback xmlns="">
            <p:sp>
              <p:nvSpPr>
                <p:cNvPr id="59" name="TextBox 58">
                  <a:extLst>
                    <a:ext uri="{FF2B5EF4-FFF2-40B4-BE49-F238E27FC236}">
                      <a16:creationId xmlns:a16="http://schemas.microsoft.com/office/drawing/2014/main" id="{B093C68C-8FF5-0F43-AD32-B8409B1438F3}"/>
                    </a:ext>
                  </a:extLst>
                </p:cNvPr>
                <p:cNvSpPr txBox="1">
                  <a:spLocks noRot="1" noChangeAspect="1" noMove="1" noResize="1" noEditPoints="1" noAdjustHandles="1" noChangeArrowheads="1" noChangeShapeType="1" noTextEdit="1"/>
                </p:cNvSpPr>
                <p:nvPr/>
              </p:nvSpPr>
              <p:spPr>
                <a:xfrm>
                  <a:off x="1051909" y="5850703"/>
                  <a:ext cx="2428694" cy="246221"/>
                </a:xfrm>
                <a:prstGeom prst="rect">
                  <a:avLst/>
                </a:prstGeom>
                <a:blipFill>
                  <a:blip r:embed="rId3"/>
                  <a:stretch>
                    <a:fillRect l="-1914" t="-20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76AB9BB6-BE27-0A40-BC0F-B557E4F2AF52}"/>
                    </a:ext>
                  </a:extLst>
                </p:cNvPr>
                <p:cNvSpPr txBox="1"/>
                <p:nvPr/>
              </p:nvSpPr>
              <p:spPr>
                <a:xfrm>
                  <a:off x="3715209" y="5826952"/>
                  <a:ext cx="1356084" cy="276999"/>
                </a:xfrm>
                <a:prstGeom prst="rect">
                  <a:avLst/>
                </a:prstGeom>
                <a:noFill/>
              </p:spPr>
              <p:txBody>
                <a:bodyPr wrap="square" lIns="0" tIns="0" rIns="0" bIns="0" rtlCol="0">
                  <a:spAutoFit/>
                </a:bodyPr>
                <a:lstStyle/>
                <a:p>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oMath>
                  </a14:m>
                  <a:r>
                    <a:rPr lang="en-US" b="1" dirty="0"/>
                    <a:t> </a:t>
                  </a:r>
                  <a:r>
                    <a:rPr lang="en-US" dirty="0"/>
                    <a:t>”2 years”</a:t>
                  </a:r>
                </a:p>
              </p:txBody>
            </p:sp>
          </mc:Choice>
          <mc:Fallback xmlns="">
            <p:sp>
              <p:nvSpPr>
                <p:cNvPr id="60" name="TextBox 59">
                  <a:extLst>
                    <a:ext uri="{FF2B5EF4-FFF2-40B4-BE49-F238E27FC236}">
                      <a16:creationId xmlns:a16="http://schemas.microsoft.com/office/drawing/2014/main" id="{76AB9BB6-BE27-0A40-BC0F-B557E4F2AF52}"/>
                    </a:ext>
                  </a:extLst>
                </p:cNvPr>
                <p:cNvSpPr txBox="1">
                  <a:spLocks noRot="1" noChangeAspect="1" noMove="1" noResize="1" noEditPoints="1" noAdjustHandles="1" noChangeArrowheads="1" noChangeShapeType="1" noTextEdit="1"/>
                </p:cNvSpPr>
                <p:nvPr/>
              </p:nvSpPr>
              <p:spPr>
                <a:xfrm>
                  <a:off x="3715209" y="5826952"/>
                  <a:ext cx="1356084" cy="276999"/>
                </a:xfrm>
                <a:prstGeom prst="rect">
                  <a:avLst/>
                </a:prstGeom>
                <a:blipFill>
                  <a:blip r:embed="rId4"/>
                  <a:stretch>
                    <a:fillRect l="-5983" t="-26087" b="-4782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1B69CEB-DC87-D644-AC34-715455B87825}"/>
                </a:ext>
              </a:extLst>
            </p:cNvPr>
            <p:cNvCxnSpPr>
              <a:cxnSpLocks/>
              <a:endCxn id="59" idx="3"/>
            </p:cNvCxnSpPr>
            <p:nvPr/>
          </p:nvCxnSpPr>
          <p:spPr>
            <a:xfrm>
              <a:off x="3138617" y="5973814"/>
              <a:ext cx="341985" cy="0"/>
            </a:xfrm>
            <a:prstGeom prst="straightConnector1">
              <a:avLst/>
            </a:prstGeom>
            <a:ln w="127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EA71F6E8-F881-B344-86E6-C7D77878BDAB}"/>
              </a:ext>
            </a:extLst>
          </p:cNvPr>
          <p:cNvSpPr/>
          <p:nvPr/>
        </p:nvSpPr>
        <p:spPr>
          <a:xfrm>
            <a:off x="495753" y="298554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Tree>
    <p:extLst>
      <p:ext uri="{BB962C8B-B14F-4D97-AF65-F5344CB8AC3E}">
        <p14:creationId xmlns:p14="http://schemas.microsoft.com/office/powerpoint/2010/main" val="2441753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1EA-42A0-014B-B7E8-7D1878F71687}"/>
              </a:ext>
            </a:extLst>
          </p:cNvPr>
          <p:cNvSpPr>
            <a:spLocks noGrp="1"/>
          </p:cNvSpPr>
          <p:nvPr>
            <p:ph type="ctrTitle"/>
          </p:nvPr>
        </p:nvSpPr>
        <p:spPr/>
        <p:txBody>
          <a:bodyPr/>
          <a:lstStyle/>
          <a:p>
            <a:r>
              <a:rPr lang="en-US" dirty="0"/>
              <a:t>Text Modular Networks</a:t>
            </a:r>
          </a:p>
        </p:txBody>
      </p:sp>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403675"/>
            <a:ext cx="11196576" cy="1655762"/>
          </a:xfrm>
        </p:spPr>
        <p:txBody>
          <a:bodyPr/>
          <a:lstStyle/>
          <a:p>
            <a:r>
              <a:rPr lang="en-US" dirty="0"/>
              <a:t>Tushar </a:t>
            </a:r>
            <a:r>
              <a:rPr lang="en-US" dirty="0" err="1"/>
              <a:t>Khot</a:t>
            </a:r>
            <a:r>
              <a:rPr lang="en-US" dirty="0"/>
              <a:t> , </a:t>
            </a:r>
            <a:r>
              <a:rPr lang="en-US" b="1" dirty="0"/>
              <a:t>Daniel </a:t>
            </a:r>
            <a:r>
              <a:rPr lang="en-US" b="1" dirty="0" err="1"/>
              <a:t>Khashabi</a:t>
            </a:r>
            <a:r>
              <a:rPr lang="en-US" dirty="0"/>
              <a:t>, Kyle Richardson</a:t>
            </a:r>
            <a:br>
              <a:rPr lang="en-US" dirty="0"/>
            </a:br>
            <a:r>
              <a:rPr lang="en-US" dirty="0"/>
              <a:t>Peter Clark and Ashish Sabharwal</a:t>
            </a:r>
          </a:p>
          <a:p>
            <a:r>
              <a:rPr lang="en-US" i="1" dirty="0"/>
              <a:t>NAACL 2021</a:t>
            </a:r>
          </a:p>
        </p:txBody>
      </p:sp>
      <p:sp>
        <p:nvSpPr>
          <p:cNvPr id="4" name="Rectangular Callout 3">
            <a:extLst>
              <a:ext uri="{FF2B5EF4-FFF2-40B4-BE49-F238E27FC236}">
                <a16:creationId xmlns:a16="http://schemas.microsoft.com/office/drawing/2014/main" id="{17AD10A4-CD70-A44F-B3B0-E3E24BE27519}"/>
              </a:ext>
            </a:extLst>
          </p:cNvPr>
          <p:cNvSpPr/>
          <p:nvPr/>
        </p:nvSpPr>
        <p:spPr>
          <a:xfrm>
            <a:off x="1625600" y="1714499"/>
            <a:ext cx="8681656" cy="2128451"/>
          </a:xfrm>
          <a:prstGeom prst="wedgeRectCallout">
            <a:avLst>
              <a:gd name="adj1" fmla="val -11768"/>
              <a:gd name="adj2" fmla="val -63889"/>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Interactive communication </a:t>
            </a:r>
            <a:br>
              <a:rPr lang="en-US" sz="3600" dirty="0">
                <a:solidFill>
                  <a:schemeClr val="tx1"/>
                </a:solidFill>
              </a:rPr>
            </a:br>
            <a:r>
              <a:rPr lang="en-US" sz="3600" dirty="0">
                <a:solidFill>
                  <a:schemeClr val="tx1"/>
                </a:solidFill>
              </a:rPr>
              <a:t>for solving complex questions </a:t>
            </a:r>
          </a:p>
        </p:txBody>
      </p:sp>
      <p:pic>
        <p:nvPicPr>
          <p:cNvPr id="5" name="Picture 7" descr="Image result for ashish sabharwal nlp">
            <a:extLst>
              <a:ext uri="{FF2B5EF4-FFF2-40B4-BE49-F238E27FC236}">
                <a16:creationId xmlns:a16="http://schemas.microsoft.com/office/drawing/2014/main" id="{BFA0CBE0-32AD-F64B-8668-5EB731C3AE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62" r="8262"/>
          <a:stretch/>
        </p:blipFill>
        <p:spPr bwMode="auto">
          <a:xfrm>
            <a:off x="10467920" y="5197923"/>
            <a:ext cx="1000399" cy="119844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18ED3C42-9348-E74C-8607-AD41A52B3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10" t="1955" r="20329" b="23577"/>
          <a:stretch/>
        </p:blipFill>
        <p:spPr bwMode="auto">
          <a:xfrm>
            <a:off x="5603263" y="5222616"/>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Peter Clark — Allen Institute for AI">
            <a:extLst>
              <a:ext uri="{FF2B5EF4-FFF2-40B4-BE49-F238E27FC236}">
                <a16:creationId xmlns:a16="http://schemas.microsoft.com/office/drawing/2014/main" id="{6D4F7832-005E-9E4D-A225-E8BBE693E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08" t="4487" r="14567" b="5993"/>
          <a:stretch/>
        </p:blipFill>
        <p:spPr bwMode="auto">
          <a:xfrm>
            <a:off x="9288417" y="5215803"/>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914" name="Picture 2">
            <a:extLst>
              <a:ext uri="{FF2B5EF4-FFF2-40B4-BE49-F238E27FC236}">
                <a16:creationId xmlns:a16="http://schemas.microsoft.com/office/drawing/2014/main" id="{7666D205-0EA6-F74B-985D-FA72A99C13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35" t="5541" r="17335" b="16195"/>
          <a:stretch/>
        </p:blipFill>
        <p:spPr bwMode="auto">
          <a:xfrm>
            <a:off x="8060032" y="5215803"/>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346" name="Picture 2">
            <a:extLst>
              <a:ext uri="{FF2B5EF4-FFF2-40B4-BE49-F238E27FC236}">
                <a16:creationId xmlns:a16="http://schemas.microsoft.com/office/drawing/2014/main" id="{02482320-8EE0-B646-9548-AD9D4A1F3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88" t="1449" r="15057" b="15199"/>
          <a:stretch/>
        </p:blipFill>
        <p:spPr bwMode="auto">
          <a:xfrm>
            <a:off x="6831647" y="5231556"/>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0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grpSp>
        <p:nvGrpSpPr>
          <p:cNvPr id="3" name="Group 2">
            <a:extLst>
              <a:ext uri="{FF2B5EF4-FFF2-40B4-BE49-F238E27FC236}">
                <a16:creationId xmlns:a16="http://schemas.microsoft.com/office/drawing/2014/main" id="{72D2AA83-C945-B540-A61D-6FE7E187BB67}"/>
              </a:ext>
            </a:extLst>
          </p:cNvPr>
          <p:cNvGrpSpPr/>
          <p:nvPr/>
        </p:nvGrpSpPr>
        <p:grpSpPr>
          <a:xfrm>
            <a:off x="8727311" y="0"/>
            <a:ext cx="3309910" cy="1982565"/>
            <a:chOff x="7808160" y="-64574"/>
            <a:chExt cx="4148039" cy="2646619"/>
          </a:xfrm>
        </p:grpSpPr>
        <p:sp>
          <p:nvSpPr>
            <p:cNvPr id="52" name="Triangle 51">
              <a:extLst>
                <a:ext uri="{FF2B5EF4-FFF2-40B4-BE49-F238E27FC236}">
                  <a16:creationId xmlns:a16="http://schemas.microsoft.com/office/drawing/2014/main" id="{214398AB-D12D-CF45-8B54-3BA3D1587626}"/>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349521AF-94DA-CA49-B6EC-A20A1DC0EC93}"/>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74" name="Group 73">
              <a:extLst>
                <a:ext uri="{FF2B5EF4-FFF2-40B4-BE49-F238E27FC236}">
                  <a16:creationId xmlns:a16="http://schemas.microsoft.com/office/drawing/2014/main" id="{DEDAC4BB-8BC3-4849-8337-BAA412848803}"/>
                </a:ext>
              </a:extLst>
            </p:cNvPr>
            <p:cNvGrpSpPr/>
            <p:nvPr/>
          </p:nvGrpSpPr>
          <p:grpSpPr>
            <a:xfrm>
              <a:off x="8723295" y="2047920"/>
              <a:ext cx="2234446" cy="534125"/>
              <a:chOff x="7474729" y="3264882"/>
              <a:chExt cx="2564454" cy="659723"/>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97" name="Rectangle 96">
              <a:extLst>
                <a:ext uri="{FF2B5EF4-FFF2-40B4-BE49-F238E27FC236}">
                  <a16:creationId xmlns:a16="http://schemas.microsoft.com/office/drawing/2014/main" id="{D408E36E-6ECD-F944-94ED-3ED6231A274E}"/>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104" name="Group 103">
              <a:extLst>
                <a:ext uri="{FF2B5EF4-FFF2-40B4-BE49-F238E27FC236}">
                  <a16:creationId xmlns:a16="http://schemas.microsoft.com/office/drawing/2014/main" id="{55708866-54AD-4E48-890F-E97E664C0983}"/>
                </a:ext>
              </a:extLst>
            </p:cNvPr>
            <p:cNvGrpSpPr/>
            <p:nvPr/>
          </p:nvGrpSpPr>
          <p:grpSpPr>
            <a:xfrm>
              <a:off x="9550608" y="1989097"/>
              <a:ext cx="537376" cy="268612"/>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5E66B7C0-648D-DA47-AAE8-97B92F4CC81F}"/>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46" name="Content Placeholder 5">
            <a:extLst>
              <a:ext uri="{FF2B5EF4-FFF2-40B4-BE49-F238E27FC236}">
                <a16:creationId xmlns:a16="http://schemas.microsoft.com/office/drawing/2014/main" id="{EC825921-F3DB-A347-B772-3B08E455A66C}"/>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 </a:t>
            </a:r>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30" name="Picture 8" descr="Puzzle clipart images free 6 - Clipartix">
            <a:extLst>
              <a:ext uri="{FF2B5EF4-FFF2-40B4-BE49-F238E27FC236}">
                <a16:creationId xmlns:a16="http://schemas.microsoft.com/office/drawing/2014/main" id="{949CCCD3-D0D3-E24C-9E9D-18A03D9D3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865" y="4483901"/>
            <a:ext cx="925718" cy="93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5">
            <a:extLst>
              <a:ext uri="{FF2B5EF4-FFF2-40B4-BE49-F238E27FC236}">
                <a16:creationId xmlns:a16="http://schemas.microsoft.com/office/drawing/2014/main" id="{132D45E6-4FBA-B645-8439-78DFBAD6EE89}"/>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865" y="4483901"/>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22327F4-A997-7B4F-93D7-D06E738CDFCA}"/>
              </a:ext>
            </a:extLst>
          </p:cNvPr>
          <p:cNvSpPr txBox="1"/>
          <p:nvPr/>
        </p:nvSpPr>
        <p:spPr>
          <a:xfrm>
            <a:off x="6919574" y="4205729"/>
            <a:ext cx="1380956" cy="369332"/>
          </a:xfrm>
          <a:prstGeom prst="rect">
            <a:avLst/>
          </a:prstGeom>
          <a:noFill/>
        </p:spPr>
        <p:txBody>
          <a:bodyPr wrap="square" rtlCol="0">
            <a:spAutoFit/>
          </a:bodyPr>
          <a:lstStyle/>
          <a:p>
            <a:pPr algn="ctr"/>
            <a:r>
              <a:rPr lang="en-US" dirty="0"/>
              <a:t>solver</a:t>
            </a:r>
          </a:p>
        </p:txBody>
      </p:sp>
      <p:grpSp>
        <p:nvGrpSpPr>
          <p:cNvPr id="33" name="Group 32">
            <a:extLst>
              <a:ext uri="{FF2B5EF4-FFF2-40B4-BE49-F238E27FC236}">
                <a16:creationId xmlns:a16="http://schemas.microsoft.com/office/drawing/2014/main" id="{AD9C3FD6-43FF-F64D-8044-AF3502EB609F}"/>
              </a:ext>
            </a:extLst>
          </p:cNvPr>
          <p:cNvGrpSpPr/>
          <p:nvPr/>
        </p:nvGrpSpPr>
        <p:grpSpPr>
          <a:xfrm>
            <a:off x="8727311" y="0"/>
            <a:ext cx="3309910" cy="1982565"/>
            <a:chOff x="7808160" y="-64574"/>
            <a:chExt cx="4148039" cy="2646619"/>
          </a:xfrm>
        </p:grpSpPr>
        <p:sp>
          <p:nvSpPr>
            <p:cNvPr id="34" name="Triangle 33">
              <a:extLst>
                <a:ext uri="{FF2B5EF4-FFF2-40B4-BE49-F238E27FC236}">
                  <a16:creationId xmlns:a16="http://schemas.microsoft.com/office/drawing/2014/main" id="{5FF332FC-EB1E-2D40-BBBE-B900DD09EF28}"/>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Rectangle 35">
              <a:extLst>
                <a:ext uri="{FF2B5EF4-FFF2-40B4-BE49-F238E27FC236}">
                  <a16:creationId xmlns:a16="http://schemas.microsoft.com/office/drawing/2014/main" id="{C31E46E3-14A5-8941-BBF9-2DC4DED55D15}"/>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37" name="Group 36">
              <a:extLst>
                <a:ext uri="{FF2B5EF4-FFF2-40B4-BE49-F238E27FC236}">
                  <a16:creationId xmlns:a16="http://schemas.microsoft.com/office/drawing/2014/main" id="{80F855BE-5BD1-5E4F-B0EE-3AD3EF9E31CE}"/>
                </a:ext>
              </a:extLst>
            </p:cNvPr>
            <p:cNvGrpSpPr/>
            <p:nvPr/>
          </p:nvGrpSpPr>
          <p:grpSpPr>
            <a:xfrm>
              <a:off x="8723295" y="2047920"/>
              <a:ext cx="2234446" cy="534125"/>
              <a:chOff x="7474729" y="3264882"/>
              <a:chExt cx="2564454" cy="659723"/>
            </a:xfrm>
          </p:grpSpPr>
          <p:sp>
            <p:nvSpPr>
              <p:cNvPr id="45" name="Rectangle 44">
                <a:extLst>
                  <a:ext uri="{FF2B5EF4-FFF2-40B4-BE49-F238E27FC236}">
                    <a16:creationId xmlns:a16="http://schemas.microsoft.com/office/drawing/2014/main" id="{13F1E95B-269B-444E-8C40-CD1F9BF8864A}"/>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47" name="Oval 46">
                <a:extLst>
                  <a:ext uri="{FF2B5EF4-FFF2-40B4-BE49-F238E27FC236}">
                    <a16:creationId xmlns:a16="http://schemas.microsoft.com/office/drawing/2014/main" id="{A9B364DE-20BE-4B49-82E1-FAB0F7F16A18}"/>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48" name="Oval 47">
                <a:extLst>
                  <a:ext uri="{FF2B5EF4-FFF2-40B4-BE49-F238E27FC236}">
                    <a16:creationId xmlns:a16="http://schemas.microsoft.com/office/drawing/2014/main" id="{D46F21F8-4DEE-8C43-9BEB-15AF79CF58F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49" name="Oval 48">
                <a:extLst>
                  <a:ext uri="{FF2B5EF4-FFF2-40B4-BE49-F238E27FC236}">
                    <a16:creationId xmlns:a16="http://schemas.microsoft.com/office/drawing/2014/main" id="{061C8EB3-BCE0-5A47-AD33-EE21EC13E4BB}"/>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38" name="Rectangle 37">
              <a:extLst>
                <a:ext uri="{FF2B5EF4-FFF2-40B4-BE49-F238E27FC236}">
                  <a16:creationId xmlns:a16="http://schemas.microsoft.com/office/drawing/2014/main" id="{A3F41D79-5BD6-D845-8BDF-848D64AE650C}"/>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39" name="Rectangle 38">
              <a:extLst>
                <a:ext uri="{FF2B5EF4-FFF2-40B4-BE49-F238E27FC236}">
                  <a16:creationId xmlns:a16="http://schemas.microsoft.com/office/drawing/2014/main" id="{09E19EFE-C9FA-2E4E-9A5F-29D26A3218AF}"/>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0" name="Group 39">
              <a:extLst>
                <a:ext uri="{FF2B5EF4-FFF2-40B4-BE49-F238E27FC236}">
                  <a16:creationId xmlns:a16="http://schemas.microsoft.com/office/drawing/2014/main" id="{0AB47032-88C8-2244-85E6-E96F31BC90E0}"/>
                </a:ext>
              </a:extLst>
            </p:cNvPr>
            <p:cNvGrpSpPr/>
            <p:nvPr/>
          </p:nvGrpSpPr>
          <p:grpSpPr>
            <a:xfrm>
              <a:off x="9550608" y="1989097"/>
              <a:ext cx="537376" cy="268612"/>
              <a:chOff x="8474249" y="4437437"/>
              <a:chExt cx="616742" cy="331775"/>
            </a:xfrm>
          </p:grpSpPr>
          <p:cxnSp>
            <p:nvCxnSpPr>
              <p:cNvPr id="42" name="Straight Arrow Connector 41">
                <a:extLst>
                  <a:ext uri="{FF2B5EF4-FFF2-40B4-BE49-F238E27FC236}">
                    <a16:creationId xmlns:a16="http://schemas.microsoft.com/office/drawing/2014/main" id="{2F72489D-65B3-FC42-9F0A-2C0D789E2787}"/>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A10D4FE-D298-7F47-8B44-D7BC562711D4}"/>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14AF69-A3B4-C049-A448-AABE260D0433}"/>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21960C41-CA48-554D-93EF-BEA715F0880C}"/>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53" name="Rounded Rectangular Callout 52">
            <a:extLst>
              <a:ext uri="{FF2B5EF4-FFF2-40B4-BE49-F238E27FC236}">
                <a16:creationId xmlns:a16="http://schemas.microsoft.com/office/drawing/2014/main" id="{96558331-3ECD-C244-8D53-1F933D8E04D7}"/>
              </a:ext>
            </a:extLst>
          </p:cNvPr>
          <p:cNvSpPr/>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Tree>
    <p:extLst>
      <p:ext uri="{BB962C8B-B14F-4D97-AF65-F5344CB8AC3E}">
        <p14:creationId xmlns:p14="http://schemas.microsoft.com/office/powerpoint/2010/main" val="19719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31754" name="Picture 10" descr="white puzzle online Online Shopping for Women, Men, Kids Fashion &amp;amp;  Lifestyle|Free Delivery &amp;amp; Returns! -">
            <a:extLst>
              <a:ext uri="{FF2B5EF4-FFF2-40B4-BE49-F238E27FC236}">
                <a16:creationId xmlns:a16="http://schemas.microsoft.com/office/drawing/2014/main" id="{E16F3B91-6BDB-5144-B2A1-12D189344E53}"/>
              </a:ext>
            </a:extLst>
          </p:cNvPr>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999553" y="4240981"/>
            <a:ext cx="458290" cy="36909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pic>
        <p:nvPicPr>
          <p:cNvPr id="83" name="Picture 10" descr="white puzzle online Online Shopping for Women, Men, Kids Fashion &amp;amp;  Lifestyle|Free Delivery &amp;amp; Returns! -">
            <a:extLst>
              <a:ext uri="{FF2B5EF4-FFF2-40B4-BE49-F238E27FC236}">
                <a16:creationId xmlns:a16="http://schemas.microsoft.com/office/drawing/2014/main" id="{52C611FD-1C4C-B245-9C83-1C6F47E3D5B1}"/>
              </a:ext>
            </a:extLst>
          </p:cNvPr>
          <p:cNvPicPr>
            <a:picLocks noChangeAspect="1" noChangeArrowheads="1"/>
          </p:cNvPicPr>
          <p:nvPr/>
        </p:nvPicPr>
        <p:blipFill>
          <a:blip r:embed="rId5">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rot="16200000">
            <a:off x="4505104" y="5187943"/>
            <a:ext cx="458290" cy="369092"/>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BB0EC1F8-3C16-0C44-85E6-F2DFC3CB21C1}"/>
              </a:ext>
            </a:extLst>
          </p:cNvPr>
          <p:cNvGrpSpPr/>
          <p:nvPr/>
        </p:nvGrpSpPr>
        <p:grpSpPr>
          <a:xfrm>
            <a:off x="8727311" y="0"/>
            <a:ext cx="3309910" cy="1982565"/>
            <a:chOff x="7808160" y="-64574"/>
            <a:chExt cx="4148039" cy="2646619"/>
          </a:xfrm>
        </p:grpSpPr>
        <p:sp>
          <p:nvSpPr>
            <p:cNvPr id="40" name="Triangle 39">
              <a:extLst>
                <a:ext uri="{FF2B5EF4-FFF2-40B4-BE49-F238E27FC236}">
                  <a16:creationId xmlns:a16="http://schemas.microsoft.com/office/drawing/2014/main" id="{0679AB42-0271-7D41-BF3F-6E76EE38479E}"/>
                </a:ext>
              </a:extLst>
            </p:cNvPr>
            <p:cNvSpPr/>
            <p:nvPr/>
          </p:nvSpPr>
          <p:spPr>
            <a:xfrm>
              <a:off x="7808160" y="-64574"/>
              <a:ext cx="4077999" cy="2579631"/>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5A3E6ABF-CF82-354C-80E0-A68AE88ADDFC}"/>
                </a:ext>
              </a:extLst>
            </p:cNvPr>
            <p:cNvSpPr/>
            <p:nvPr/>
          </p:nvSpPr>
          <p:spPr>
            <a:xfrm>
              <a:off x="10580130" y="1930283"/>
              <a:ext cx="1376069" cy="616298"/>
            </a:xfrm>
            <a:prstGeom prst="rect">
              <a:avLst/>
            </a:prstGeom>
          </p:spPr>
          <p:txBody>
            <a:bodyPr wrap="square">
              <a:spAutoFit/>
            </a:bodyPr>
            <a:lstStyle/>
            <a:p>
              <a:pPr algn="ctr"/>
              <a:r>
                <a:rPr lang="en-US" sz="1200" dirty="0"/>
                <a:t>simpler</a:t>
              </a:r>
              <a:br>
                <a:rPr lang="en-US" sz="1200" dirty="0"/>
              </a:br>
              <a:r>
                <a:rPr lang="en-US" sz="1200" dirty="0"/>
                <a:t>tasks</a:t>
              </a:r>
            </a:p>
          </p:txBody>
        </p:sp>
        <p:grpSp>
          <p:nvGrpSpPr>
            <p:cNvPr id="42" name="Group 41">
              <a:extLst>
                <a:ext uri="{FF2B5EF4-FFF2-40B4-BE49-F238E27FC236}">
                  <a16:creationId xmlns:a16="http://schemas.microsoft.com/office/drawing/2014/main" id="{97927975-277A-6247-8722-E6C8AB4A2F6F}"/>
                </a:ext>
              </a:extLst>
            </p:cNvPr>
            <p:cNvGrpSpPr/>
            <p:nvPr/>
          </p:nvGrpSpPr>
          <p:grpSpPr>
            <a:xfrm>
              <a:off x="8723295" y="2047920"/>
              <a:ext cx="2234446" cy="534125"/>
              <a:chOff x="7474729" y="3264882"/>
              <a:chExt cx="2564454" cy="659723"/>
            </a:xfrm>
          </p:grpSpPr>
          <p:sp>
            <p:nvSpPr>
              <p:cNvPr id="53" name="Rectangle 52">
                <a:extLst>
                  <a:ext uri="{FF2B5EF4-FFF2-40B4-BE49-F238E27FC236}">
                    <a16:creationId xmlns:a16="http://schemas.microsoft.com/office/drawing/2014/main" id="{5BC7D1DE-A9AB-E742-87E5-8DDD4D0F8693}"/>
                  </a:ext>
                </a:extLst>
              </p:cNvPr>
              <p:cNvSpPr/>
              <p:nvPr/>
            </p:nvSpPr>
            <p:spPr>
              <a:xfrm>
                <a:off x="7474729" y="3264882"/>
                <a:ext cx="2564454" cy="659723"/>
              </a:xfrm>
              <a:prstGeom prst="rect">
                <a:avLst/>
              </a:prstGeom>
            </p:spPr>
            <p:txBody>
              <a:bodyPr wrap="square">
                <a:spAutoFit/>
              </a:bodyPr>
              <a:lstStyle/>
              <a:p>
                <a:pPr algn="ctr"/>
                <a:r>
                  <a:rPr lang="en-US" sz="2000" dirty="0">
                    <a:solidFill>
                      <a:srgbClr val="5485E2"/>
                    </a:solidFill>
                  </a:rPr>
                  <a:t>…             …  </a:t>
                </a:r>
              </a:p>
            </p:txBody>
          </p:sp>
          <p:sp>
            <p:nvSpPr>
              <p:cNvPr id="54" name="Oval 53">
                <a:extLst>
                  <a:ext uri="{FF2B5EF4-FFF2-40B4-BE49-F238E27FC236}">
                    <a16:creationId xmlns:a16="http://schemas.microsoft.com/office/drawing/2014/main" id="{8CDB6621-2190-6B47-B6E1-3CEBC7F0B497}"/>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T1a</a:t>
                </a:r>
              </a:p>
            </p:txBody>
          </p:sp>
          <p:sp>
            <p:nvSpPr>
              <p:cNvPr id="55" name="Oval 54">
                <a:extLst>
                  <a:ext uri="{FF2B5EF4-FFF2-40B4-BE49-F238E27FC236}">
                    <a16:creationId xmlns:a16="http://schemas.microsoft.com/office/drawing/2014/main" id="{348AA516-1D14-3747-9AD8-704E83D1F407}"/>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T1c</a:t>
                </a:r>
              </a:p>
            </p:txBody>
          </p:sp>
          <p:sp>
            <p:nvSpPr>
              <p:cNvPr id="56" name="Oval 55">
                <a:extLst>
                  <a:ext uri="{FF2B5EF4-FFF2-40B4-BE49-F238E27FC236}">
                    <a16:creationId xmlns:a16="http://schemas.microsoft.com/office/drawing/2014/main" id="{C5BD965D-D03C-C741-B913-CDAC84936D45}"/>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tx1"/>
                    </a:solidFill>
                  </a:rPr>
                  <a:t>T1b</a:t>
                </a:r>
              </a:p>
            </p:txBody>
          </p:sp>
        </p:grpSp>
        <p:sp>
          <p:nvSpPr>
            <p:cNvPr id="43" name="Rectangle 42">
              <a:extLst>
                <a:ext uri="{FF2B5EF4-FFF2-40B4-BE49-F238E27FC236}">
                  <a16:creationId xmlns:a16="http://schemas.microsoft.com/office/drawing/2014/main" id="{7FD00FBB-874F-B649-B112-BC6898EFAC4B}"/>
                </a:ext>
              </a:extLst>
            </p:cNvPr>
            <p:cNvSpPr/>
            <p:nvPr/>
          </p:nvSpPr>
          <p:spPr>
            <a:xfrm rot="16200000">
              <a:off x="9427749" y="440460"/>
              <a:ext cx="633424" cy="501425"/>
            </a:xfrm>
            <a:prstGeom prst="rect">
              <a:avLst/>
            </a:prstGeom>
          </p:spPr>
          <p:txBody>
            <a:bodyPr wrap="square">
              <a:spAutoFit/>
            </a:bodyPr>
            <a:lstStyle/>
            <a:p>
              <a:pPr algn="ctr"/>
              <a:r>
                <a:rPr lang="en-US" sz="2000" dirty="0">
                  <a:solidFill>
                    <a:srgbClr val="5485E2"/>
                  </a:solidFill>
                </a:rPr>
                <a:t>…</a:t>
              </a:r>
            </a:p>
          </p:txBody>
        </p:sp>
        <p:sp>
          <p:nvSpPr>
            <p:cNvPr id="44" name="Rectangle 43">
              <a:extLst>
                <a:ext uri="{FF2B5EF4-FFF2-40B4-BE49-F238E27FC236}">
                  <a16:creationId xmlns:a16="http://schemas.microsoft.com/office/drawing/2014/main" id="{7B40F112-DAE5-7847-B556-6CA185315011}"/>
                </a:ext>
              </a:extLst>
            </p:cNvPr>
            <p:cNvSpPr/>
            <p:nvPr/>
          </p:nvSpPr>
          <p:spPr>
            <a:xfrm rot="16200000">
              <a:off x="9399497" y="1550020"/>
              <a:ext cx="633424" cy="501425"/>
            </a:xfrm>
            <a:prstGeom prst="rect">
              <a:avLst/>
            </a:prstGeom>
          </p:spPr>
          <p:txBody>
            <a:bodyPr wrap="square">
              <a:spAutoFit/>
            </a:bodyPr>
            <a:lstStyle/>
            <a:p>
              <a:pPr algn="ctr"/>
              <a:r>
                <a:rPr lang="en-US" sz="2000" dirty="0">
                  <a:solidFill>
                    <a:srgbClr val="5485E2"/>
                  </a:solidFill>
                </a:rPr>
                <a:t>…</a:t>
              </a:r>
            </a:p>
          </p:txBody>
        </p:sp>
        <p:grpSp>
          <p:nvGrpSpPr>
            <p:cNvPr id="45" name="Group 44">
              <a:extLst>
                <a:ext uri="{FF2B5EF4-FFF2-40B4-BE49-F238E27FC236}">
                  <a16:creationId xmlns:a16="http://schemas.microsoft.com/office/drawing/2014/main" id="{800FA05B-18B0-404D-A0B0-9756F69A420F}"/>
                </a:ext>
              </a:extLst>
            </p:cNvPr>
            <p:cNvGrpSpPr/>
            <p:nvPr/>
          </p:nvGrpSpPr>
          <p:grpSpPr>
            <a:xfrm>
              <a:off x="9550608" y="1989097"/>
              <a:ext cx="537376" cy="268612"/>
              <a:chOff x="8474249" y="4437437"/>
              <a:chExt cx="616742" cy="331775"/>
            </a:xfrm>
          </p:grpSpPr>
          <p:cxnSp>
            <p:nvCxnSpPr>
              <p:cNvPr id="48" name="Straight Arrow Connector 47">
                <a:extLst>
                  <a:ext uri="{FF2B5EF4-FFF2-40B4-BE49-F238E27FC236}">
                    <a16:creationId xmlns:a16="http://schemas.microsoft.com/office/drawing/2014/main" id="{C5F7A686-A235-0648-8A34-2EC67628588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F17FF2-06AE-1448-A739-EF3F2F5553EB}"/>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F1EEA-3C31-EE40-94CC-BF6D23BBE16C}"/>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3D5DDA94-62E2-D245-8820-F34848FD40F2}"/>
                </a:ext>
              </a:extLst>
            </p:cNvPr>
            <p:cNvSpPr/>
            <p:nvPr/>
          </p:nvSpPr>
          <p:spPr>
            <a:xfrm>
              <a:off x="9033356" y="1015582"/>
              <a:ext cx="1547503" cy="874067"/>
            </a:xfrm>
            <a:prstGeom prst="ellipse">
              <a:avLst/>
            </a:prstGeom>
            <a:solidFill>
              <a:srgbClr val="FFFF00">
                <a:alpha val="13000"/>
              </a:srgbClr>
            </a:solidFill>
            <a:ln w="22225">
              <a:solidFill>
                <a:schemeClr val="tx2">
                  <a:lumMod val="60000"/>
                  <a:lumOff val="40000"/>
                  <a:alpha val="3366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complex behavior?</a:t>
              </a:r>
            </a:p>
          </p:txBody>
        </p:sp>
      </p:grpSp>
      <p:sp>
        <p:nvSpPr>
          <p:cNvPr id="57" name="Rectangle 56">
            <a:extLst>
              <a:ext uri="{FF2B5EF4-FFF2-40B4-BE49-F238E27FC236}">
                <a16:creationId xmlns:a16="http://schemas.microsoft.com/office/drawing/2014/main" id="{C9921D38-D04A-8E47-982C-E2475188C397}"/>
              </a:ext>
            </a:extLst>
          </p:cNvPr>
          <p:cNvSpPr/>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Tree>
    <p:extLst>
      <p:ext uri="{BB962C8B-B14F-4D97-AF65-F5344CB8AC3E}">
        <p14:creationId xmlns:p14="http://schemas.microsoft.com/office/powerpoint/2010/main" val="17207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par>
                                <p:cTn id="18" presetID="37" presetClass="path" presetSubtype="0" accel="50000" decel="50000" fill="hold" nodeType="withEffect">
                                  <p:stCondLst>
                                    <p:cond delay="0"/>
                                  </p:stCondLst>
                                  <p:childTnLst>
                                    <p:animMotion origin="layout" path="M 6.25E-7 -3.33333E-6 L 0.0543 0.06667 C 0.06562 0.08172 0.08281 0.09005 0.10065 0.09005 C 0.12083 0.09005 0.13724 0.08172 0.14857 0.06667 L 0.20325 -3.33333E-6 " pathEditMode="relative" rAng="0" ptsTypes="AAAAA">
                                      <p:cBhvr>
                                        <p:cTn id="19" dur="2000" fill="hold"/>
                                        <p:tgtEl>
                                          <p:spTgt spid="83"/>
                                        </p:tgtEl>
                                        <p:attrNameLst>
                                          <p:attrName>ppt_x</p:attrName>
                                          <p:attrName>ppt_y</p:attrName>
                                        </p:attrNameLst>
                                      </p:cBhvr>
                                      <p:rCtr x="10156" y="4491"/>
                                    </p:animMotion>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83"/>
                                        </p:tgtEl>
                                      </p:cBhvr>
                                    </p:animEffect>
                                    <p:set>
                                      <p:cBhvr>
                                        <p:cTn id="23" dur="1" fill="hold">
                                          <p:stCondLst>
                                            <p:cond delay="499"/>
                                          </p:stCondLst>
                                        </p:cTn>
                                        <p:tgtEl>
                                          <p:spTgt spid="8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1754"/>
                                        </p:tgtEl>
                                        <p:attrNameLst>
                                          <p:attrName>style.visibility</p:attrName>
                                        </p:attrNameLst>
                                      </p:cBhvr>
                                      <p:to>
                                        <p:strVal val="visible"/>
                                      </p:to>
                                    </p:set>
                                    <p:animEffect transition="in" filter="fade">
                                      <p:cBhvr>
                                        <p:cTn id="28" dur="500"/>
                                        <p:tgtEl>
                                          <p:spTgt spid="31754"/>
                                        </p:tgtEl>
                                      </p:cBhvr>
                                    </p:animEffect>
                                  </p:childTnLst>
                                </p:cTn>
                              </p:par>
                              <p:par>
                                <p:cTn id="29" presetID="37" presetClass="path" presetSubtype="0" accel="50000" decel="50000" fill="hold" nodeType="withEffect">
                                  <p:stCondLst>
                                    <p:cond delay="0"/>
                                  </p:stCondLst>
                                  <p:childTnLst>
                                    <p:animMotion origin="layout" path="M -0.00182 1.11111E-6 L -0.05664 -0.06273 C -0.0681 -0.07708 -0.08529 -0.08472 -0.10326 -0.08472 C -0.1237 -0.08472 -0.14011 -0.07708 -0.15156 -0.06273 L -0.20651 1.11111E-6 " pathEditMode="relative" rAng="10800000" ptsTypes="AAAAA">
                                      <p:cBhvr>
                                        <p:cTn id="30" dur="2000" fill="hold"/>
                                        <p:tgtEl>
                                          <p:spTgt spid="31754"/>
                                        </p:tgtEl>
                                        <p:attrNameLst>
                                          <p:attrName>ppt_x</p:attrName>
                                          <p:attrName>ppt_y</p:attrName>
                                        </p:attrNameLst>
                                      </p:cBhvr>
                                      <p:rCtr x="-10234" y="-4236"/>
                                    </p:animMotion>
                                  </p:childTnLst>
                                </p:cTn>
                              </p:par>
                            </p:childTnLst>
                          </p:cTn>
                        </p:par>
                        <p:par>
                          <p:cTn id="31" fill="hold">
                            <p:stCondLst>
                              <p:cond delay="2000"/>
                            </p:stCondLst>
                            <p:childTnLst>
                              <p:par>
                                <p:cTn id="32" presetID="10" presetClass="exit" presetSubtype="0" fill="hold" nodeType="afterEffect">
                                  <p:stCondLst>
                                    <p:cond delay="0"/>
                                  </p:stCondLst>
                                  <p:childTnLst>
                                    <p:animEffect transition="out" filter="fade">
                                      <p:cBhvr>
                                        <p:cTn id="33" dur="500"/>
                                        <p:tgtEl>
                                          <p:spTgt spid="31754"/>
                                        </p:tgtEl>
                                      </p:cBhvr>
                                    </p:animEffect>
                                    <p:set>
                                      <p:cBhvr>
                                        <p:cTn id="34" dur="1" fill="hold">
                                          <p:stCondLst>
                                            <p:cond delay="499"/>
                                          </p:stCondLst>
                                        </p:cTn>
                                        <p:tgtEl>
                                          <p:spTgt spid="317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5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5">
            <a:extLst>
              <a:ext uri="{FF2B5EF4-FFF2-40B4-BE49-F238E27FC236}">
                <a16:creationId xmlns:a16="http://schemas.microsoft.com/office/drawing/2014/main" id="{B7A959E8-6423-DB49-B2E9-5C7A647ACA70}"/>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Setup: </a:t>
            </a:r>
          </a:p>
          <a:p>
            <a:pPr lvl="1"/>
            <a:r>
              <a:rPr lang="en-US" dirty="0"/>
              <a:t>Communications between models </a:t>
            </a:r>
          </a:p>
          <a:p>
            <a:pPr lvl="1"/>
            <a:r>
              <a:rPr lang="en-US" dirty="0"/>
              <a:t>Goal oriented</a:t>
            </a:r>
          </a:p>
          <a:p>
            <a:pPr lvl="1"/>
            <a:r>
              <a:rPr lang="en-US" dirty="0"/>
              <a:t>Roles: solver and inquisitor</a:t>
            </a:r>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sz="3200" dirty="0"/>
              <a:t>Complex Problem Solving As Communication </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036"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nvSpPr>
        <p:spPr>
          <a:xfrm>
            <a:off x="7233475" y="4205728"/>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nvSpPr>
        <p:spPr>
          <a:xfrm>
            <a:off x="3850901" y="4189730"/>
            <a:ext cx="1079142" cy="369332"/>
          </a:xfrm>
          <a:prstGeom prst="rect">
            <a:avLst/>
          </a:prstGeom>
          <a:noFill/>
        </p:spPr>
        <p:txBody>
          <a:bodyPr wrap="none" rtlCol="0">
            <a:spAutoFit/>
          </a:bodyPr>
          <a:lstStyle/>
          <a:p>
            <a:r>
              <a:rPr lang="en-US" dirty="0"/>
              <a:t>inquisitor</a:t>
            </a:r>
          </a:p>
        </p:txBody>
      </p:sp>
      <p:sp>
        <p:nvSpPr>
          <p:cNvPr id="80" name="Rounded Rectangular Callout 79">
            <a:extLst>
              <a:ext uri="{FF2B5EF4-FFF2-40B4-BE49-F238E27FC236}">
                <a16:creationId xmlns:a16="http://schemas.microsoft.com/office/drawing/2014/main" id="{4637FBED-2508-DF4A-BA66-0ACEA32AECC5}"/>
              </a:ext>
            </a:extLst>
          </p:cNvPr>
          <p:cNvSpPr/>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81" name="Rounded Rectangular Callout 80">
            <a:extLst>
              <a:ext uri="{FF2B5EF4-FFF2-40B4-BE49-F238E27FC236}">
                <a16:creationId xmlns:a16="http://schemas.microsoft.com/office/drawing/2014/main" id="{B70373F3-4D0C-764E-B4B5-50E9B19B5A5A}"/>
              </a:ext>
            </a:extLst>
          </p:cNvPr>
          <p:cNvSpPr/>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
        <p:nvSpPr>
          <p:cNvPr id="57" name="Rectangle 56">
            <a:extLst>
              <a:ext uri="{FF2B5EF4-FFF2-40B4-BE49-F238E27FC236}">
                <a16:creationId xmlns:a16="http://schemas.microsoft.com/office/drawing/2014/main" id="{C9921D38-D04A-8E47-982C-E2475188C397}"/>
              </a:ext>
            </a:extLst>
          </p:cNvPr>
          <p:cNvSpPr/>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grpSp>
        <p:nvGrpSpPr>
          <p:cNvPr id="68" name="Group 67">
            <a:extLst>
              <a:ext uri="{FF2B5EF4-FFF2-40B4-BE49-F238E27FC236}">
                <a16:creationId xmlns:a16="http://schemas.microsoft.com/office/drawing/2014/main" id="{FF86804C-D047-074B-94FC-5981BACA1014}"/>
              </a:ext>
            </a:extLst>
          </p:cNvPr>
          <p:cNvGrpSpPr/>
          <p:nvPr/>
        </p:nvGrpSpPr>
        <p:grpSpPr>
          <a:xfrm>
            <a:off x="8542116" y="447801"/>
            <a:ext cx="2568486" cy="2388744"/>
            <a:chOff x="7248509" y="3880555"/>
            <a:chExt cx="3148095" cy="2819049"/>
          </a:xfrm>
        </p:grpSpPr>
        <p:sp>
          <p:nvSpPr>
            <p:cNvPr id="69" name="Triangle 68">
              <a:extLst>
                <a:ext uri="{FF2B5EF4-FFF2-40B4-BE49-F238E27FC236}">
                  <a16:creationId xmlns:a16="http://schemas.microsoft.com/office/drawing/2014/main" id="{D31CC004-EE37-8240-87D5-A20618BC28B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Oval 69">
              <a:extLst>
                <a:ext uri="{FF2B5EF4-FFF2-40B4-BE49-F238E27FC236}">
                  <a16:creationId xmlns:a16="http://schemas.microsoft.com/office/drawing/2014/main" id="{153B201B-1475-324B-B632-1868897327AD}"/>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1" name="Oval 70">
              <a:extLst>
                <a:ext uri="{FF2B5EF4-FFF2-40B4-BE49-F238E27FC236}">
                  <a16:creationId xmlns:a16="http://schemas.microsoft.com/office/drawing/2014/main" id="{EE6AF64F-6AB8-9149-993D-8119AACE9CAE}"/>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73" name="Straight Arrow Connector 72">
              <a:extLst>
                <a:ext uri="{FF2B5EF4-FFF2-40B4-BE49-F238E27FC236}">
                  <a16:creationId xmlns:a16="http://schemas.microsoft.com/office/drawing/2014/main" id="{19D4FFA7-D93B-7A4F-8D48-17759BFD8FC1}"/>
                </a:ext>
              </a:extLst>
            </p:cNvPr>
            <p:cNvCxnSpPr>
              <a:cxnSpLocks/>
              <a:stCxn id="7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ABB847B5-0BF3-524C-B33F-269E3DB378BD}"/>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74" name="Rectangle 73">
                  <a:extLst>
                    <a:ext uri="{FF2B5EF4-FFF2-40B4-BE49-F238E27FC236}">
                      <a16:creationId xmlns:a16="http://schemas.microsoft.com/office/drawing/2014/main" id="{ABB847B5-0BF3-524C-B33F-269E3DB378BD}"/>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6"/>
                  <a:stretch>
                    <a:fillRect l="-40741" t="-11765" r="-40741" b="-17647"/>
                  </a:stretch>
                </a:blipFill>
              </p:spPr>
              <p:txBody>
                <a:bodyPr/>
                <a:lstStyle/>
                <a:p>
                  <a:r>
                    <a:rPr lang="en-US">
                      <a:noFill/>
                    </a:rPr>
                    <a:t> </a:t>
                  </a:r>
                </a:p>
              </p:txBody>
            </p:sp>
          </mc:Fallback>
        </mc:AlternateContent>
      </p:grpSp>
      <p:sp>
        <p:nvSpPr>
          <p:cNvPr id="75" name="Rounded Rectangular Callout 74">
            <a:extLst>
              <a:ext uri="{FF2B5EF4-FFF2-40B4-BE49-F238E27FC236}">
                <a16:creationId xmlns:a16="http://schemas.microsoft.com/office/drawing/2014/main" id="{BFD3F05D-424A-B34F-A746-C7997DA555F2}"/>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76" name="Rounded Rectangular Callout 75">
            <a:extLst>
              <a:ext uri="{FF2B5EF4-FFF2-40B4-BE49-F238E27FC236}">
                <a16:creationId xmlns:a16="http://schemas.microsoft.com/office/drawing/2014/main" id="{7D3BD71A-1545-0049-B93B-48F895E94E85}"/>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29801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48A30C95-3ECE-5A4C-BE5B-6781181904EA}"/>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A general framework that leverages existing </a:t>
            </a:r>
            <a:br>
              <a:rPr lang="en-US" sz="2600" dirty="0"/>
            </a:br>
            <a:r>
              <a:rPr lang="en-US" sz="2600" dirty="0"/>
              <a:t>simpler models –neural or symbolic–  through </a:t>
            </a:r>
            <a:br>
              <a:rPr lang="en-US" sz="2600" dirty="0"/>
            </a:br>
            <a:r>
              <a:rPr lang="en-US" sz="2600" dirty="0"/>
              <a:t>interactive communication. </a:t>
            </a:r>
          </a:p>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sp>
        <p:nvSpPr>
          <p:cNvPr id="10" name="Arc 9">
            <a:extLst>
              <a:ext uri="{FF2B5EF4-FFF2-40B4-BE49-F238E27FC236}">
                <a16:creationId xmlns:a16="http://schemas.microsoft.com/office/drawing/2014/main" id="{DD31B1C9-D522-BA4E-B5B1-5BA85A9247E6}"/>
              </a:ext>
            </a:extLst>
          </p:cNvPr>
          <p:cNvSpPr/>
          <p:nvPr/>
        </p:nvSpPr>
        <p:spPr>
          <a:xfrm>
            <a:off x="4459863" y="3865696"/>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3E5B994C-5915-6446-912F-8927CCB4520A}"/>
              </a:ext>
            </a:extLst>
          </p:cNvPr>
          <p:cNvSpPr/>
          <p:nvPr/>
        </p:nvSpPr>
        <p:spPr>
          <a:xfrm rot="10800000">
            <a:off x="4441535" y="3132473"/>
            <a:ext cx="3002375" cy="2893469"/>
          </a:xfrm>
          <a:prstGeom prst="arc">
            <a:avLst>
              <a:gd name="adj1" fmla="val 12935101"/>
              <a:gd name="adj2" fmla="val 19400063"/>
            </a:avLst>
          </a:prstGeom>
          <a:ln w="28575">
            <a:solidFill>
              <a:srgbClr val="0058F9">
                <a:alpha val="21961"/>
              </a:srgb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Google Shape;145;p22">
                <a:extLst>
                  <a:ext uri="{FF2B5EF4-FFF2-40B4-BE49-F238E27FC236}">
                    <a16:creationId xmlns:a16="http://schemas.microsoft.com/office/drawing/2014/main" id="{0E4EE093-71C5-C44D-B347-018858357BE2}"/>
                  </a:ext>
                </a:extLst>
              </p:cNvPr>
              <p:cNvSpPr/>
              <p:nvPr/>
            </p:nvSpPr>
            <p:spPr>
              <a:xfrm>
                <a:off x="7052828" y="4528705"/>
                <a:ext cx="1144608" cy="848565"/>
              </a:xfrm>
              <a:prstGeom prst="roundRect">
                <a:avLst>
                  <a:gd name="adj" fmla="val 16667"/>
                </a:avLst>
              </a:prstGeom>
              <a:solidFill>
                <a:srgbClr val="E1E0FF"/>
              </a:solidFill>
              <a:ln w="9525" cap="flat" cmpd="sng">
                <a:solidFill>
                  <a:schemeClr val="accent4">
                    <a:lumMod val="75000"/>
                  </a:schemeClr>
                </a:solid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3" name="Google Shape;145;p22">
                <a:extLst>
                  <a:ext uri="{FF2B5EF4-FFF2-40B4-BE49-F238E27FC236}">
                    <a16:creationId xmlns:a16="http://schemas.microsoft.com/office/drawing/2014/main" id="{0E4EE093-71C5-C44D-B347-018858357BE2}"/>
                  </a:ext>
                </a:extLst>
              </p:cNvPr>
              <p:cNvSpPr>
                <a:spLocks noRot="1" noChangeAspect="1" noMove="1" noResize="1" noEditPoints="1" noAdjustHandles="1" noChangeArrowheads="1" noChangeShapeType="1" noTextEdit="1"/>
              </p:cNvSpPr>
              <p:nvPr/>
            </p:nvSpPr>
            <p:spPr>
              <a:xfrm>
                <a:off x="7052828" y="4528705"/>
                <a:ext cx="1144608" cy="848565"/>
              </a:xfrm>
              <a:prstGeom prst="roundRect">
                <a:avLst>
                  <a:gd name="adj" fmla="val 16667"/>
                </a:avLst>
              </a:prstGeom>
              <a:blipFill>
                <a:blip r:embed="rId3"/>
                <a:stretch>
                  <a:fillRect b="-7353"/>
                </a:stretch>
              </a:blipFill>
              <a:ln w="9525" cap="flat" cmpd="sng">
                <a:solidFill>
                  <a:schemeClr val="accent4">
                    <a:lumMod val="75000"/>
                  </a:schemeClr>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Google Shape;145;p22">
                <a:extLst>
                  <a:ext uri="{FF2B5EF4-FFF2-40B4-BE49-F238E27FC236}">
                    <a16:creationId xmlns:a16="http://schemas.microsoft.com/office/drawing/2014/main" id="{A329DDEB-AB1F-C746-8A6E-88B3ACE885D8}"/>
                  </a:ext>
                </a:extLst>
              </p:cNvPr>
              <p:cNvSpPr/>
              <p:nvPr/>
            </p:nvSpPr>
            <p:spPr>
              <a:xfrm>
                <a:off x="3869229" y="4528705"/>
                <a:ext cx="1144608" cy="848565"/>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9144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4" name="Google Shape;145;p22">
                <a:extLst>
                  <a:ext uri="{FF2B5EF4-FFF2-40B4-BE49-F238E27FC236}">
                    <a16:creationId xmlns:a16="http://schemas.microsoft.com/office/drawing/2014/main" id="{A329DDEB-AB1F-C746-8A6E-88B3ACE885D8}"/>
                  </a:ext>
                </a:extLst>
              </p:cNvPr>
              <p:cNvSpPr>
                <a:spLocks noRot="1" noChangeAspect="1" noMove="1" noResize="1" noEditPoints="1" noAdjustHandles="1" noChangeArrowheads="1" noChangeShapeType="1" noTextEdit="1"/>
              </p:cNvSpPr>
              <p:nvPr/>
            </p:nvSpPr>
            <p:spPr>
              <a:xfrm>
                <a:off x="3869229" y="4528705"/>
                <a:ext cx="1144608" cy="848565"/>
              </a:xfrm>
              <a:prstGeom prst="roundRect">
                <a:avLst>
                  <a:gd name="adj" fmla="val 16667"/>
                </a:avLst>
              </a:prstGeom>
              <a:blipFill>
                <a:blip r:embed="rId4"/>
                <a:stretch>
                  <a:fillRect b="-735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5" name="TextBox 64">
            <a:extLst>
              <a:ext uri="{FF2B5EF4-FFF2-40B4-BE49-F238E27FC236}">
                <a16:creationId xmlns:a16="http://schemas.microsoft.com/office/drawing/2014/main" id="{8B23D4B6-CCEB-3C42-B90E-48E1CA4EE26A}"/>
              </a:ext>
            </a:extLst>
          </p:cNvPr>
          <p:cNvSpPr txBox="1"/>
          <p:nvPr/>
        </p:nvSpPr>
        <p:spPr>
          <a:xfrm>
            <a:off x="4442465" y="4669287"/>
            <a:ext cx="3019773" cy="646331"/>
          </a:xfrm>
          <a:prstGeom prst="rect">
            <a:avLst/>
          </a:prstGeom>
          <a:noFill/>
          <a:ln>
            <a:noFill/>
          </a:ln>
        </p:spPr>
        <p:txBody>
          <a:bodyPr wrap="square" rtlCol="0">
            <a:spAutoFit/>
          </a:bodyPr>
          <a:lstStyle/>
          <a:p>
            <a:pPr algn="ctr"/>
            <a:r>
              <a:rPr lang="en-US" dirty="0"/>
              <a:t>natural language </a:t>
            </a:r>
            <a:br>
              <a:rPr lang="en-US" dirty="0"/>
            </a:br>
            <a:r>
              <a:rPr lang="en-US" dirty="0"/>
              <a:t>communication</a:t>
            </a:r>
          </a:p>
        </p:txBody>
      </p:sp>
      <p:pic>
        <p:nvPicPr>
          <p:cNvPr id="72" name="Picture 8" descr="Puzzle clipart images free 6 - Clipartix">
            <a:extLst>
              <a:ext uri="{FF2B5EF4-FFF2-40B4-BE49-F238E27FC236}">
                <a16:creationId xmlns:a16="http://schemas.microsoft.com/office/drawing/2014/main" id="{37A28C75-7489-7F45-9BE7-365CB2319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388" y="4477067"/>
            <a:ext cx="925718" cy="9381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D593B8C-47A9-434F-BB15-768AA21BF2B2}"/>
              </a:ext>
            </a:extLst>
          </p:cNvPr>
          <p:cNvSpPr txBox="1"/>
          <p:nvPr/>
        </p:nvSpPr>
        <p:spPr>
          <a:xfrm>
            <a:off x="7229400" y="4190366"/>
            <a:ext cx="753732" cy="369332"/>
          </a:xfrm>
          <a:prstGeom prst="rect">
            <a:avLst/>
          </a:prstGeom>
          <a:noFill/>
        </p:spPr>
        <p:txBody>
          <a:bodyPr wrap="none" rtlCol="0">
            <a:spAutoFit/>
          </a:bodyPr>
          <a:lstStyle/>
          <a:p>
            <a:pPr algn="ctr"/>
            <a:r>
              <a:rPr lang="en-US" dirty="0"/>
              <a:t>solver</a:t>
            </a:r>
          </a:p>
        </p:txBody>
      </p:sp>
      <p:sp>
        <p:nvSpPr>
          <p:cNvPr id="79" name="TextBox 78">
            <a:extLst>
              <a:ext uri="{FF2B5EF4-FFF2-40B4-BE49-F238E27FC236}">
                <a16:creationId xmlns:a16="http://schemas.microsoft.com/office/drawing/2014/main" id="{7572BB96-E50D-F649-B880-F8660AD5D681}"/>
              </a:ext>
            </a:extLst>
          </p:cNvPr>
          <p:cNvSpPr txBox="1"/>
          <p:nvPr/>
        </p:nvSpPr>
        <p:spPr>
          <a:xfrm>
            <a:off x="3850901" y="4189730"/>
            <a:ext cx="1079142" cy="369332"/>
          </a:xfrm>
          <a:prstGeom prst="rect">
            <a:avLst/>
          </a:prstGeom>
          <a:noFill/>
        </p:spPr>
        <p:txBody>
          <a:bodyPr wrap="none" rtlCol="0">
            <a:spAutoFit/>
          </a:bodyPr>
          <a:lstStyle/>
          <a:p>
            <a:r>
              <a:rPr lang="en-US" dirty="0"/>
              <a:t>inquisitor</a:t>
            </a:r>
          </a:p>
        </p:txBody>
      </p:sp>
      <p:grpSp>
        <p:nvGrpSpPr>
          <p:cNvPr id="56" name="Group 55">
            <a:extLst>
              <a:ext uri="{FF2B5EF4-FFF2-40B4-BE49-F238E27FC236}">
                <a16:creationId xmlns:a16="http://schemas.microsoft.com/office/drawing/2014/main" id="{CCF7D79C-B362-6443-B6F3-39C4228B841B}"/>
              </a:ext>
            </a:extLst>
          </p:cNvPr>
          <p:cNvGrpSpPr/>
          <p:nvPr/>
        </p:nvGrpSpPr>
        <p:grpSpPr>
          <a:xfrm>
            <a:off x="8542116" y="447801"/>
            <a:ext cx="2568486" cy="2388744"/>
            <a:chOff x="7248509" y="3880555"/>
            <a:chExt cx="3148095" cy="2819049"/>
          </a:xfrm>
        </p:grpSpPr>
        <p:sp>
          <p:nvSpPr>
            <p:cNvPr id="57" name="Triangle 56">
              <a:extLst>
                <a:ext uri="{FF2B5EF4-FFF2-40B4-BE49-F238E27FC236}">
                  <a16:creationId xmlns:a16="http://schemas.microsoft.com/office/drawing/2014/main" id="{96A69833-1200-3444-B225-33D443679ED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Oval 58">
              <a:extLst>
                <a:ext uri="{FF2B5EF4-FFF2-40B4-BE49-F238E27FC236}">
                  <a16:creationId xmlns:a16="http://schemas.microsoft.com/office/drawing/2014/main" id="{94C7CEC8-D345-324D-91B1-F3D65E273F17}"/>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7" name="Oval 66">
              <a:extLst>
                <a:ext uri="{FF2B5EF4-FFF2-40B4-BE49-F238E27FC236}">
                  <a16:creationId xmlns:a16="http://schemas.microsoft.com/office/drawing/2014/main" id="{C03D8C5D-8DF2-9B4F-B182-072ECD40512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71" name="Straight Arrow Connector 70">
              <a:extLst>
                <a:ext uri="{FF2B5EF4-FFF2-40B4-BE49-F238E27FC236}">
                  <a16:creationId xmlns:a16="http://schemas.microsoft.com/office/drawing/2014/main" id="{BCEC6A3C-3BEE-8A4A-9122-20C46E5B3D98}"/>
                </a:ext>
              </a:extLst>
            </p:cNvPr>
            <p:cNvCxnSpPr>
              <a:cxnSpLocks/>
              <a:stCxn id="59"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7A63219-6D98-B44D-86BA-D46EDD837CA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5" name="Rectangle 84">
                  <a:extLst>
                    <a:ext uri="{FF2B5EF4-FFF2-40B4-BE49-F238E27FC236}">
                      <a16:creationId xmlns:a16="http://schemas.microsoft.com/office/drawing/2014/main" id="{E7A63219-6D98-B44D-86BA-D46EDD837CA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6"/>
                  <a:stretch>
                    <a:fillRect l="-40741" t="-11765" r="-40741" b="-17647"/>
                  </a:stretch>
                </a:blipFill>
              </p:spPr>
              <p:txBody>
                <a:bodyPr/>
                <a:lstStyle/>
                <a:p>
                  <a:r>
                    <a:rPr lang="en-US">
                      <a:noFill/>
                    </a:rPr>
                    <a:t> </a:t>
                  </a:r>
                </a:p>
              </p:txBody>
            </p:sp>
          </mc:Fallback>
        </mc:AlternateContent>
      </p:grpSp>
      <p:sp>
        <p:nvSpPr>
          <p:cNvPr id="87" name="Rounded Rectangular Callout 86">
            <a:extLst>
              <a:ext uri="{FF2B5EF4-FFF2-40B4-BE49-F238E27FC236}">
                <a16:creationId xmlns:a16="http://schemas.microsoft.com/office/drawing/2014/main" id="{8FCD54A9-0BE9-C744-86BD-4E1C9E12FE41}"/>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88" name="Rounded Rectangular Callout 87">
            <a:extLst>
              <a:ext uri="{FF2B5EF4-FFF2-40B4-BE49-F238E27FC236}">
                <a16:creationId xmlns:a16="http://schemas.microsoft.com/office/drawing/2014/main" id="{E7B23F48-53E4-154B-AE6E-0977B5E4500A}"/>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28" name="Oval 27">
            <a:extLst>
              <a:ext uri="{FF2B5EF4-FFF2-40B4-BE49-F238E27FC236}">
                <a16:creationId xmlns:a16="http://schemas.microsoft.com/office/drawing/2014/main" id="{8D3861EF-8952-CC42-BE45-F4785734B7D0}"/>
              </a:ext>
            </a:extLst>
          </p:cNvPr>
          <p:cNvSpPr/>
          <p:nvPr/>
        </p:nvSpPr>
        <p:spPr>
          <a:xfrm>
            <a:off x="9369844" y="20678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29" name="Straight Arrow Connector 28">
            <a:extLst>
              <a:ext uri="{FF2B5EF4-FFF2-40B4-BE49-F238E27FC236}">
                <a16:creationId xmlns:a16="http://schemas.microsoft.com/office/drawing/2014/main" id="{3DCE876B-7B54-F244-A436-F0A7D70B2214}"/>
              </a:ext>
            </a:extLst>
          </p:cNvPr>
          <p:cNvCxnSpPr>
            <a:cxnSpLocks/>
            <a:stCxn id="59" idx="3"/>
          </p:cNvCxnSpPr>
          <p:nvPr/>
        </p:nvCxnSpPr>
        <p:spPr>
          <a:xfrm flipH="1">
            <a:off x="9479065" y="1126153"/>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0D07D1DB-C164-E744-968A-A998BC5D951F}"/>
              </a:ext>
            </a:extLst>
          </p:cNvPr>
          <p:cNvSpPr/>
          <p:nvPr/>
        </p:nvSpPr>
        <p:spPr>
          <a:xfrm>
            <a:off x="10073892" y="2061134"/>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3" name="Straight Arrow Connector 32">
            <a:extLst>
              <a:ext uri="{FF2B5EF4-FFF2-40B4-BE49-F238E27FC236}">
                <a16:creationId xmlns:a16="http://schemas.microsoft.com/office/drawing/2014/main" id="{F5E97806-2910-8243-8E56-3CAC3D8BEDCF}"/>
              </a:ext>
            </a:extLst>
          </p:cNvPr>
          <p:cNvCxnSpPr>
            <a:cxnSpLocks/>
            <a:stCxn id="59" idx="5"/>
            <a:endCxn id="32" idx="0"/>
          </p:cNvCxnSpPr>
          <p:nvPr/>
        </p:nvCxnSpPr>
        <p:spPr>
          <a:xfrm>
            <a:off x="9911172" y="1126153"/>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D91998CC-FEAC-784F-9CBC-707D0D2D9408}"/>
                  </a:ext>
                </a:extLst>
              </p:cNvPr>
              <p:cNvSpPr/>
              <p:nvPr/>
            </p:nvSpPr>
            <p:spPr>
              <a:xfrm>
                <a:off x="10050638" y="241982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9" name="Rectangle 38">
                <a:extLst>
                  <a:ext uri="{FF2B5EF4-FFF2-40B4-BE49-F238E27FC236}">
                    <a16:creationId xmlns:a16="http://schemas.microsoft.com/office/drawing/2014/main" id="{D91998CC-FEAC-784F-9CBC-707D0D2D9408}"/>
                  </a:ext>
                </a:extLst>
              </p:cNvPr>
              <p:cNvSpPr>
                <a:spLocks noRot="1" noChangeAspect="1" noMove="1" noResize="1" noEditPoints="1" noAdjustHandles="1" noChangeArrowheads="1" noChangeShapeType="1" noTextEdit="1"/>
              </p:cNvSpPr>
              <p:nvPr/>
            </p:nvSpPr>
            <p:spPr>
              <a:xfrm>
                <a:off x="10050638" y="2419822"/>
                <a:ext cx="336527" cy="421206"/>
              </a:xfrm>
              <a:prstGeom prst="rect">
                <a:avLst/>
              </a:prstGeom>
              <a:blipFill>
                <a:blip r:embed="rId7"/>
                <a:stretch>
                  <a:fillRect l="-40741" t="-8824" r="-40741"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44E39BD-0EA6-D14C-8D5D-ED344FEB58B7}"/>
                  </a:ext>
                </a:extLst>
              </p:cNvPr>
              <p:cNvSpPr/>
              <p:nvPr/>
            </p:nvSpPr>
            <p:spPr>
              <a:xfrm>
                <a:off x="9268433" y="2417801"/>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0" name="Rectangle 39">
                <a:extLst>
                  <a:ext uri="{FF2B5EF4-FFF2-40B4-BE49-F238E27FC236}">
                    <a16:creationId xmlns:a16="http://schemas.microsoft.com/office/drawing/2014/main" id="{444E39BD-0EA6-D14C-8D5D-ED344FEB58B7}"/>
                  </a:ext>
                </a:extLst>
              </p:cNvPr>
              <p:cNvSpPr>
                <a:spLocks noRot="1" noChangeAspect="1" noMove="1" noResize="1" noEditPoints="1" noAdjustHandles="1" noChangeArrowheads="1" noChangeShapeType="1" noTextEdit="1"/>
              </p:cNvSpPr>
              <p:nvPr/>
            </p:nvSpPr>
            <p:spPr>
              <a:xfrm>
                <a:off x="9268433" y="2417801"/>
                <a:ext cx="336527" cy="421206"/>
              </a:xfrm>
              <a:prstGeom prst="rect">
                <a:avLst/>
              </a:prstGeom>
              <a:blipFill>
                <a:blip r:embed="rId8"/>
                <a:stretch>
                  <a:fillRect l="-39286" t="-8824" r="-39286" b="-1764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DDC97245-9E1A-AF41-813E-153057ED121D}"/>
              </a:ext>
            </a:extLst>
          </p:cNvPr>
          <p:cNvSpPr/>
          <p:nvPr/>
        </p:nvSpPr>
        <p:spPr>
          <a:xfrm>
            <a:off x="2568388" y="3526402"/>
            <a:ext cx="6786345" cy="2878311"/>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descr="Explainable Machine Learning: Understanding the Limits &amp;amp; Pushing the  Boundaries">
            <a:extLst>
              <a:ext uri="{FF2B5EF4-FFF2-40B4-BE49-F238E27FC236}">
                <a16:creationId xmlns:a16="http://schemas.microsoft.com/office/drawing/2014/main" id="{F406652C-11E2-104A-B429-7CF6411CBD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2934" y="3933929"/>
            <a:ext cx="1489919" cy="148991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9C9C221-E8BE-2942-8846-C6998813877F}"/>
              </a:ext>
            </a:extLst>
          </p:cNvPr>
          <p:cNvSpPr/>
          <p:nvPr/>
        </p:nvSpPr>
        <p:spPr>
          <a:xfrm>
            <a:off x="9340871" y="5397677"/>
            <a:ext cx="2606804" cy="646331"/>
          </a:xfrm>
          <a:prstGeom prst="rect">
            <a:avLst/>
          </a:prstGeom>
        </p:spPr>
        <p:txBody>
          <a:bodyPr wrap="none">
            <a:spAutoFit/>
          </a:bodyPr>
          <a:lstStyle/>
          <a:p>
            <a:pPr algn="ctr"/>
            <a:r>
              <a:rPr lang="en-US" dirty="0"/>
              <a:t>Interpretable </a:t>
            </a:r>
            <a:br>
              <a:rPr lang="en-US" dirty="0"/>
            </a:br>
            <a:r>
              <a:rPr lang="en-US" dirty="0"/>
              <a:t>language communication</a:t>
            </a:r>
          </a:p>
        </p:txBody>
      </p:sp>
      <p:sp>
        <p:nvSpPr>
          <p:cNvPr id="15" name="Rectangle 14">
            <a:extLst>
              <a:ext uri="{FF2B5EF4-FFF2-40B4-BE49-F238E27FC236}">
                <a16:creationId xmlns:a16="http://schemas.microsoft.com/office/drawing/2014/main" id="{120CF109-BE5A-5B47-9430-56906BB15170}"/>
              </a:ext>
            </a:extLst>
          </p:cNvPr>
          <p:cNvSpPr/>
          <p:nvPr/>
        </p:nvSpPr>
        <p:spPr>
          <a:xfrm>
            <a:off x="2506692" y="4084557"/>
            <a:ext cx="1505540" cy="369332"/>
          </a:xfrm>
          <a:prstGeom prst="rect">
            <a:avLst/>
          </a:prstGeom>
        </p:spPr>
        <p:txBody>
          <a:bodyPr wrap="none">
            <a:spAutoFit/>
          </a:bodyPr>
          <a:lstStyle/>
          <a:p>
            <a:r>
              <a:rPr lang="en-US" b="1" dirty="0">
                <a:solidFill>
                  <a:srgbClr val="8B204A"/>
                </a:solidFill>
              </a:rPr>
              <a:t>complex task</a:t>
            </a:r>
            <a:endParaRPr lang="en-US" b="1" dirty="0"/>
          </a:p>
        </p:txBody>
      </p:sp>
      <p:sp>
        <p:nvSpPr>
          <p:cNvPr id="47" name="Rounded Rectangular Callout 46">
            <a:extLst>
              <a:ext uri="{FF2B5EF4-FFF2-40B4-BE49-F238E27FC236}">
                <a16:creationId xmlns:a16="http://schemas.microsoft.com/office/drawing/2014/main" id="{26F29319-3C26-1C45-B888-21C0DA970730}"/>
              </a:ext>
            </a:extLst>
          </p:cNvPr>
          <p:cNvSpPr/>
          <p:nvPr/>
        </p:nvSpPr>
        <p:spPr>
          <a:xfrm>
            <a:off x="1965279" y="5740229"/>
            <a:ext cx="2702256" cy="872328"/>
          </a:xfrm>
          <a:prstGeom prst="wedgeRoundRectCallout">
            <a:avLst>
              <a:gd name="adj1" fmla="val 32591"/>
              <a:gd name="adj2" fmla="val -93426"/>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decompose a </a:t>
            </a:r>
            <a:br>
              <a:rPr lang="en-US" i="1" dirty="0">
                <a:solidFill>
                  <a:schemeClr val="tx1"/>
                </a:solidFill>
                <a:latin typeface="Corbel" panose="020B0503020204020204" pitchFamily="34" charset="0"/>
              </a:rPr>
            </a:br>
            <a:r>
              <a:rPr lang="en-US" b="1" dirty="0">
                <a:solidFill>
                  <a:srgbClr val="8B204A"/>
                </a:solidFill>
              </a:rPr>
              <a:t>complex</a:t>
            </a:r>
            <a:r>
              <a:rPr lang="en-US" i="1" dirty="0">
                <a:solidFill>
                  <a:schemeClr val="tx1"/>
                </a:solidFill>
                <a:latin typeface="Corbel" panose="020B0503020204020204" pitchFamily="34" charset="0"/>
              </a:rPr>
              <a:t> task into </a:t>
            </a:r>
            <a:br>
              <a:rPr lang="en-US" i="1" dirty="0">
                <a:solidFill>
                  <a:schemeClr val="tx1"/>
                </a:solidFill>
                <a:latin typeface="Corbel" panose="020B0503020204020204" pitchFamily="34" charset="0"/>
              </a:rPr>
            </a:br>
            <a:r>
              <a:rPr lang="en-US" i="1" dirty="0">
                <a:solidFill>
                  <a:schemeClr val="tx1"/>
                </a:solidFill>
                <a:latin typeface="Corbel" panose="020B0503020204020204" pitchFamily="34" charset="0"/>
              </a:rPr>
              <a:t>simple tasks</a:t>
            </a:r>
          </a:p>
        </p:txBody>
      </p:sp>
      <p:sp>
        <p:nvSpPr>
          <p:cNvPr id="48" name="Rounded Rectangular Callout 47">
            <a:extLst>
              <a:ext uri="{FF2B5EF4-FFF2-40B4-BE49-F238E27FC236}">
                <a16:creationId xmlns:a16="http://schemas.microsoft.com/office/drawing/2014/main" id="{1184CAF4-3E71-E046-8A76-C30F830DF8FD}"/>
              </a:ext>
            </a:extLst>
          </p:cNvPr>
          <p:cNvSpPr/>
          <p:nvPr/>
        </p:nvSpPr>
        <p:spPr>
          <a:xfrm>
            <a:off x="7720643" y="5716979"/>
            <a:ext cx="1570417" cy="848565"/>
          </a:xfrm>
          <a:prstGeom prst="wedgeRoundRectCallout">
            <a:avLst>
              <a:gd name="adj1" fmla="val -34406"/>
              <a:gd name="adj2" fmla="val -82168"/>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Corbel" panose="020B0503020204020204" pitchFamily="34" charset="0"/>
              </a:rPr>
              <a:t>Can solve </a:t>
            </a:r>
            <a:br>
              <a:rPr lang="en-US" i="1" dirty="0">
                <a:solidFill>
                  <a:schemeClr val="tx1"/>
                </a:solidFill>
                <a:latin typeface="Corbel" panose="020B0503020204020204" pitchFamily="34" charset="0"/>
              </a:rPr>
            </a:br>
            <a:r>
              <a:rPr lang="en-US" b="1" dirty="0">
                <a:solidFill>
                  <a:srgbClr val="845CD7"/>
                </a:solidFill>
              </a:rPr>
              <a:t>simpler</a:t>
            </a:r>
            <a:r>
              <a:rPr lang="en-US" i="1" dirty="0">
                <a:solidFill>
                  <a:schemeClr val="tx1"/>
                </a:solidFill>
                <a:latin typeface="Corbel" panose="020B0503020204020204" pitchFamily="34" charset="0"/>
              </a:rPr>
              <a:t> tasks</a:t>
            </a:r>
          </a:p>
        </p:txBody>
      </p:sp>
    </p:spTree>
    <p:extLst>
      <p:ext uri="{BB962C8B-B14F-4D97-AF65-F5344CB8AC3E}">
        <p14:creationId xmlns:p14="http://schemas.microsoft.com/office/powerpoint/2010/main" val="36801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8"/>
                                        </p:tgtEl>
                                        <p:attrNameLst>
                                          <p:attrName>style.visibility</p:attrName>
                                        </p:attrNameLst>
                                      </p:cBhvr>
                                      <p:to>
                                        <p:strVal val="visible"/>
                                      </p:to>
                                    </p:set>
                                    <p:animEffect transition="in" filter="fade">
                                      <p:cBhvr>
                                        <p:cTn id="7" dur="500"/>
                                        <p:tgtEl>
                                          <p:spTgt spid="552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ounded Rectangle 151">
            <a:extLst>
              <a:ext uri="{FF2B5EF4-FFF2-40B4-BE49-F238E27FC236}">
                <a16:creationId xmlns:a16="http://schemas.microsoft.com/office/drawing/2014/main" id="{6A324DC9-92FC-5F4E-A48A-9FC28B9443B8}"/>
              </a:ext>
            </a:extLst>
          </p:cNvPr>
          <p:cNvSpPr/>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66</a:t>
            </a:fld>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61" name="Google Shape;145;p22">
                <a:extLst>
                  <a:ext uri="{FF2B5EF4-FFF2-40B4-BE49-F238E27FC236}">
                    <a16:creationId xmlns:a16="http://schemas.microsoft.com/office/drawing/2014/main" id="{2B621A21-2DD2-6945-BBA5-BD49038381EF}"/>
                  </a:ext>
                </a:extLst>
              </p:cNvPr>
              <p:cNvSpPr/>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nvSpPr>
            <p:spPr>
              <a:xfrm>
                <a:off x="1641720" y="3671118"/>
                <a:ext cx="753733" cy="570811"/>
              </a:xfrm>
              <a:prstGeom prst="roundRect">
                <a:avLst>
                  <a:gd name="adj" fmla="val 16667"/>
                </a:avLst>
              </a:prstGeom>
              <a:blipFill>
                <a:blip r:embed="rId3"/>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73" name="Google Shape;145;p22">
                <a:extLst>
                  <a:ext uri="{FF2B5EF4-FFF2-40B4-BE49-F238E27FC236}">
                    <a16:creationId xmlns:a16="http://schemas.microsoft.com/office/drawing/2014/main" id="{C2748C37-2FF5-8A47-8621-9FF98473462F}"/>
                  </a:ext>
                </a:extLst>
              </p:cNvPr>
              <p:cNvSpPr/>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nvSpPr>
            <p:spPr>
              <a:xfrm>
                <a:off x="8427174" y="4331028"/>
                <a:ext cx="753732" cy="629314"/>
              </a:xfrm>
              <a:prstGeom prst="roundRect">
                <a:avLst>
                  <a:gd name="adj" fmla="val 16667"/>
                </a:avLst>
              </a:prstGeom>
              <a:blipFill>
                <a:blip r:embed="rId4"/>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nvSpPr>
        <p:spPr>
          <a:xfrm>
            <a:off x="8472932" y="4020145"/>
            <a:ext cx="691215" cy="338554"/>
          </a:xfrm>
          <a:prstGeom prst="rect">
            <a:avLst/>
          </a:prstGeom>
          <a:noFill/>
        </p:spPr>
        <p:txBody>
          <a:bodyPr wrap="none" rtlCol="0">
            <a:spAutoFit/>
          </a:bodyPr>
          <a:lstStyle/>
          <a:p>
            <a:pPr algn="ctr"/>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nationality of Raymond S. </a:t>
            </a:r>
            <a:r>
              <a:rPr lang="en-US" i="1" dirty="0" err="1"/>
              <a:t>Persi</a:t>
            </a: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Google Shape;145;p22">
                <a:extLst>
                  <a:ext uri="{FF2B5EF4-FFF2-40B4-BE49-F238E27FC236}">
                    <a16:creationId xmlns:a16="http://schemas.microsoft.com/office/drawing/2014/main" id="{8B62626C-64F7-9F4B-B480-948E73869147}"/>
                  </a:ext>
                </a:extLst>
              </p:cNvPr>
              <p:cNvSpPr/>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nvSpPr>
            <p:spPr>
              <a:xfrm>
                <a:off x="1641720" y="5016516"/>
                <a:ext cx="753733" cy="570811"/>
              </a:xfrm>
              <a:prstGeom prst="roundRect">
                <a:avLst>
                  <a:gd name="adj" fmla="val 16667"/>
                </a:avLst>
              </a:prstGeom>
              <a:blipFill>
                <a:blip r:embed="rId5"/>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112" name="Google Shape;145;p22">
                <a:extLst>
                  <a:ext uri="{FF2B5EF4-FFF2-40B4-BE49-F238E27FC236}">
                    <a16:creationId xmlns:a16="http://schemas.microsoft.com/office/drawing/2014/main" id="{493F8E05-A1EB-4F41-9825-01D9E5776660}"/>
                  </a:ext>
                </a:extLst>
              </p:cNvPr>
              <p:cNvSpPr/>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nvSpPr>
            <p:spPr>
              <a:xfrm>
                <a:off x="8423442" y="5702742"/>
                <a:ext cx="753732" cy="629314"/>
              </a:xfrm>
              <a:prstGeom prst="roundRect">
                <a:avLst>
                  <a:gd name="adj" fmla="val 16667"/>
                </a:avLst>
              </a:prstGeom>
              <a:blipFill>
                <a:blip r:embed="rId6"/>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nvSpPr>
        <p:spPr>
          <a:xfrm>
            <a:off x="8470385" y="5409933"/>
            <a:ext cx="691215" cy="338554"/>
          </a:xfrm>
          <a:prstGeom prst="rect">
            <a:avLst/>
          </a:prstGeom>
          <a:noFill/>
        </p:spPr>
        <p:txBody>
          <a:bodyPr wrap="none" rtlCol="0">
            <a:spAutoFit/>
          </a:bodyPr>
          <a:lstStyle/>
          <a:p>
            <a:pPr algn="ctr"/>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grpSp>
        <p:nvGrpSpPr>
          <p:cNvPr id="138" name="Group 137">
            <a:extLst>
              <a:ext uri="{FF2B5EF4-FFF2-40B4-BE49-F238E27FC236}">
                <a16:creationId xmlns:a16="http://schemas.microsoft.com/office/drawing/2014/main" id="{C5FA2F3D-4210-8F46-8558-F64965EF1D17}"/>
              </a:ext>
            </a:extLst>
          </p:cNvPr>
          <p:cNvGrpSpPr/>
          <p:nvPr/>
        </p:nvGrpSpPr>
        <p:grpSpPr>
          <a:xfrm>
            <a:off x="8542116" y="447801"/>
            <a:ext cx="2568486" cy="2388744"/>
            <a:chOff x="7248509" y="3880555"/>
            <a:chExt cx="3148095" cy="2819049"/>
          </a:xfrm>
        </p:grpSpPr>
        <p:sp>
          <p:nvSpPr>
            <p:cNvPr id="139" name="Triangle 138">
              <a:extLst>
                <a:ext uri="{FF2B5EF4-FFF2-40B4-BE49-F238E27FC236}">
                  <a16:creationId xmlns:a16="http://schemas.microsoft.com/office/drawing/2014/main" id="{B8B6D12E-959F-3C40-BB39-1BFD4DFFB441}"/>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0" name="Oval 139">
              <a:extLst>
                <a:ext uri="{FF2B5EF4-FFF2-40B4-BE49-F238E27FC236}">
                  <a16:creationId xmlns:a16="http://schemas.microsoft.com/office/drawing/2014/main" id="{2CE3397B-B409-6B40-8CA2-8181373688EB}"/>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1" name="Oval 140">
              <a:extLst>
                <a:ext uri="{FF2B5EF4-FFF2-40B4-BE49-F238E27FC236}">
                  <a16:creationId xmlns:a16="http://schemas.microsoft.com/office/drawing/2014/main" id="{A8BA54F8-BF99-104E-A370-5FC07DA408F2}"/>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42" name="Straight Arrow Connector 141">
              <a:extLst>
                <a:ext uri="{FF2B5EF4-FFF2-40B4-BE49-F238E27FC236}">
                  <a16:creationId xmlns:a16="http://schemas.microsoft.com/office/drawing/2014/main" id="{205A8E17-1E70-7A40-B510-52534147ACDD}"/>
                </a:ext>
              </a:extLst>
            </p:cNvPr>
            <p:cNvCxnSpPr>
              <a:cxnSpLocks/>
              <a:stCxn id="140"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AF4BC369-45DF-4F4B-8FD5-DFB6B5925A28}"/>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43" name="Rectangle 142">
                  <a:extLst>
                    <a:ext uri="{FF2B5EF4-FFF2-40B4-BE49-F238E27FC236}">
                      <a16:creationId xmlns:a16="http://schemas.microsoft.com/office/drawing/2014/main" id="{AF4BC369-45DF-4F4B-8FD5-DFB6B5925A28}"/>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7"/>
                  <a:stretch>
                    <a:fillRect l="-40741" t="-11765" r="-40741" b="-17647"/>
                  </a:stretch>
                </a:blipFill>
              </p:spPr>
              <p:txBody>
                <a:bodyPr/>
                <a:lstStyle/>
                <a:p>
                  <a:r>
                    <a:rPr lang="en-US">
                      <a:noFill/>
                    </a:rPr>
                    <a:t> </a:t>
                  </a:r>
                </a:p>
              </p:txBody>
            </p:sp>
          </mc:Fallback>
        </mc:AlternateContent>
      </p:grpSp>
      <p:sp>
        <p:nvSpPr>
          <p:cNvPr id="144" name="Rounded Rectangular Callout 143">
            <a:extLst>
              <a:ext uri="{FF2B5EF4-FFF2-40B4-BE49-F238E27FC236}">
                <a16:creationId xmlns:a16="http://schemas.microsoft.com/office/drawing/2014/main" id="{1296DB44-9B14-A048-9583-DF720FD6B49B}"/>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45" name="Rounded Rectangular Callout 144">
            <a:extLst>
              <a:ext uri="{FF2B5EF4-FFF2-40B4-BE49-F238E27FC236}">
                <a16:creationId xmlns:a16="http://schemas.microsoft.com/office/drawing/2014/main" id="{161382E4-B161-BE45-A168-2956A4CC22CB}"/>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Tree>
    <p:extLst>
      <p:ext uri="{BB962C8B-B14F-4D97-AF65-F5344CB8AC3E}">
        <p14:creationId xmlns:p14="http://schemas.microsoft.com/office/powerpoint/2010/main" val="317088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500"/>
                                        <p:tgtEl>
                                          <p:spTgt spid="1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nodeType="with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fade">
                                      <p:cBhvr>
                                        <p:cTn id="51" dur="500"/>
                                        <p:tgtEl>
                                          <p:spTgt spid="8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10" presetClass="entr" presetSubtype="0" fill="hold"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fade">
                                      <p:cBhvr>
                                        <p:cTn id="57" dur="500"/>
                                        <p:tgtEl>
                                          <p:spTgt spid="10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0"/>
                                        </p:tgtEl>
                                        <p:attrNameLst>
                                          <p:attrName>style.visibility</p:attrName>
                                        </p:attrNameLst>
                                      </p:cBhvr>
                                      <p:to>
                                        <p:strVal val="visible"/>
                                      </p:to>
                                    </p:set>
                                    <p:animEffect transition="in" filter="fade">
                                      <p:cBhvr>
                                        <p:cTn id="60" dur="500"/>
                                        <p:tgtEl>
                                          <p:spTgt spid="11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500"/>
                                        <p:tgtEl>
                                          <p:spTgt spid="1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fade">
                                      <p:cBhvr>
                                        <p:cTn id="68" dur="500"/>
                                        <p:tgtEl>
                                          <p:spTgt spid="1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10" presetClass="entr" presetSubtype="0" fill="hold" nodeType="withEffect">
                                  <p:stCondLst>
                                    <p:cond delay="0"/>
                                  </p:stCondLst>
                                  <p:childTnLst>
                                    <p:set>
                                      <p:cBhvr>
                                        <p:cTn id="73" dur="1" fill="hold">
                                          <p:stCondLst>
                                            <p:cond delay="0"/>
                                          </p:stCondLst>
                                        </p:cTn>
                                        <p:tgtEl>
                                          <p:spTgt spid="115"/>
                                        </p:tgtEl>
                                        <p:attrNameLst>
                                          <p:attrName>style.visibility</p:attrName>
                                        </p:attrNameLst>
                                      </p:cBhvr>
                                      <p:to>
                                        <p:strVal val="visible"/>
                                      </p:to>
                                    </p:set>
                                    <p:animEffect transition="in" filter="fade">
                                      <p:cBhvr>
                                        <p:cTn id="74" dur="500"/>
                                        <p:tgtEl>
                                          <p:spTgt spid="1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fade">
                                      <p:cBhvr>
                                        <p:cTn id="77" dur="500"/>
                                        <p:tgtEl>
                                          <p:spTgt spid="1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32" grpId="0" animBg="1"/>
      <p:bldP spid="38" grpId="0" animBg="1"/>
      <p:bldP spid="58" grpId="0"/>
      <p:bldP spid="59" grpId="0"/>
      <p:bldP spid="61" grpId="0" animBg="1"/>
      <p:bldP spid="62" grpId="0"/>
      <p:bldP spid="73" grpId="0" animBg="1"/>
      <p:bldP spid="74" grpId="0"/>
      <p:bldP spid="75" grpId="0" animBg="1"/>
      <p:bldP spid="84" grpId="0" animBg="1"/>
      <p:bldP spid="86" grpId="0"/>
      <p:bldP spid="110" grpId="0" animBg="1"/>
      <p:bldP spid="111" grpId="0"/>
      <p:bldP spid="112" grpId="0" animBg="1"/>
      <p:bldP spid="113" grpId="0"/>
      <p:bldP spid="116" grpId="0" animBg="1"/>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DC00-64E1-5F42-9DDF-8E88F9579B4D}"/>
              </a:ext>
            </a:extLst>
          </p:cNvPr>
          <p:cNvSpPr>
            <a:spLocks noGrp="1"/>
          </p:cNvSpPr>
          <p:nvPr>
            <p:ph type="title"/>
          </p:nvPr>
        </p:nvSpPr>
        <p:spPr/>
        <p:txBody>
          <a:bodyPr/>
          <a:lstStyle/>
          <a:p>
            <a:r>
              <a:rPr lang="en-US" dirty="0"/>
              <a:t>Demo</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5F8C32AC-2043-0345-BC6A-31FF1B371B98}"/>
              </a:ext>
            </a:extLst>
          </p:cNvPr>
          <p:cNvPicPr>
            <a:picLocks noGrp="1" noChangeAspect="1"/>
          </p:cNvPicPr>
          <p:nvPr>
            <p:ph idx="1"/>
          </p:nvPr>
        </p:nvPicPr>
        <p:blipFill>
          <a:blip r:embed="rId3"/>
          <a:stretch>
            <a:fillRect/>
          </a:stretch>
        </p:blipFill>
        <p:spPr>
          <a:xfrm>
            <a:off x="1496735" y="1825625"/>
            <a:ext cx="9062049" cy="4351338"/>
          </a:xfrm>
        </p:spPr>
      </p:pic>
      <p:sp>
        <p:nvSpPr>
          <p:cNvPr id="4" name="Slide Number Placeholder 3">
            <a:extLst>
              <a:ext uri="{FF2B5EF4-FFF2-40B4-BE49-F238E27FC236}">
                <a16:creationId xmlns:a16="http://schemas.microsoft.com/office/drawing/2014/main" id="{F0A84BB7-D15D-AD40-AECA-6BE5B8FD333E}"/>
              </a:ext>
            </a:extLst>
          </p:cNvPr>
          <p:cNvSpPr>
            <a:spLocks noGrp="1"/>
          </p:cNvSpPr>
          <p:nvPr>
            <p:ph type="sldNum" sz="quarter" idx="10"/>
          </p:nvPr>
        </p:nvSpPr>
        <p:spPr/>
        <p:txBody>
          <a:bodyPr/>
          <a:lstStyle/>
          <a:p>
            <a:pPr>
              <a:defRPr/>
            </a:pPr>
            <a:fld id="{0121240C-47AF-2F4D-83B3-CC3EDF50F794}" type="slidenum">
              <a:rPr lang="en-US" smtClean="0"/>
              <a:pPr>
                <a:defRPr/>
              </a:pPr>
              <a:t>67</a:t>
            </a:fld>
            <a:endParaRPr lang="en-US" dirty="0"/>
          </a:p>
        </p:txBody>
      </p:sp>
      <p:sp>
        <p:nvSpPr>
          <p:cNvPr id="6" name="Rectangle 5">
            <a:extLst>
              <a:ext uri="{FF2B5EF4-FFF2-40B4-BE49-F238E27FC236}">
                <a16:creationId xmlns:a16="http://schemas.microsoft.com/office/drawing/2014/main" id="{8D903574-EB9E-5147-8F24-2B641328C01E}"/>
              </a:ext>
            </a:extLst>
          </p:cNvPr>
          <p:cNvSpPr/>
          <p:nvPr/>
        </p:nvSpPr>
        <p:spPr>
          <a:xfrm>
            <a:off x="3309178" y="797073"/>
            <a:ext cx="6981398" cy="461665"/>
          </a:xfrm>
          <a:prstGeom prst="rect">
            <a:avLst/>
          </a:prstGeom>
        </p:spPr>
        <p:txBody>
          <a:bodyPr wrap="none">
            <a:spAutoFit/>
          </a:bodyPr>
          <a:lstStyle/>
          <a:p>
            <a:r>
              <a:rPr lang="en-US" sz="2400" dirty="0">
                <a:solidFill>
                  <a:srgbClr val="1700FF"/>
                </a:solidFill>
                <a:latin typeface="Consolas" panose="020B0609020204030204" pitchFamily="49" charset="0"/>
                <a:cs typeface="Consolas" panose="020B0609020204030204" pitchFamily="49" charset="0"/>
              </a:rPr>
              <a:t>https://</a:t>
            </a:r>
            <a:r>
              <a:rPr lang="en-US" sz="2400" dirty="0" err="1">
                <a:solidFill>
                  <a:srgbClr val="1700FF"/>
                </a:solidFill>
                <a:latin typeface="Consolas" panose="020B0609020204030204" pitchFamily="49" charset="0"/>
                <a:cs typeface="Consolas" panose="020B0609020204030204" pitchFamily="49" charset="0"/>
              </a:rPr>
              <a:t>modularqa-demo.apps.allenai.org</a:t>
            </a:r>
            <a:r>
              <a:rPr lang="en-US" sz="2400" dirty="0">
                <a:solidFill>
                  <a:srgbClr val="1700FF"/>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5698972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5">
            <a:extLst>
              <a:ext uri="{FF2B5EF4-FFF2-40B4-BE49-F238E27FC236}">
                <a16:creationId xmlns:a16="http://schemas.microsoft.com/office/drawing/2014/main" id="{48A30C95-3ECE-5A4C-BE5B-6781181904EA}"/>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68</a:t>
            </a:fld>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director of the Simpsons?”</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61" name="Google Shape;145;p22">
                <a:extLst>
                  <a:ext uri="{FF2B5EF4-FFF2-40B4-BE49-F238E27FC236}">
                    <a16:creationId xmlns:a16="http://schemas.microsoft.com/office/drawing/2014/main" id="{2B621A21-2DD2-6945-BBA5-BD49038381EF}"/>
                  </a:ext>
                </a:extLst>
              </p:cNvPr>
              <p:cNvSpPr/>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nvSpPr>
            <p:spPr>
              <a:xfrm>
                <a:off x="1641720" y="3671118"/>
                <a:ext cx="753733" cy="570811"/>
              </a:xfrm>
              <a:prstGeom prst="roundRect">
                <a:avLst>
                  <a:gd name="adj" fmla="val 16667"/>
                </a:avLst>
              </a:prstGeom>
              <a:blipFill>
                <a:blip r:embed="rId3"/>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73" name="Google Shape;145;p22">
                <a:extLst>
                  <a:ext uri="{FF2B5EF4-FFF2-40B4-BE49-F238E27FC236}">
                    <a16:creationId xmlns:a16="http://schemas.microsoft.com/office/drawing/2014/main" id="{C2748C37-2FF5-8A47-8621-9FF98473462F}"/>
                  </a:ext>
                </a:extLst>
              </p:cNvPr>
              <p:cNvSpPr/>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nvSpPr>
            <p:spPr>
              <a:xfrm>
                <a:off x="8427174" y="4331028"/>
                <a:ext cx="753732" cy="629314"/>
              </a:xfrm>
              <a:prstGeom prst="roundRect">
                <a:avLst>
                  <a:gd name="adj" fmla="val 16667"/>
                </a:avLst>
              </a:prstGeom>
              <a:blipFill>
                <a:blip r:embed="rId4"/>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“Raymond S. </a:t>
            </a:r>
            <a:r>
              <a:rPr lang="en" i="1" dirty="0" err="1">
                <a:latin typeface="Calibri" panose="020F0502020204030204" pitchFamily="34" charset="0"/>
                <a:ea typeface="Lato"/>
                <a:cs typeface="Calibri" panose="020F0502020204030204" pitchFamily="34" charset="0"/>
                <a:sym typeface="Lato"/>
              </a:rPr>
              <a:t>Persi</a:t>
            </a:r>
            <a:r>
              <a:rPr lang="en"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 is the nationality of Raymond S. </a:t>
            </a:r>
            <a:r>
              <a:rPr lang="en-US" i="1" dirty="0" err="1"/>
              <a:t>Persi</a:t>
            </a: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Google Shape;145;p22">
                <a:extLst>
                  <a:ext uri="{FF2B5EF4-FFF2-40B4-BE49-F238E27FC236}">
                    <a16:creationId xmlns:a16="http://schemas.microsoft.com/office/drawing/2014/main" id="{8B62626C-64F7-9F4B-B480-948E73869147}"/>
                  </a:ext>
                </a:extLst>
              </p:cNvPr>
              <p:cNvSpPr/>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nvSpPr>
            <p:spPr>
              <a:xfrm>
                <a:off x="1641720" y="5016516"/>
                <a:ext cx="753733" cy="570811"/>
              </a:xfrm>
              <a:prstGeom prst="roundRect">
                <a:avLst>
                  <a:gd name="adj" fmla="val 16667"/>
                </a:avLst>
              </a:prstGeom>
              <a:blipFill>
                <a:blip r:embed="rId5"/>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112" name="Google Shape;145;p22">
                <a:extLst>
                  <a:ext uri="{FF2B5EF4-FFF2-40B4-BE49-F238E27FC236}">
                    <a16:creationId xmlns:a16="http://schemas.microsoft.com/office/drawing/2014/main" id="{493F8E05-A1EB-4F41-9825-01D9E5776660}"/>
                  </a:ext>
                </a:extLst>
              </p:cNvPr>
              <p:cNvSpPr/>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nvSpPr>
            <p:spPr>
              <a:xfrm>
                <a:off x="8423442" y="5702742"/>
                <a:ext cx="753732" cy="629314"/>
              </a:xfrm>
              <a:prstGeom prst="roundRect">
                <a:avLst>
                  <a:gd name="adj" fmla="val 16667"/>
                </a:avLst>
              </a:prstGeom>
              <a:blipFill>
                <a:blip r:embed="rId6"/>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grpSp>
        <p:nvGrpSpPr>
          <p:cNvPr id="40" name="Group 39">
            <a:extLst>
              <a:ext uri="{FF2B5EF4-FFF2-40B4-BE49-F238E27FC236}">
                <a16:creationId xmlns:a16="http://schemas.microsoft.com/office/drawing/2014/main" id="{31498550-3153-BA43-A263-A0D0D94D62D5}"/>
              </a:ext>
            </a:extLst>
          </p:cNvPr>
          <p:cNvGrpSpPr/>
          <p:nvPr/>
        </p:nvGrpSpPr>
        <p:grpSpPr>
          <a:xfrm>
            <a:off x="8542116" y="447801"/>
            <a:ext cx="2568486" cy="2388744"/>
            <a:chOff x="7248509" y="3880555"/>
            <a:chExt cx="3148095" cy="2819049"/>
          </a:xfrm>
        </p:grpSpPr>
        <p:sp>
          <p:nvSpPr>
            <p:cNvPr id="41" name="Triangle 40">
              <a:extLst>
                <a:ext uri="{FF2B5EF4-FFF2-40B4-BE49-F238E27FC236}">
                  <a16:creationId xmlns:a16="http://schemas.microsoft.com/office/drawing/2014/main" id="{863922A6-D122-2B45-9C0A-E3FE8DCF1724}"/>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Oval 41">
              <a:extLst>
                <a:ext uri="{FF2B5EF4-FFF2-40B4-BE49-F238E27FC236}">
                  <a16:creationId xmlns:a16="http://schemas.microsoft.com/office/drawing/2014/main" id="{95175C0B-4577-6E4B-9D8C-6B6EAD9AFB27}"/>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3" name="Oval 42">
              <a:extLst>
                <a:ext uri="{FF2B5EF4-FFF2-40B4-BE49-F238E27FC236}">
                  <a16:creationId xmlns:a16="http://schemas.microsoft.com/office/drawing/2014/main" id="{BFDA91C5-431C-974B-9B7E-EC64ECB70996}"/>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4" name="Straight Arrow Connector 43">
              <a:extLst>
                <a:ext uri="{FF2B5EF4-FFF2-40B4-BE49-F238E27FC236}">
                  <a16:creationId xmlns:a16="http://schemas.microsoft.com/office/drawing/2014/main" id="{AB62445B-BE8D-284B-83BC-EE80E9EEBAD6}"/>
                </a:ext>
              </a:extLst>
            </p:cNvPr>
            <p:cNvCxnSpPr>
              <a:cxnSpLocks/>
              <a:stCxn id="42"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9AC38EAB-8465-CA41-979F-8D35AA8AD06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5" name="Rectangle 44">
                  <a:extLst>
                    <a:ext uri="{FF2B5EF4-FFF2-40B4-BE49-F238E27FC236}">
                      <a16:creationId xmlns:a16="http://schemas.microsoft.com/office/drawing/2014/main" id="{9AC38EAB-8465-CA41-979F-8D35AA8AD06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7"/>
                  <a:stretch>
                    <a:fillRect l="-40741" t="-11765" r="-40741" b="-17647"/>
                  </a:stretch>
                </a:blipFill>
              </p:spPr>
              <p:txBody>
                <a:bodyPr/>
                <a:lstStyle/>
                <a:p>
                  <a:r>
                    <a:rPr lang="en-US">
                      <a:noFill/>
                    </a:rPr>
                    <a:t> </a:t>
                  </a:r>
                </a:p>
              </p:txBody>
            </p:sp>
          </mc:Fallback>
        </mc:AlternateContent>
      </p:grpSp>
      <p:sp>
        <p:nvSpPr>
          <p:cNvPr id="46" name="Rounded Rectangular Callout 45">
            <a:extLst>
              <a:ext uri="{FF2B5EF4-FFF2-40B4-BE49-F238E27FC236}">
                <a16:creationId xmlns:a16="http://schemas.microsoft.com/office/drawing/2014/main" id="{49835658-BF4B-5E4C-965C-B197DD250957}"/>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7" name="Rounded Rectangular Callout 46">
            <a:extLst>
              <a:ext uri="{FF2B5EF4-FFF2-40B4-BE49-F238E27FC236}">
                <a16:creationId xmlns:a16="http://schemas.microsoft.com/office/drawing/2014/main" id="{0475A009-7BF1-124A-B4C8-999580CC9EF1}"/>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54" name="Rounded Rectangle 53">
            <a:extLst>
              <a:ext uri="{FF2B5EF4-FFF2-40B4-BE49-F238E27FC236}">
                <a16:creationId xmlns:a16="http://schemas.microsoft.com/office/drawing/2014/main" id="{E5331EAF-F5EF-564E-B7F1-F84AE002C660}"/>
              </a:ext>
            </a:extLst>
          </p:cNvPr>
          <p:cNvSpPr/>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8901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a:extLst>
              <a:ext uri="{FF2B5EF4-FFF2-40B4-BE49-F238E27FC236}">
                <a16:creationId xmlns:a16="http://schemas.microsoft.com/office/drawing/2014/main" id="{E30AF857-E673-C04B-9EE2-D5C648BE10F3}"/>
              </a:ext>
            </a:extLst>
          </p:cNvPr>
          <p:cNvSpPr/>
          <p:nvPr/>
        </p:nvSpPr>
        <p:spPr>
          <a:xfrm>
            <a:off x="1396833" y="3285888"/>
            <a:ext cx="8055337" cy="3238512"/>
          </a:xfrm>
          <a:prstGeom prst="roundRect">
            <a:avLst/>
          </a:prstGeom>
          <a:noFill/>
          <a:ln w="22225">
            <a:solidFill>
              <a:schemeClr val="tx2">
                <a:lumMod val="20000"/>
                <a:lumOff val="80000"/>
              </a:schemeClr>
            </a:solidFill>
            <a:prstDash val="dash"/>
            <a:extLst>
              <a:ext uri="{C807C97D-BFC1-408E-A445-0C87EB9F89A2}">
                <ask:lineSketchStyleProps xmlns:ask="http://schemas.microsoft.com/office/drawing/2018/sketchyshapes" sd="1219033472">
                  <a:custGeom>
                    <a:avLst/>
                    <a:gdLst>
                      <a:gd name="connsiteX0" fmla="*/ 0 w 6530852"/>
                      <a:gd name="connsiteY0" fmla="*/ 479728 h 2878311"/>
                      <a:gd name="connsiteX1" fmla="*/ 479728 w 6530852"/>
                      <a:gd name="connsiteY1" fmla="*/ 0 h 2878311"/>
                      <a:gd name="connsiteX2" fmla="*/ 1148296 w 6530852"/>
                      <a:gd name="connsiteY2" fmla="*/ 0 h 2878311"/>
                      <a:gd name="connsiteX3" fmla="*/ 1649721 w 6530852"/>
                      <a:gd name="connsiteY3" fmla="*/ 0 h 2878311"/>
                      <a:gd name="connsiteX4" fmla="*/ 2095433 w 6530852"/>
                      <a:gd name="connsiteY4" fmla="*/ 0 h 2878311"/>
                      <a:gd name="connsiteX5" fmla="*/ 2708286 w 6530852"/>
                      <a:gd name="connsiteY5" fmla="*/ 0 h 2878311"/>
                      <a:gd name="connsiteX6" fmla="*/ 3209712 w 6530852"/>
                      <a:gd name="connsiteY6" fmla="*/ 0 h 2878311"/>
                      <a:gd name="connsiteX7" fmla="*/ 3878280 w 6530852"/>
                      <a:gd name="connsiteY7" fmla="*/ 0 h 2878311"/>
                      <a:gd name="connsiteX8" fmla="*/ 4323991 w 6530852"/>
                      <a:gd name="connsiteY8" fmla="*/ 0 h 2878311"/>
                      <a:gd name="connsiteX9" fmla="*/ 4992559 w 6530852"/>
                      <a:gd name="connsiteY9" fmla="*/ 0 h 2878311"/>
                      <a:gd name="connsiteX10" fmla="*/ 5382556 w 6530852"/>
                      <a:gd name="connsiteY10" fmla="*/ 0 h 2878311"/>
                      <a:gd name="connsiteX11" fmla="*/ 6051124 w 6530852"/>
                      <a:gd name="connsiteY11" fmla="*/ 0 h 2878311"/>
                      <a:gd name="connsiteX12" fmla="*/ 6530852 w 6530852"/>
                      <a:gd name="connsiteY12" fmla="*/ 479728 h 2878311"/>
                      <a:gd name="connsiteX13" fmla="*/ 6530852 w 6530852"/>
                      <a:gd name="connsiteY13" fmla="*/ 901876 h 2878311"/>
                      <a:gd name="connsiteX14" fmla="*/ 6530852 w 6530852"/>
                      <a:gd name="connsiteY14" fmla="*/ 1419967 h 2878311"/>
                      <a:gd name="connsiteX15" fmla="*/ 6530852 w 6530852"/>
                      <a:gd name="connsiteY15" fmla="*/ 1861304 h 2878311"/>
                      <a:gd name="connsiteX16" fmla="*/ 6530852 w 6530852"/>
                      <a:gd name="connsiteY16" fmla="*/ 2398583 h 2878311"/>
                      <a:gd name="connsiteX17" fmla="*/ 6051124 w 6530852"/>
                      <a:gd name="connsiteY17" fmla="*/ 2878311 h 2878311"/>
                      <a:gd name="connsiteX18" fmla="*/ 5438270 w 6530852"/>
                      <a:gd name="connsiteY18" fmla="*/ 2878311 h 2878311"/>
                      <a:gd name="connsiteX19" fmla="*/ 4992559 w 6530852"/>
                      <a:gd name="connsiteY19" fmla="*/ 2878311 h 2878311"/>
                      <a:gd name="connsiteX20" fmla="*/ 4323991 w 6530852"/>
                      <a:gd name="connsiteY20" fmla="*/ 2878311 h 2878311"/>
                      <a:gd name="connsiteX21" fmla="*/ 3766852 w 6530852"/>
                      <a:gd name="connsiteY21" fmla="*/ 2878311 h 2878311"/>
                      <a:gd name="connsiteX22" fmla="*/ 3321140 w 6530852"/>
                      <a:gd name="connsiteY22" fmla="*/ 2878311 h 2878311"/>
                      <a:gd name="connsiteX23" fmla="*/ 2764000 w 6530852"/>
                      <a:gd name="connsiteY23" fmla="*/ 2878311 h 2878311"/>
                      <a:gd name="connsiteX24" fmla="*/ 2374003 w 6530852"/>
                      <a:gd name="connsiteY24" fmla="*/ 2878311 h 2878311"/>
                      <a:gd name="connsiteX25" fmla="*/ 1984005 w 6530852"/>
                      <a:gd name="connsiteY25" fmla="*/ 2878311 h 2878311"/>
                      <a:gd name="connsiteX26" fmla="*/ 1426865 w 6530852"/>
                      <a:gd name="connsiteY26" fmla="*/ 2878311 h 2878311"/>
                      <a:gd name="connsiteX27" fmla="*/ 981154 w 6530852"/>
                      <a:gd name="connsiteY27" fmla="*/ 2878311 h 2878311"/>
                      <a:gd name="connsiteX28" fmla="*/ 479728 w 6530852"/>
                      <a:gd name="connsiteY28" fmla="*/ 2878311 h 2878311"/>
                      <a:gd name="connsiteX29" fmla="*/ 0 w 6530852"/>
                      <a:gd name="connsiteY29" fmla="*/ 2398583 h 2878311"/>
                      <a:gd name="connsiteX30" fmla="*/ 0 w 6530852"/>
                      <a:gd name="connsiteY30" fmla="*/ 1880492 h 2878311"/>
                      <a:gd name="connsiteX31" fmla="*/ 0 w 6530852"/>
                      <a:gd name="connsiteY31" fmla="*/ 1381590 h 2878311"/>
                      <a:gd name="connsiteX32" fmla="*/ 0 w 6530852"/>
                      <a:gd name="connsiteY32" fmla="*/ 940253 h 2878311"/>
                      <a:gd name="connsiteX33" fmla="*/ 0 w 6530852"/>
                      <a:gd name="connsiteY33" fmla="*/ 479728 h 287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30852" h="2878311" extrusionOk="0">
                        <a:moveTo>
                          <a:pt x="0" y="479728"/>
                        </a:moveTo>
                        <a:cubicBezTo>
                          <a:pt x="-58942" y="178425"/>
                          <a:pt x="201726" y="4900"/>
                          <a:pt x="479728" y="0"/>
                        </a:cubicBezTo>
                        <a:cubicBezTo>
                          <a:pt x="720120" y="-79585"/>
                          <a:pt x="1000618" y="53432"/>
                          <a:pt x="1148296" y="0"/>
                        </a:cubicBezTo>
                        <a:cubicBezTo>
                          <a:pt x="1295974" y="-53432"/>
                          <a:pt x="1489042" y="10655"/>
                          <a:pt x="1649721" y="0"/>
                        </a:cubicBezTo>
                        <a:cubicBezTo>
                          <a:pt x="1810401" y="-10655"/>
                          <a:pt x="1998937" y="6900"/>
                          <a:pt x="2095433" y="0"/>
                        </a:cubicBezTo>
                        <a:cubicBezTo>
                          <a:pt x="2191929" y="-6900"/>
                          <a:pt x="2505496" y="30337"/>
                          <a:pt x="2708286" y="0"/>
                        </a:cubicBezTo>
                        <a:cubicBezTo>
                          <a:pt x="2911076" y="-30337"/>
                          <a:pt x="3019313" y="206"/>
                          <a:pt x="3209712" y="0"/>
                        </a:cubicBezTo>
                        <a:cubicBezTo>
                          <a:pt x="3400111" y="-206"/>
                          <a:pt x="3678421" y="62512"/>
                          <a:pt x="3878280" y="0"/>
                        </a:cubicBezTo>
                        <a:cubicBezTo>
                          <a:pt x="4078139" y="-62512"/>
                          <a:pt x="4206791" y="24094"/>
                          <a:pt x="4323991" y="0"/>
                        </a:cubicBezTo>
                        <a:cubicBezTo>
                          <a:pt x="4441191" y="-24094"/>
                          <a:pt x="4831462" y="17707"/>
                          <a:pt x="4992559" y="0"/>
                        </a:cubicBezTo>
                        <a:cubicBezTo>
                          <a:pt x="5153656" y="-17707"/>
                          <a:pt x="5189996" y="2859"/>
                          <a:pt x="5382556" y="0"/>
                        </a:cubicBezTo>
                        <a:cubicBezTo>
                          <a:pt x="5575116" y="-2859"/>
                          <a:pt x="5758828" y="62613"/>
                          <a:pt x="6051124" y="0"/>
                        </a:cubicBezTo>
                        <a:cubicBezTo>
                          <a:pt x="6352005" y="53493"/>
                          <a:pt x="6534963" y="257357"/>
                          <a:pt x="6530852" y="479728"/>
                        </a:cubicBezTo>
                        <a:cubicBezTo>
                          <a:pt x="6571616" y="611132"/>
                          <a:pt x="6503532" y="806735"/>
                          <a:pt x="6530852" y="901876"/>
                        </a:cubicBezTo>
                        <a:cubicBezTo>
                          <a:pt x="6558172" y="997017"/>
                          <a:pt x="6490560" y="1298051"/>
                          <a:pt x="6530852" y="1419967"/>
                        </a:cubicBezTo>
                        <a:cubicBezTo>
                          <a:pt x="6571144" y="1541883"/>
                          <a:pt x="6505643" y="1645194"/>
                          <a:pt x="6530852" y="1861304"/>
                        </a:cubicBezTo>
                        <a:cubicBezTo>
                          <a:pt x="6556061" y="2077414"/>
                          <a:pt x="6512396" y="2138589"/>
                          <a:pt x="6530852" y="2398583"/>
                        </a:cubicBezTo>
                        <a:cubicBezTo>
                          <a:pt x="6500310" y="2601271"/>
                          <a:pt x="6320018" y="2824914"/>
                          <a:pt x="6051124" y="2878311"/>
                        </a:cubicBezTo>
                        <a:cubicBezTo>
                          <a:pt x="5773180" y="2929525"/>
                          <a:pt x="5626396" y="2821940"/>
                          <a:pt x="5438270" y="2878311"/>
                        </a:cubicBezTo>
                        <a:cubicBezTo>
                          <a:pt x="5250144" y="2934682"/>
                          <a:pt x="5190531" y="2829154"/>
                          <a:pt x="4992559" y="2878311"/>
                        </a:cubicBezTo>
                        <a:cubicBezTo>
                          <a:pt x="4794587" y="2927468"/>
                          <a:pt x="4652768" y="2833730"/>
                          <a:pt x="4323991" y="2878311"/>
                        </a:cubicBezTo>
                        <a:cubicBezTo>
                          <a:pt x="3995214" y="2922892"/>
                          <a:pt x="3970614" y="2811460"/>
                          <a:pt x="3766852" y="2878311"/>
                        </a:cubicBezTo>
                        <a:cubicBezTo>
                          <a:pt x="3563090" y="2945162"/>
                          <a:pt x="3497466" y="2869080"/>
                          <a:pt x="3321140" y="2878311"/>
                        </a:cubicBezTo>
                        <a:cubicBezTo>
                          <a:pt x="3144814" y="2887542"/>
                          <a:pt x="2976926" y="2817330"/>
                          <a:pt x="2764000" y="2878311"/>
                        </a:cubicBezTo>
                        <a:cubicBezTo>
                          <a:pt x="2551074" y="2939292"/>
                          <a:pt x="2518298" y="2852749"/>
                          <a:pt x="2374003" y="2878311"/>
                        </a:cubicBezTo>
                        <a:cubicBezTo>
                          <a:pt x="2229708" y="2903873"/>
                          <a:pt x="2098772" y="2841098"/>
                          <a:pt x="1984005" y="2878311"/>
                        </a:cubicBezTo>
                        <a:cubicBezTo>
                          <a:pt x="1869238" y="2915524"/>
                          <a:pt x="1556301" y="2849807"/>
                          <a:pt x="1426865" y="2878311"/>
                        </a:cubicBezTo>
                        <a:cubicBezTo>
                          <a:pt x="1297429" y="2906815"/>
                          <a:pt x="1101879" y="2870768"/>
                          <a:pt x="981154" y="2878311"/>
                        </a:cubicBezTo>
                        <a:cubicBezTo>
                          <a:pt x="860429" y="2885854"/>
                          <a:pt x="646419" y="2876778"/>
                          <a:pt x="479728" y="2878311"/>
                        </a:cubicBezTo>
                        <a:cubicBezTo>
                          <a:pt x="246144" y="2871432"/>
                          <a:pt x="23643" y="2683007"/>
                          <a:pt x="0" y="2398583"/>
                        </a:cubicBezTo>
                        <a:cubicBezTo>
                          <a:pt x="-1517" y="2194845"/>
                          <a:pt x="35481" y="2126386"/>
                          <a:pt x="0" y="1880492"/>
                        </a:cubicBezTo>
                        <a:cubicBezTo>
                          <a:pt x="-35481" y="1634598"/>
                          <a:pt x="45097" y="1531787"/>
                          <a:pt x="0" y="1381590"/>
                        </a:cubicBezTo>
                        <a:cubicBezTo>
                          <a:pt x="-45097" y="1231393"/>
                          <a:pt x="47010" y="1086740"/>
                          <a:pt x="0" y="940253"/>
                        </a:cubicBezTo>
                        <a:cubicBezTo>
                          <a:pt x="-47010" y="793766"/>
                          <a:pt x="5963" y="663138"/>
                          <a:pt x="0" y="47972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5">
            <a:extLst>
              <a:ext uri="{FF2B5EF4-FFF2-40B4-BE49-F238E27FC236}">
                <a16:creationId xmlns:a16="http://schemas.microsoft.com/office/drawing/2014/main" id="{48A30C95-3ECE-5A4C-BE5B-6781181904EA}"/>
              </a:ext>
            </a:extLst>
          </p:cNvPr>
          <p:cNvSpPr txBox="1">
            <a:spLocks/>
          </p:cNvSpPr>
          <p:nvPr/>
        </p:nvSpPr>
        <p:spPr bwMode="auto">
          <a:xfrm>
            <a:off x="733893" y="1642174"/>
            <a:ext cx="1072421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p:txBody>
      </p:sp>
      <p:sp>
        <p:nvSpPr>
          <p:cNvPr id="5" name="Title 4">
            <a:extLst>
              <a:ext uri="{FF2B5EF4-FFF2-40B4-BE49-F238E27FC236}">
                <a16:creationId xmlns:a16="http://schemas.microsoft.com/office/drawing/2014/main" id="{52AC7508-B73A-4A42-B5CB-465556721829}"/>
              </a:ext>
            </a:extLst>
          </p:cNvPr>
          <p:cNvSpPr>
            <a:spLocks noGrp="1"/>
          </p:cNvSpPr>
          <p:nvPr>
            <p:ph type="title"/>
          </p:nvPr>
        </p:nvSpPr>
        <p:spPr/>
        <p:txBody>
          <a:bodyPr/>
          <a:lstStyle/>
          <a:p>
            <a:r>
              <a:rPr lang="en-US" dirty="0"/>
              <a:t>Text Modular Networks (TMN)</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69</a:t>
            </a:fld>
            <a:endParaRPr lang="en-US" dirty="0"/>
          </a:p>
        </p:txBody>
      </p:sp>
      <p:sp>
        <p:nvSpPr>
          <p:cNvPr id="32" name="Rounded Rectangle 31">
            <a:extLst>
              <a:ext uri="{FF2B5EF4-FFF2-40B4-BE49-F238E27FC236}">
                <a16:creationId xmlns:a16="http://schemas.microsoft.com/office/drawing/2014/main" id="{F29B56BB-DD46-2742-8E50-955635879B18}"/>
              </a:ext>
            </a:extLst>
          </p:cNvPr>
          <p:cNvSpPr/>
          <p:nvPr/>
        </p:nvSpPr>
        <p:spPr>
          <a:xfrm>
            <a:off x="2217762" y="288004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38" name="Rounded Rectangle 37">
            <a:extLst>
              <a:ext uri="{FF2B5EF4-FFF2-40B4-BE49-F238E27FC236}">
                <a16:creationId xmlns:a16="http://schemas.microsoft.com/office/drawing/2014/main" id="{059C5F4B-4217-2C4A-9197-0C58CA86292F}"/>
              </a:ext>
            </a:extLst>
          </p:cNvPr>
          <p:cNvSpPr/>
          <p:nvPr/>
        </p:nvSpPr>
        <p:spPr>
          <a:xfrm>
            <a:off x="3033313" y="3804638"/>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cxnSp>
        <p:nvCxnSpPr>
          <p:cNvPr id="39" name="Elbow Connector 38">
            <a:extLst>
              <a:ext uri="{FF2B5EF4-FFF2-40B4-BE49-F238E27FC236}">
                <a16:creationId xmlns:a16="http://schemas.microsoft.com/office/drawing/2014/main" id="{40D283F2-A2B8-C841-B404-A7073C2B5EB7}"/>
              </a:ext>
            </a:extLst>
          </p:cNvPr>
          <p:cNvCxnSpPr>
            <a:cxnSpLocks/>
          </p:cNvCxnSpPr>
          <p:nvPr/>
        </p:nvCxnSpPr>
        <p:spPr>
          <a:xfrm>
            <a:off x="2395453" y="3991249"/>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58" name="Google Shape;711;p72">
            <a:extLst>
              <a:ext uri="{FF2B5EF4-FFF2-40B4-BE49-F238E27FC236}">
                <a16:creationId xmlns:a16="http://schemas.microsoft.com/office/drawing/2014/main" id="{D6B5F2C3-495D-BC4A-8D5E-0A7481AAD9B0}"/>
              </a:ext>
            </a:extLst>
          </p:cNvPr>
          <p:cNvSpPr txBox="1"/>
          <p:nvPr/>
        </p:nvSpPr>
        <p:spPr>
          <a:xfrm>
            <a:off x="2470658" y="2516736"/>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complex question</a:t>
            </a:r>
            <a:endParaRPr sz="1400" i="1" dirty="0">
              <a:solidFill>
                <a:srgbClr val="980000"/>
              </a:solidFill>
              <a:latin typeface="Lato"/>
              <a:ea typeface="Lato"/>
              <a:cs typeface="Lato"/>
              <a:sym typeface="Lato"/>
            </a:endParaRPr>
          </a:p>
        </p:txBody>
      </p:sp>
      <p:sp>
        <p:nvSpPr>
          <p:cNvPr id="59" name="Google Shape;711;p72">
            <a:extLst>
              <a:ext uri="{FF2B5EF4-FFF2-40B4-BE49-F238E27FC236}">
                <a16:creationId xmlns:a16="http://schemas.microsoft.com/office/drawing/2014/main" id="{4025476F-7599-C040-AD52-E5D32C209F49}"/>
              </a:ext>
            </a:extLst>
          </p:cNvPr>
          <p:cNvSpPr txBox="1"/>
          <p:nvPr/>
        </p:nvSpPr>
        <p:spPr>
          <a:xfrm>
            <a:off x="3038808" y="3464849"/>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61" name="Google Shape;145;p22">
                <a:extLst>
                  <a:ext uri="{FF2B5EF4-FFF2-40B4-BE49-F238E27FC236}">
                    <a16:creationId xmlns:a16="http://schemas.microsoft.com/office/drawing/2014/main" id="{2B621A21-2DD2-6945-BBA5-BD49038381EF}"/>
                  </a:ext>
                </a:extLst>
              </p:cNvPr>
              <p:cNvSpPr/>
              <p:nvPr/>
            </p:nvSpPr>
            <p:spPr>
              <a:xfrm>
                <a:off x="1641720" y="3671118"/>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61" name="Google Shape;145;p22">
                <a:extLst>
                  <a:ext uri="{FF2B5EF4-FFF2-40B4-BE49-F238E27FC236}">
                    <a16:creationId xmlns:a16="http://schemas.microsoft.com/office/drawing/2014/main" id="{2B621A21-2DD2-6945-BBA5-BD49038381EF}"/>
                  </a:ext>
                </a:extLst>
              </p:cNvPr>
              <p:cNvSpPr>
                <a:spLocks noRot="1" noChangeAspect="1" noMove="1" noResize="1" noEditPoints="1" noAdjustHandles="1" noChangeArrowheads="1" noChangeShapeType="1" noTextEdit="1"/>
              </p:cNvSpPr>
              <p:nvPr/>
            </p:nvSpPr>
            <p:spPr>
              <a:xfrm>
                <a:off x="1641720" y="3671118"/>
                <a:ext cx="753733" cy="570811"/>
              </a:xfrm>
              <a:prstGeom prst="roundRect">
                <a:avLst>
                  <a:gd name="adj" fmla="val 16667"/>
                </a:avLst>
              </a:prstGeom>
              <a:blipFill>
                <a:blip r:embed="rId3"/>
                <a:stretch>
                  <a:fillRect l="-16667" t="-19149" r="-18333" b="-3404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62" name="TextBox 61">
            <a:extLst>
              <a:ext uri="{FF2B5EF4-FFF2-40B4-BE49-F238E27FC236}">
                <a16:creationId xmlns:a16="http://schemas.microsoft.com/office/drawing/2014/main" id="{E6C7F6BE-7FAA-4844-B67A-1C29CE174135}"/>
              </a:ext>
            </a:extLst>
          </p:cNvPr>
          <p:cNvSpPr txBox="1"/>
          <p:nvPr/>
        </p:nvSpPr>
        <p:spPr>
          <a:xfrm>
            <a:off x="1568925" y="3330348"/>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73" name="Google Shape;145;p22">
                <a:extLst>
                  <a:ext uri="{FF2B5EF4-FFF2-40B4-BE49-F238E27FC236}">
                    <a16:creationId xmlns:a16="http://schemas.microsoft.com/office/drawing/2014/main" id="{C2748C37-2FF5-8A47-8621-9FF98473462F}"/>
                  </a:ext>
                </a:extLst>
              </p:cNvPr>
              <p:cNvSpPr/>
              <p:nvPr/>
            </p:nvSpPr>
            <p:spPr>
              <a:xfrm>
                <a:off x="8427174" y="4331028"/>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73" name="Google Shape;145;p22">
                <a:extLst>
                  <a:ext uri="{FF2B5EF4-FFF2-40B4-BE49-F238E27FC236}">
                    <a16:creationId xmlns:a16="http://schemas.microsoft.com/office/drawing/2014/main" id="{C2748C37-2FF5-8A47-8621-9FF98473462F}"/>
                  </a:ext>
                </a:extLst>
              </p:cNvPr>
              <p:cNvSpPr>
                <a:spLocks noRot="1" noChangeAspect="1" noMove="1" noResize="1" noEditPoints="1" noAdjustHandles="1" noChangeArrowheads="1" noChangeShapeType="1" noTextEdit="1"/>
              </p:cNvSpPr>
              <p:nvPr/>
            </p:nvSpPr>
            <p:spPr>
              <a:xfrm>
                <a:off x="8427174" y="4331028"/>
                <a:ext cx="753732" cy="629314"/>
              </a:xfrm>
              <a:prstGeom prst="roundRect">
                <a:avLst>
                  <a:gd name="adj" fmla="val 16667"/>
                </a:avLst>
              </a:prstGeom>
              <a:blipFill>
                <a:blip r:embed="rId4"/>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6EFAE877-3587-C845-81CE-49FE24CA6CDD}"/>
              </a:ext>
            </a:extLst>
          </p:cNvPr>
          <p:cNvSpPr txBox="1"/>
          <p:nvPr/>
        </p:nvSpPr>
        <p:spPr>
          <a:xfrm>
            <a:off x="8475630" y="4038219"/>
            <a:ext cx="691215" cy="338554"/>
          </a:xfrm>
          <a:prstGeom prst="rect">
            <a:avLst/>
          </a:prstGeom>
          <a:noFill/>
        </p:spPr>
        <p:txBody>
          <a:bodyPr wrap="none" rtlCol="0">
            <a:spAutoFit/>
          </a:bodyPr>
          <a:lstStyle/>
          <a:p>
            <a:r>
              <a:rPr lang="en-US" sz="1600" dirty="0"/>
              <a:t>solver</a:t>
            </a:r>
          </a:p>
        </p:txBody>
      </p:sp>
      <p:sp>
        <p:nvSpPr>
          <p:cNvPr id="75" name="Google Shape;149;p22">
            <a:extLst>
              <a:ext uri="{FF2B5EF4-FFF2-40B4-BE49-F238E27FC236}">
                <a16:creationId xmlns:a16="http://schemas.microsoft.com/office/drawing/2014/main" id="{8BB8AD90-9B0B-3342-B661-69372BEB4142}"/>
              </a:ext>
            </a:extLst>
          </p:cNvPr>
          <p:cNvSpPr txBox="1"/>
          <p:nvPr/>
        </p:nvSpPr>
        <p:spPr>
          <a:xfrm>
            <a:off x="5864796" y="4496061"/>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US" i="1" dirty="0">
                <a:latin typeface="Calibri" panose="020F0502020204030204" pitchFamily="34" charset="0"/>
                <a:ea typeface="Lato"/>
                <a:cs typeface="Calibri" panose="020F0502020204030204" pitchFamily="34" charset="0"/>
                <a:sym typeface="Lato"/>
              </a:rPr>
              <a:t>????</a:t>
            </a:r>
            <a:endParaRPr i="1" dirty="0">
              <a:latin typeface="Calibri" panose="020F0502020204030204" pitchFamily="34" charset="0"/>
              <a:ea typeface="Lato"/>
              <a:cs typeface="Calibri" panose="020F0502020204030204" pitchFamily="34" charset="0"/>
              <a:sym typeface="Lato"/>
            </a:endParaRPr>
          </a:p>
        </p:txBody>
      </p:sp>
      <p:cxnSp>
        <p:nvCxnSpPr>
          <p:cNvPr id="76" name="Elbow Connector 75">
            <a:extLst>
              <a:ext uri="{FF2B5EF4-FFF2-40B4-BE49-F238E27FC236}">
                <a16:creationId xmlns:a16="http://schemas.microsoft.com/office/drawing/2014/main" id="{B54B0349-9BEE-C74C-B5F2-FC378B4EBE20}"/>
              </a:ext>
            </a:extLst>
          </p:cNvPr>
          <p:cNvCxnSpPr>
            <a:cxnSpLocks/>
            <a:stCxn id="73" idx="1"/>
            <a:endCxn id="75" idx="3"/>
          </p:cNvCxnSpPr>
          <p:nvPr/>
        </p:nvCxnSpPr>
        <p:spPr>
          <a:xfrm rot="10800000" flipV="1">
            <a:off x="7903948" y="4645685"/>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8BF4D803-DA9E-8741-991A-F48171A76AD4}"/>
              </a:ext>
            </a:extLst>
          </p:cNvPr>
          <p:cNvSpPr/>
          <p:nvPr/>
        </p:nvSpPr>
        <p:spPr>
          <a:xfrm>
            <a:off x="3011094" y="5161573"/>
            <a:ext cx="468326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a:t>
            </a:r>
          </a:p>
        </p:txBody>
      </p:sp>
      <p:sp>
        <p:nvSpPr>
          <p:cNvPr id="86" name="Google Shape;711;p72">
            <a:extLst>
              <a:ext uri="{FF2B5EF4-FFF2-40B4-BE49-F238E27FC236}">
                <a16:creationId xmlns:a16="http://schemas.microsoft.com/office/drawing/2014/main" id="{0882AE3C-366B-1647-AD28-F580E5DB66EB}"/>
              </a:ext>
            </a:extLst>
          </p:cNvPr>
          <p:cNvSpPr txBox="1"/>
          <p:nvPr/>
        </p:nvSpPr>
        <p:spPr>
          <a:xfrm>
            <a:off x="3097826" y="4804061"/>
            <a:ext cx="1650346"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7030A0"/>
                </a:solidFill>
                <a:latin typeface="Lato"/>
                <a:ea typeface="Lato"/>
                <a:cs typeface="Lato"/>
                <a:sym typeface="Lato"/>
              </a:rPr>
              <a:t>simple question</a:t>
            </a:r>
            <a:endParaRPr sz="1400" i="1" dirty="0">
              <a:solidFill>
                <a:srgbClr val="7030A0"/>
              </a:solidFill>
              <a:latin typeface="Lato"/>
              <a:ea typeface="Lato"/>
              <a:cs typeface="Lato"/>
              <a:sym typeface="Lato"/>
            </a:endParaRPr>
          </a:p>
        </p:txBody>
      </p:sp>
      <p:cxnSp>
        <p:nvCxnSpPr>
          <p:cNvPr id="109" name="Elbow Connector 108">
            <a:extLst>
              <a:ext uri="{FF2B5EF4-FFF2-40B4-BE49-F238E27FC236}">
                <a16:creationId xmlns:a16="http://schemas.microsoft.com/office/drawing/2014/main" id="{A815A4E6-BCC7-2E4B-8873-32165467C093}"/>
              </a:ext>
            </a:extLst>
          </p:cNvPr>
          <p:cNvCxnSpPr>
            <a:cxnSpLocks/>
            <a:stCxn id="110" idx="3"/>
          </p:cNvCxnSpPr>
          <p:nvPr/>
        </p:nvCxnSpPr>
        <p:spPr>
          <a:xfrm>
            <a:off x="2395453" y="5301922"/>
            <a:ext cx="637860" cy="1348"/>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Google Shape;145;p22">
                <a:extLst>
                  <a:ext uri="{FF2B5EF4-FFF2-40B4-BE49-F238E27FC236}">
                    <a16:creationId xmlns:a16="http://schemas.microsoft.com/office/drawing/2014/main" id="{8B62626C-64F7-9F4B-B480-948E73869147}"/>
                  </a:ext>
                </a:extLst>
              </p:cNvPr>
              <p:cNvSpPr/>
              <p:nvPr/>
            </p:nvSpPr>
            <p:spPr>
              <a:xfrm>
                <a:off x="1641720" y="5016516"/>
                <a:ext cx="753733" cy="570811"/>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0" name="Google Shape;145;p22">
                <a:extLst>
                  <a:ext uri="{FF2B5EF4-FFF2-40B4-BE49-F238E27FC236}">
                    <a16:creationId xmlns:a16="http://schemas.microsoft.com/office/drawing/2014/main" id="{8B62626C-64F7-9F4B-B480-948E73869147}"/>
                  </a:ext>
                </a:extLst>
              </p:cNvPr>
              <p:cNvSpPr>
                <a:spLocks noRot="1" noChangeAspect="1" noMove="1" noResize="1" noEditPoints="1" noAdjustHandles="1" noChangeArrowheads="1" noChangeShapeType="1" noTextEdit="1"/>
              </p:cNvSpPr>
              <p:nvPr/>
            </p:nvSpPr>
            <p:spPr>
              <a:xfrm>
                <a:off x="1641720" y="5016516"/>
                <a:ext cx="753733" cy="570811"/>
              </a:xfrm>
              <a:prstGeom prst="roundRect">
                <a:avLst>
                  <a:gd name="adj" fmla="val 16667"/>
                </a:avLst>
              </a:prstGeom>
              <a:blipFill>
                <a:blip r:embed="rId5"/>
                <a:stretch>
                  <a:fillRect l="-16667" t="-21739" r="-18333" b="-34783"/>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96BDDC7D-674D-0648-B3E1-7C0D39E9AC40}"/>
              </a:ext>
            </a:extLst>
          </p:cNvPr>
          <p:cNvSpPr txBox="1"/>
          <p:nvPr/>
        </p:nvSpPr>
        <p:spPr>
          <a:xfrm>
            <a:off x="1568925" y="4675746"/>
            <a:ext cx="982961" cy="338554"/>
          </a:xfrm>
          <a:prstGeom prst="rect">
            <a:avLst/>
          </a:prstGeom>
          <a:noFill/>
        </p:spPr>
        <p:txBody>
          <a:bodyPr wrap="none" rtlCol="0">
            <a:spAutoFit/>
          </a:bodyPr>
          <a:lstStyle/>
          <a:p>
            <a:r>
              <a:rPr lang="en-US" sz="1600" dirty="0"/>
              <a:t>inquisitor</a:t>
            </a:r>
            <a:endParaRPr lang="en-US" dirty="0"/>
          </a:p>
        </p:txBody>
      </p:sp>
      <mc:AlternateContent xmlns:mc="http://schemas.openxmlformats.org/markup-compatibility/2006" xmlns:a14="http://schemas.microsoft.com/office/drawing/2010/main">
        <mc:Choice Requires="a14">
          <p:sp>
            <p:nvSpPr>
              <p:cNvPr id="112" name="Google Shape;145;p22">
                <a:extLst>
                  <a:ext uri="{FF2B5EF4-FFF2-40B4-BE49-F238E27FC236}">
                    <a16:creationId xmlns:a16="http://schemas.microsoft.com/office/drawing/2014/main" id="{493F8E05-A1EB-4F41-9825-01D9E5776660}"/>
                  </a:ext>
                </a:extLst>
              </p:cNvPr>
              <p:cNvSpPr/>
              <p:nvPr/>
            </p:nvSpPr>
            <p:spPr>
              <a:xfrm>
                <a:off x="8423442" y="5702742"/>
                <a:ext cx="753732" cy="629314"/>
              </a:xfrm>
              <a:prstGeom prst="roundRect">
                <a:avLst>
                  <a:gd name="adj" fmla="val 16667"/>
                </a:avLst>
              </a:prstGeom>
              <a:solidFill>
                <a:srgbClr val="E1E0FF"/>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
                    </m:oMathParaPr>
                    <m:oMath xmlns:m="http://schemas.openxmlformats.org/officeDocument/2006/math">
                      <m:r>
                        <m:rPr>
                          <m:nor/>
                        </m:rPr>
                        <a:rPr lang="en-US" sz="4000" dirty="0" smtClean="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112" name="Google Shape;145;p22">
                <a:extLst>
                  <a:ext uri="{FF2B5EF4-FFF2-40B4-BE49-F238E27FC236}">
                    <a16:creationId xmlns:a16="http://schemas.microsoft.com/office/drawing/2014/main" id="{493F8E05-A1EB-4F41-9825-01D9E5776660}"/>
                  </a:ext>
                </a:extLst>
              </p:cNvPr>
              <p:cNvSpPr>
                <a:spLocks noRot="1" noChangeAspect="1" noMove="1" noResize="1" noEditPoints="1" noAdjustHandles="1" noChangeArrowheads="1" noChangeShapeType="1" noTextEdit="1"/>
              </p:cNvSpPr>
              <p:nvPr/>
            </p:nvSpPr>
            <p:spPr>
              <a:xfrm>
                <a:off x="8423442" y="5702742"/>
                <a:ext cx="753732" cy="629314"/>
              </a:xfrm>
              <a:prstGeom prst="roundRect">
                <a:avLst>
                  <a:gd name="adj" fmla="val 16667"/>
                </a:avLst>
              </a:prstGeom>
              <a:blipFill>
                <a:blip r:embed="rId6"/>
                <a:stretch>
                  <a:fillRect l="-16667" t="-11765" r="-18333" b="-27451"/>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0689E09F-2BD5-4448-B8AF-A209E0A46C6E}"/>
              </a:ext>
            </a:extLst>
          </p:cNvPr>
          <p:cNvSpPr txBox="1"/>
          <p:nvPr/>
        </p:nvSpPr>
        <p:spPr>
          <a:xfrm>
            <a:off x="8471898" y="5409933"/>
            <a:ext cx="691215" cy="338554"/>
          </a:xfrm>
          <a:prstGeom prst="rect">
            <a:avLst/>
          </a:prstGeom>
          <a:noFill/>
        </p:spPr>
        <p:txBody>
          <a:bodyPr wrap="none" rtlCol="0">
            <a:spAutoFit/>
          </a:bodyPr>
          <a:lstStyle/>
          <a:p>
            <a:r>
              <a:rPr lang="en-US" sz="1600" dirty="0"/>
              <a:t>solver</a:t>
            </a:r>
          </a:p>
        </p:txBody>
      </p:sp>
      <p:cxnSp>
        <p:nvCxnSpPr>
          <p:cNvPr id="115" name="Elbow Connector 114">
            <a:extLst>
              <a:ext uri="{FF2B5EF4-FFF2-40B4-BE49-F238E27FC236}">
                <a16:creationId xmlns:a16="http://schemas.microsoft.com/office/drawing/2014/main" id="{DC9327AD-DD60-6149-917F-EEA7E7066605}"/>
              </a:ext>
            </a:extLst>
          </p:cNvPr>
          <p:cNvCxnSpPr>
            <a:cxnSpLocks/>
            <a:stCxn id="112" idx="1"/>
          </p:cNvCxnSpPr>
          <p:nvPr/>
        </p:nvCxnSpPr>
        <p:spPr>
          <a:xfrm rot="10800000" flipV="1">
            <a:off x="7900216" y="6017399"/>
            <a:ext cx="523227" cy="3610"/>
          </a:xfrm>
          <a:prstGeom prst="bentConnector3">
            <a:avLst>
              <a:gd name="adj1" fmla="val 50000"/>
            </a:avLst>
          </a:prstGeom>
          <a:ln w="34925">
            <a:solidFill>
              <a:srgbClr val="666666"/>
            </a:solidFill>
            <a:tailEnd type="triangle"/>
          </a:ln>
        </p:spPr>
        <p:style>
          <a:lnRef idx="1">
            <a:schemeClr val="accent1"/>
          </a:lnRef>
          <a:fillRef idx="0">
            <a:schemeClr val="accent1"/>
          </a:fillRef>
          <a:effectRef idx="0">
            <a:schemeClr val="accent1"/>
          </a:effectRef>
          <a:fontRef idx="minor">
            <a:schemeClr val="tx1"/>
          </a:fontRef>
        </p:style>
      </p:cxnSp>
      <p:sp>
        <p:nvSpPr>
          <p:cNvPr id="116" name="Google Shape;149;p22">
            <a:extLst>
              <a:ext uri="{FF2B5EF4-FFF2-40B4-BE49-F238E27FC236}">
                <a16:creationId xmlns:a16="http://schemas.microsoft.com/office/drawing/2014/main" id="{5E7ABCBD-1F6D-E242-B5ED-C18AD6851FC3}"/>
              </a:ext>
            </a:extLst>
          </p:cNvPr>
          <p:cNvSpPr txBox="1"/>
          <p:nvPr/>
        </p:nvSpPr>
        <p:spPr>
          <a:xfrm>
            <a:off x="5861064" y="5852728"/>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29" name="Rectangle 28">
            <a:extLst>
              <a:ext uri="{FF2B5EF4-FFF2-40B4-BE49-F238E27FC236}">
                <a16:creationId xmlns:a16="http://schemas.microsoft.com/office/drawing/2014/main" id="{CD6D2ACA-57BB-5641-AE6F-38B09F21842B}"/>
              </a:ext>
            </a:extLst>
          </p:cNvPr>
          <p:cNvSpPr/>
          <p:nvPr/>
        </p:nvSpPr>
        <p:spPr>
          <a:xfrm>
            <a:off x="5522196" y="5975669"/>
            <a:ext cx="172916" cy="1656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100"/>
          </a:p>
        </p:txBody>
      </p:sp>
      <p:sp>
        <p:nvSpPr>
          <p:cNvPr id="34" name="Rectangle 33">
            <a:extLst>
              <a:ext uri="{FF2B5EF4-FFF2-40B4-BE49-F238E27FC236}">
                <a16:creationId xmlns:a16="http://schemas.microsoft.com/office/drawing/2014/main" id="{C8FDFC57-1044-C240-8BCB-42BEB442A83C}"/>
              </a:ext>
            </a:extLst>
          </p:cNvPr>
          <p:cNvSpPr/>
          <p:nvPr/>
        </p:nvSpPr>
        <p:spPr>
          <a:xfrm>
            <a:off x="775044" y="1304161"/>
            <a:ext cx="6527490" cy="1253537"/>
          </a:xfrm>
          <a:prstGeom prst="rect">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Research question: </a:t>
            </a:r>
            <a:r>
              <a:rPr lang="en-US" sz="2400" dirty="0">
                <a:solidFill>
                  <a:schemeClr val="tx1"/>
                </a:solidFill>
              </a:rPr>
              <a:t>Can we learn to solve complex questions via language interactions with existing, simpler models?</a:t>
            </a:r>
          </a:p>
        </p:txBody>
      </p:sp>
      <p:sp>
        <p:nvSpPr>
          <p:cNvPr id="35" name="Rounded Rectangular Callout 34">
            <a:extLst>
              <a:ext uri="{FF2B5EF4-FFF2-40B4-BE49-F238E27FC236}">
                <a16:creationId xmlns:a16="http://schemas.microsoft.com/office/drawing/2014/main" id="{FD856A4E-194D-644C-8965-4F67462E78A5}"/>
              </a:ext>
            </a:extLst>
          </p:cNvPr>
          <p:cNvSpPr/>
          <p:nvPr/>
        </p:nvSpPr>
        <p:spPr>
          <a:xfrm>
            <a:off x="9609892" y="4331028"/>
            <a:ext cx="2414676" cy="624689"/>
          </a:xfrm>
          <a:prstGeom prst="wedgeRoundRectCallout">
            <a:avLst>
              <a:gd name="adj1" fmla="val -65971"/>
              <a:gd name="adj2" fmla="val 5255"/>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fixed QA solvers for simpler questions</a:t>
            </a:r>
          </a:p>
        </p:txBody>
      </p:sp>
      <p:grpSp>
        <p:nvGrpSpPr>
          <p:cNvPr id="42" name="Group 41">
            <a:extLst>
              <a:ext uri="{FF2B5EF4-FFF2-40B4-BE49-F238E27FC236}">
                <a16:creationId xmlns:a16="http://schemas.microsoft.com/office/drawing/2014/main" id="{C4F3E3D6-B7A3-E04B-9B5F-0578F8E4AA7D}"/>
              </a:ext>
            </a:extLst>
          </p:cNvPr>
          <p:cNvGrpSpPr/>
          <p:nvPr/>
        </p:nvGrpSpPr>
        <p:grpSpPr>
          <a:xfrm>
            <a:off x="8542116" y="447801"/>
            <a:ext cx="2568486" cy="2388744"/>
            <a:chOff x="7248509" y="3880555"/>
            <a:chExt cx="3148095" cy="2819049"/>
          </a:xfrm>
        </p:grpSpPr>
        <p:sp>
          <p:nvSpPr>
            <p:cNvPr id="43" name="Triangle 42">
              <a:extLst>
                <a:ext uri="{FF2B5EF4-FFF2-40B4-BE49-F238E27FC236}">
                  <a16:creationId xmlns:a16="http://schemas.microsoft.com/office/drawing/2014/main" id="{64773BB9-1B1B-7A44-A2F8-DC6D5321A90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Oval 43">
              <a:extLst>
                <a:ext uri="{FF2B5EF4-FFF2-40B4-BE49-F238E27FC236}">
                  <a16:creationId xmlns:a16="http://schemas.microsoft.com/office/drawing/2014/main" id="{216BFF59-1845-A045-B4F6-EA02553FDA16}"/>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5" name="Oval 44">
              <a:extLst>
                <a:ext uri="{FF2B5EF4-FFF2-40B4-BE49-F238E27FC236}">
                  <a16:creationId xmlns:a16="http://schemas.microsoft.com/office/drawing/2014/main" id="{FDC16EB5-6340-8947-9279-3E133132FA19}"/>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6" name="Straight Arrow Connector 45">
              <a:extLst>
                <a:ext uri="{FF2B5EF4-FFF2-40B4-BE49-F238E27FC236}">
                  <a16:creationId xmlns:a16="http://schemas.microsoft.com/office/drawing/2014/main" id="{3F36BE05-BB08-E440-9C9F-9D673404A3E7}"/>
                </a:ext>
              </a:extLst>
            </p:cNvPr>
            <p:cNvCxnSpPr>
              <a:cxnSpLocks/>
              <a:stCxn id="44"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2A1B9F3-5D90-CD49-ACF3-6DFADEB064CF}"/>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7" name="Rectangle 46">
                  <a:extLst>
                    <a:ext uri="{FF2B5EF4-FFF2-40B4-BE49-F238E27FC236}">
                      <a16:creationId xmlns:a16="http://schemas.microsoft.com/office/drawing/2014/main" id="{C2A1B9F3-5D90-CD49-ACF3-6DFADEB064CF}"/>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7"/>
                  <a:stretch>
                    <a:fillRect l="-40741" t="-11765" r="-40741"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B05AA4EC-9295-3C46-841B-C172E7A82684}"/>
              </a:ext>
            </a:extLst>
          </p:cNvPr>
          <p:cNvSpPr/>
          <p:nvPr/>
        </p:nvSpPr>
        <p:spPr>
          <a:xfrm>
            <a:off x="10404081" y="473025"/>
            <a:ext cx="1211145"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49" name="Rounded Rectangular Callout 48">
            <a:extLst>
              <a:ext uri="{FF2B5EF4-FFF2-40B4-BE49-F238E27FC236}">
                <a16:creationId xmlns:a16="http://schemas.microsoft.com/office/drawing/2014/main" id="{1012D03B-6241-0D46-89F9-5B31EFA000C9}"/>
              </a:ext>
            </a:extLst>
          </p:cNvPr>
          <p:cNvSpPr/>
          <p:nvPr/>
        </p:nvSpPr>
        <p:spPr>
          <a:xfrm>
            <a:off x="10813423" y="1658727"/>
            <a:ext cx="1211145"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63" name="Rounded Rectangular Callout 62">
            <a:extLst>
              <a:ext uri="{FF2B5EF4-FFF2-40B4-BE49-F238E27FC236}">
                <a16:creationId xmlns:a16="http://schemas.microsoft.com/office/drawing/2014/main" id="{CB45B9FC-4BAF-CD4F-873B-1CC71DA20185}"/>
              </a:ext>
            </a:extLst>
          </p:cNvPr>
          <p:cNvSpPr/>
          <p:nvPr/>
        </p:nvSpPr>
        <p:spPr>
          <a:xfrm>
            <a:off x="163545" y="2794563"/>
            <a:ext cx="1966551" cy="624689"/>
          </a:xfrm>
          <a:prstGeom prst="wedgeRoundRectCallout">
            <a:avLst>
              <a:gd name="adj1" fmla="val 58938"/>
              <a:gd name="adj2" fmla="val -5669"/>
              <a:gd name="adj3" fmla="val 16667"/>
            </a:avLst>
          </a:prstGeom>
          <a:solidFill>
            <a:srgbClr val="E8F1DF"/>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Given:</a:t>
            </a:r>
            <a:r>
              <a:rPr lang="en-US" i="1" dirty="0">
                <a:solidFill>
                  <a:schemeClr val="tx1"/>
                </a:solidFill>
                <a:latin typeface="Corbel" panose="020B0503020204020204" pitchFamily="34" charset="0"/>
              </a:rPr>
              <a:t> complex questions</a:t>
            </a:r>
          </a:p>
        </p:txBody>
      </p:sp>
      <p:sp>
        <p:nvSpPr>
          <p:cNvPr id="64" name="Rounded Rectangular Callout 63">
            <a:extLst>
              <a:ext uri="{FF2B5EF4-FFF2-40B4-BE49-F238E27FC236}">
                <a16:creationId xmlns:a16="http://schemas.microsoft.com/office/drawing/2014/main" id="{8F18CD75-75A0-0D4B-BEBA-C0B44534F2C2}"/>
              </a:ext>
            </a:extLst>
          </p:cNvPr>
          <p:cNvSpPr/>
          <p:nvPr/>
        </p:nvSpPr>
        <p:spPr>
          <a:xfrm>
            <a:off x="2312555" y="5934982"/>
            <a:ext cx="2455910" cy="842383"/>
          </a:xfrm>
          <a:prstGeom prst="wedgeRoundRectCallout">
            <a:avLst>
              <a:gd name="adj1" fmla="val 42976"/>
              <a:gd name="adj2" fmla="val -84319"/>
              <a:gd name="adj3" fmla="val 16667"/>
            </a:avLst>
          </a:prstGeom>
          <a:solidFill>
            <a:srgbClr val="FFE8E7"/>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latin typeface="Corbel" panose="020B0503020204020204" pitchFamily="34" charset="0"/>
              </a:rPr>
              <a:t>Missing:</a:t>
            </a:r>
            <a:r>
              <a:rPr lang="en-US" i="1" dirty="0">
                <a:solidFill>
                  <a:schemeClr val="tx1"/>
                </a:solidFill>
                <a:latin typeface="Corbel" panose="020B0503020204020204" pitchFamily="34" charset="0"/>
              </a:rPr>
              <a:t> intermediate interactions</a:t>
            </a:r>
          </a:p>
        </p:txBody>
      </p:sp>
    </p:spTree>
    <p:extLst>
      <p:ext uri="{BB962C8B-B14F-4D97-AF65-F5344CB8AC3E}">
        <p14:creationId xmlns:p14="http://schemas.microsoft.com/office/powerpoint/2010/main" val="229716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3"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The Dataset Heaven</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nvPr>
        </p:nvSpPr>
        <p:spPr>
          <a:xfrm>
            <a:off x="629588" y="1825625"/>
            <a:ext cx="6400088" cy="4351338"/>
          </a:xfrm>
        </p:spPr>
        <p:txBody>
          <a:bodyPr/>
          <a:lstStyle/>
          <a:p>
            <a:r>
              <a:rPr lang="en-US" sz="2400" dirty="0"/>
              <a:t>“General language understanding” broken into many narrowed tasks</a:t>
            </a:r>
          </a:p>
          <a:p>
            <a:r>
              <a:rPr lang="en-US" sz="2400" dirty="0"/>
              <a:t>Subtasks instantiated as input-output datasets.</a:t>
            </a:r>
          </a:p>
          <a:p>
            <a:pPr marL="0" indent="0">
              <a:buNone/>
            </a:pP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C1461110-3D1C-6D44-BFCB-E1A89A41ED3F}"/>
              </a:ext>
            </a:extLst>
          </p:cNvPr>
          <p:cNvSpPr/>
          <p:nvPr/>
        </p:nvSpPr>
        <p:spPr>
          <a:xfrm>
            <a:off x="6789794" y="6445024"/>
            <a:ext cx="3983139" cy="338554"/>
          </a:xfrm>
          <a:prstGeom prst="rect">
            <a:avLst/>
          </a:prstGeom>
        </p:spPr>
        <p:txBody>
          <a:bodyPr wrap="square">
            <a:spAutoFit/>
          </a:bodyPr>
          <a:lstStyle/>
          <a:p>
            <a:pPr marL="11113" lvl="2" algn="ctr"/>
            <a:r>
              <a:rPr lang="en-US" sz="1600" dirty="0">
                <a:solidFill>
                  <a:schemeClr val="bg1">
                    <a:lumMod val="50000"/>
                  </a:schemeClr>
                </a:solidFill>
              </a:rPr>
              <a:t>Generalization Hierarchy [Chollet, ‘19]</a:t>
            </a:r>
            <a:endParaRPr lang="en-US" sz="160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A676560-B2A6-1643-9431-01BCD0EDCA03}"/>
                  </a:ext>
                </a:extLst>
              </p:cNvPr>
              <p:cNvSpPr txBox="1"/>
              <p:nvPr/>
            </p:nvSpPr>
            <p:spPr>
              <a:xfrm>
                <a:off x="3207072" y="3431665"/>
                <a:ext cx="290144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𝓓</m:t>
                      </m:r>
                      <m:r>
                        <a:rPr lang="en-US" sz="3600" b="1" i="0" smtClean="0">
                          <a:latin typeface="Cambria Math" panose="02040503050406030204" pitchFamily="18" charset="0"/>
                        </a:rPr>
                        <m:t>=</m:t>
                      </m:r>
                      <m:d>
                        <m:dPr>
                          <m:begChr m:val="{"/>
                          <m:endChr m:val="}"/>
                          <m:ctrlPr>
                            <a:rPr lang="en-US" sz="3600" b="1" i="1" smtClean="0">
                              <a:latin typeface="Cambria Math" panose="02040503050406030204" pitchFamily="18" charset="0"/>
                            </a:rPr>
                          </m:ctrlPr>
                        </m:dPr>
                        <m:e>
                          <m:d>
                            <m:dPr>
                              <m:ctrlPr>
                                <a:rPr lang="en-US" sz="3600" b="1" i="1" smtClean="0">
                                  <a:latin typeface="Cambria Math" panose="02040503050406030204" pitchFamily="18" charset="0"/>
                                </a:rPr>
                              </m:ctrlPr>
                            </m:dPr>
                            <m:e>
                              <m:r>
                                <a:rPr lang="en-US" sz="3600" b="1" i="0" smtClean="0">
                                  <a:latin typeface="Cambria Math" panose="02040503050406030204" pitchFamily="18" charset="0"/>
                                </a:rPr>
                                <m:t>𝐱</m:t>
                              </m:r>
                              <m:r>
                                <a:rPr lang="en-US" sz="3600" b="1" i="0" smtClean="0">
                                  <a:latin typeface="Cambria Math" panose="02040503050406030204" pitchFamily="18" charset="0"/>
                                </a:rPr>
                                <m:t>, </m:t>
                              </m:r>
                              <m:r>
                                <a:rPr lang="en-US" sz="3600" b="1" i="0" smtClean="0">
                                  <a:latin typeface="Cambria Math" panose="02040503050406030204" pitchFamily="18" charset="0"/>
                                </a:rPr>
                                <m:t>𝐲</m:t>
                              </m:r>
                            </m:e>
                          </m:d>
                        </m:e>
                      </m:d>
                    </m:oMath>
                  </m:oMathPara>
                </a14:m>
                <a:endParaRPr lang="en-US" sz="3600" b="1" dirty="0"/>
              </a:p>
            </p:txBody>
          </p:sp>
        </mc:Choice>
        <mc:Fallback xmlns="">
          <p:sp>
            <p:nvSpPr>
              <p:cNvPr id="43" name="TextBox 42">
                <a:extLst>
                  <a:ext uri="{FF2B5EF4-FFF2-40B4-BE49-F238E27FC236}">
                    <a16:creationId xmlns:a16="http://schemas.microsoft.com/office/drawing/2014/main" id="{2A676560-B2A6-1643-9431-01BCD0EDCA03}"/>
                  </a:ext>
                </a:extLst>
              </p:cNvPr>
              <p:cNvSpPr txBox="1">
                <a:spLocks noRot="1" noChangeAspect="1" noMove="1" noResize="1" noEditPoints="1" noAdjustHandles="1" noChangeArrowheads="1" noChangeShapeType="1" noTextEdit="1"/>
              </p:cNvSpPr>
              <p:nvPr/>
            </p:nvSpPr>
            <p:spPr>
              <a:xfrm>
                <a:off x="3207072" y="3431665"/>
                <a:ext cx="2901446" cy="553998"/>
              </a:xfrm>
              <a:prstGeom prst="rect">
                <a:avLst/>
              </a:prstGeom>
              <a:blipFill>
                <a:blip r:embed="rId3"/>
                <a:stretch>
                  <a:fillRect l="-3493" b="-25000"/>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3A979282-1998-D54C-8CEB-10786077D17E}"/>
              </a:ext>
            </a:extLst>
          </p:cNvPr>
          <p:cNvSpPr/>
          <p:nvPr/>
        </p:nvSpPr>
        <p:spPr>
          <a:xfrm>
            <a:off x="2129209" y="3499143"/>
            <a:ext cx="437775" cy="425383"/>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7257ED-6E56-7347-8524-F777A2D23C25}"/>
                  </a:ext>
                </a:extLst>
              </p:cNvPr>
              <p:cNvSpPr txBox="1"/>
              <p:nvPr/>
            </p:nvSpPr>
            <p:spPr>
              <a:xfrm>
                <a:off x="839694" y="3380008"/>
                <a:ext cx="1348027" cy="553998"/>
              </a:xfrm>
              <a:prstGeom prst="rect">
                <a:avLst/>
              </a:prstGeom>
              <a:noFill/>
            </p:spPr>
            <p:txBody>
              <a:bodyPr wrap="square" lIns="0" tIns="0" rIns="0" bIns="0" rtlCol="0">
                <a:spAutoFit/>
              </a:bodyPr>
              <a:lstStyle/>
              <a:p>
                <a14:m>
                  <m:oMath xmlns:m="http://schemas.openxmlformats.org/officeDocument/2006/math">
                    <m:d>
                      <m:dPr>
                        <m:ctrlPr>
                          <a:rPr lang="en-US" sz="3600" b="1" i="1">
                            <a:latin typeface="Cambria Math" panose="02040503050406030204" pitchFamily="18" charset="0"/>
                          </a:rPr>
                        </m:ctrlPr>
                      </m:dPr>
                      <m:e>
                        <m:r>
                          <a:rPr lang="en-US" sz="3600" b="1">
                            <a:latin typeface="Cambria Math" panose="02040503050406030204" pitchFamily="18" charset="0"/>
                          </a:rPr>
                          <m:t>𝐱</m:t>
                        </m:r>
                        <m:r>
                          <a:rPr lang="en-US" sz="3600" b="1">
                            <a:latin typeface="Cambria Math" panose="02040503050406030204" pitchFamily="18" charset="0"/>
                          </a:rPr>
                          <m:t>, </m:t>
                        </m:r>
                        <m:r>
                          <a:rPr lang="en-US" sz="3600" b="1">
                            <a:latin typeface="Cambria Math" panose="02040503050406030204" pitchFamily="18" charset="0"/>
                          </a:rPr>
                          <m:t>𝐲</m:t>
                        </m:r>
                      </m:e>
                    </m:d>
                  </m:oMath>
                </a14:m>
                <a:r>
                  <a:rPr lang="en-US" sz="3600" dirty="0"/>
                  <a:t>~</a:t>
                </a:r>
              </a:p>
            </p:txBody>
          </p:sp>
        </mc:Choice>
        <mc:Fallback xmlns="">
          <p:sp>
            <p:nvSpPr>
              <p:cNvPr id="47" name="TextBox 46">
                <a:extLst>
                  <a:ext uri="{FF2B5EF4-FFF2-40B4-BE49-F238E27FC236}">
                    <a16:creationId xmlns:a16="http://schemas.microsoft.com/office/drawing/2014/main" id="{507257ED-6E56-7347-8524-F777A2D23C25}"/>
                  </a:ext>
                </a:extLst>
              </p:cNvPr>
              <p:cNvSpPr txBox="1">
                <a:spLocks noRot="1" noChangeAspect="1" noMove="1" noResize="1" noEditPoints="1" noAdjustHandles="1" noChangeArrowheads="1" noChangeShapeType="1" noTextEdit="1"/>
              </p:cNvSpPr>
              <p:nvPr/>
            </p:nvSpPr>
            <p:spPr>
              <a:xfrm>
                <a:off x="839694" y="3380008"/>
                <a:ext cx="1348027" cy="553998"/>
              </a:xfrm>
              <a:prstGeom prst="rect">
                <a:avLst/>
              </a:prstGeom>
              <a:blipFill>
                <a:blip r:embed="rId4"/>
                <a:stretch>
                  <a:fillRect t="-22222" r="-14953" b="-46667"/>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1B690BB5-C7A0-3746-9F5D-7164BB7074D6}"/>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ounded Rectangular Callout 58">
                <a:extLst>
                  <a:ext uri="{FF2B5EF4-FFF2-40B4-BE49-F238E27FC236}">
                    <a16:creationId xmlns:a16="http://schemas.microsoft.com/office/drawing/2014/main" id="{7F002754-3D0F-0D41-8751-00621EC9F70E}"/>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9" name="Rounded Rectangular Callout 58">
                <a:extLst>
                  <a:ext uri="{FF2B5EF4-FFF2-40B4-BE49-F238E27FC236}">
                    <a16:creationId xmlns:a16="http://schemas.microsoft.com/office/drawing/2014/main" id="{7F002754-3D0F-0D41-8751-00621EC9F70E}"/>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1BC68DF0-8633-754A-A4F0-C91ACFFF6CCC}"/>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0" name="Rounded Rectangular Callout 59">
                <a:extLst>
                  <a:ext uri="{FF2B5EF4-FFF2-40B4-BE49-F238E27FC236}">
                    <a16:creationId xmlns:a16="http://schemas.microsoft.com/office/drawing/2014/main" id="{1BC68DF0-8633-754A-A4F0-C91ACFFF6CCC}"/>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ounded Rectangular Callout 60">
                <a:extLst>
                  <a:ext uri="{FF2B5EF4-FFF2-40B4-BE49-F238E27FC236}">
                    <a16:creationId xmlns:a16="http://schemas.microsoft.com/office/drawing/2014/main" id="{C73DBF35-F56A-4046-9B7B-8299CC87E973}"/>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1" name="Rounded Rectangular Callout 60">
                <a:extLst>
                  <a:ext uri="{FF2B5EF4-FFF2-40B4-BE49-F238E27FC236}">
                    <a16:creationId xmlns:a16="http://schemas.microsoft.com/office/drawing/2014/main" id="{C73DBF35-F56A-4046-9B7B-8299CC87E973}"/>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7"/>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266984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animBg="1"/>
      <p:bldP spid="47" grpId="0"/>
      <p:bldP spid="59" grpId="0" animBg="1"/>
      <p:bldP spid="60" grpId="0" animBg="1"/>
      <p:bldP spid="6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70</a:t>
            </a:fld>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40" name="Rounded Rectangle 39">
            <a:extLst>
              <a:ext uri="{FF2B5EF4-FFF2-40B4-BE49-F238E27FC236}">
                <a16:creationId xmlns:a16="http://schemas.microsoft.com/office/drawing/2014/main" id="{DF231045-F733-1048-9B27-CCF8E61CB7D5}"/>
              </a:ext>
            </a:extLst>
          </p:cNvPr>
          <p:cNvSpPr/>
          <p:nvPr/>
        </p:nvSpPr>
        <p:spPr>
          <a:xfrm>
            <a:off x="263911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a:t>
            </a:r>
          </a:p>
        </p:txBody>
      </p:sp>
      <p:sp>
        <p:nvSpPr>
          <p:cNvPr id="41" name="Rounded Rectangle 40">
            <a:extLst>
              <a:ext uri="{FF2B5EF4-FFF2-40B4-BE49-F238E27FC236}">
                <a16:creationId xmlns:a16="http://schemas.microsoft.com/office/drawing/2014/main" id="{8EE6FEEF-F479-F54A-8477-BACAB24B4B84}"/>
              </a:ext>
            </a:extLst>
          </p:cNvPr>
          <p:cNvSpPr/>
          <p:nvPr/>
        </p:nvSpPr>
        <p:spPr>
          <a:xfrm>
            <a:off x="4139048"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When…?</a:t>
            </a:r>
          </a:p>
        </p:txBody>
      </p:sp>
      <p:sp>
        <p:nvSpPr>
          <p:cNvPr id="42" name="Rounded Rectangle 41">
            <a:extLst>
              <a:ext uri="{FF2B5EF4-FFF2-40B4-BE49-F238E27FC236}">
                <a16:creationId xmlns:a16="http://schemas.microsoft.com/office/drawing/2014/main" id="{D0D60144-90B2-4F4F-9A2D-58050BCC6A9C}"/>
              </a:ext>
            </a:extLst>
          </p:cNvPr>
          <p:cNvSpPr/>
          <p:nvPr/>
        </p:nvSpPr>
        <p:spPr>
          <a:xfrm>
            <a:off x="559124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Where…?</a:t>
            </a:r>
          </a:p>
        </p:txBody>
      </p:sp>
      <p:sp>
        <p:nvSpPr>
          <p:cNvPr id="43" name="Rounded Rectangle 42">
            <a:extLst>
              <a:ext uri="{FF2B5EF4-FFF2-40B4-BE49-F238E27FC236}">
                <a16:creationId xmlns:a16="http://schemas.microsoft.com/office/drawing/2014/main" id="{C04DB74E-6ECD-1944-A53B-DF8FEDEE2CEA}"/>
              </a:ext>
            </a:extLst>
          </p:cNvPr>
          <p:cNvSpPr/>
          <p:nvPr/>
        </p:nvSpPr>
        <p:spPr>
          <a:xfrm>
            <a:off x="7058155" y="4104254"/>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What…?</a:t>
            </a:r>
          </a:p>
        </p:txBody>
      </p:sp>
      <p:sp>
        <p:nvSpPr>
          <p:cNvPr id="69" name="Rectangle 68">
            <a:extLst>
              <a:ext uri="{FF2B5EF4-FFF2-40B4-BE49-F238E27FC236}">
                <a16:creationId xmlns:a16="http://schemas.microsoft.com/office/drawing/2014/main" id="{53E89A7C-2610-8840-AF3F-576E290414BB}"/>
              </a:ext>
            </a:extLst>
          </p:cNvPr>
          <p:cNvSpPr/>
          <p:nvPr/>
        </p:nvSpPr>
        <p:spPr>
          <a:xfrm>
            <a:off x="8612916" y="4009025"/>
            <a:ext cx="367408" cy="369332"/>
          </a:xfrm>
          <a:prstGeom prst="rect">
            <a:avLst/>
          </a:prstGeom>
        </p:spPr>
        <p:txBody>
          <a:bodyPr wrap="none">
            <a:spAutoFit/>
          </a:bodyPr>
          <a:lstStyle/>
          <a:p>
            <a:r>
              <a:rPr lang="en-US" i="1" dirty="0"/>
              <a:t>…</a:t>
            </a:r>
            <a:endParaRPr lang="en-US" dirty="0"/>
          </a:p>
        </p:txBody>
      </p:sp>
      <p:sp>
        <p:nvSpPr>
          <p:cNvPr id="38" name="TextBox 37">
            <a:extLst>
              <a:ext uri="{FF2B5EF4-FFF2-40B4-BE49-F238E27FC236}">
                <a16:creationId xmlns:a16="http://schemas.microsoft.com/office/drawing/2014/main" id="{477509F8-0613-B844-912D-48E88EF21806}"/>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47" name="TextBox 46">
            <a:extLst>
              <a:ext uri="{FF2B5EF4-FFF2-40B4-BE49-F238E27FC236}">
                <a16:creationId xmlns:a16="http://schemas.microsoft.com/office/drawing/2014/main" id="{995A3856-FD2D-C941-96CC-C97021C74D38}"/>
              </a:ext>
            </a:extLst>
          </p:cNvPr>
          <p:cNvSpPr txBox="1"/>
          <p:nvPr/>
        </p:nvSpPr>
        <p:spPr>
          <a:xfrm>
            <a:off x="32353" y="4019656"/>
            <a:ext cx="2271893" cy="523220"/>
          </a:xfrm>
          <a:prstGeom prst="rect">
            <a:avLst/>
          </a:prstGeom>
          <a:noFill/>
          <a:ln>
            <a:noFill/>
          </a:ln>
        </p:spPr>
        <p:txBody>
          <a:bodyPr wrap="square" rtlCol="0">
            <a:spAutoFit/>
          </a:bodyPr>
          <a:lstStyle/>
          <a:p>
            <a:pPr algn="ctr"/>
            <a:r>
              <a:rPr lang="en-US" sz="1400" dirty="0"/>
              <a:t>candidate decompositions </a:t>
            </a:r>
            <a:br>
              <a:rPr lang="en-US" sz="1400" dirty="0"/>
            </a:br>
            <a:r>
              <a:rPr lang="en-US" sz="1400" dirty="0"/>
              <a:t>(simple questions)</a:t>
            </a:r>
          </a:p>
        </p:txBody>
      </p:sp>
      <p:sp>
        <p:nvSpPr>
          <p:cNvPr id="49" name="Google Shape;149;p22">
            <a:extLst>
              <a:ext uri="{FF2B5EF4-FFF2-40B4-BE49-F238E27FC236}">
                <a16:creationId xmlns:a16="http://schemas.microsoft.com/office/drawing/2014/main" id="{7BCF225A-E6CF-2044-9B2D-B10F9FD4255F}"/>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50" name="Rectangular Callout 49">
            <a:extLst>
              <a:ext uri="{FF2B5EF4-FFF2-40B4-BE49-F238E27FC236}">
                <a16:creationId xmlns:a16="http://schemas.microsoft.com/office/drawing/2014/main" id="{368CFCA2-F368-5A46-9550-E055CBE4B2AD}"/>
              </a:ext>
            </a:extLst>
          </p:cNvPr>
          <p:cNvSpPr/>
          <p:nvPr/>
        </p:nvSpPr>
        <p:spPr>
          <a:xfrm>
            <a:off x="9228394" y="4777813"/>
            <a:ext cx="2778169" cy="646331"/>
          </a:xfrm>
          <a:prstGeom prst="wedgeRectCallout">
            <a:avLst>
              <a:gd name="adj1" fmla="val -64327"/>
              <a:gd name="adj2" fmla="val -55396"/>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r>
              <a:rPr lang="en-US" dirty="0"/>
              <a:t>Need to be understandable to the simple models.</a:t>
            </a:r>
          </a:p>
        </p:txBody>
      </p:sp>
      <p:sp>
        <p:nvSpPr>
          <p:cNvPr id="51" name="Down Arrow 50">
            <a:extLst>
              <a:ext uri="{FF2B5EF4-FFF2-40B4-BE49-F238E27FC236}">
                <a16:creationId xmlns:a16="http://schemas.microsoft.com/office/drawing/2014/main" id="{739AB14F-34E0-7A4D-853B-4659D770F62A}"/>
              </a:ext>
            </a:extLst>
          </p:cNvPr>
          <p:cNvSpPr/>
          <p:nvPr/>
        </p:nvSpPr>
        <p:spPr>
          <a:xfrm>
            <a:off x="5045662" y="2807143"/>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72624D17-B1CE-284F-B060-12456DE10A49}"/>
              </a:ext>
            </a:extLst>
          </p:cNvPr>
          <p:cNvSpPr/>
          <p:nvPr/>
        </p:nvSpPr>
        <p:spPr>
          <a:xfrm>
            <a:off x="5040352" y="4957997"/>
            <a:ext cx="870857" cy="742899"/>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7ACC8988-B527-6F40-91EB-0A829D688C7C}"/>
              </a:ext>
            </a:extLst>
          </p:cNvPr>
          <p:cNvGrpSpPr/>
          <p:nvPr/>
        </p:nvGrpSpPr>
        <p:grpSpPr>
          <a:xfrm>
            <a:off x="9876973" y="365124"/>
            <a:ext cx="1903862" cy="1944146"/>
            <a:chOff x="7248509" y="3880555"/>
            <a:chExt cx="3148095" cy="2905367"/>
          </a:xfrm>
        </p:grpSpPr>
        <p:sp>
          <p:nvSpPr>
            <p:cNvPr id="34" name="Triangle 33">
              <a:extLst>
                <a:ext uri="{FF2B5EF4-FFF2-40B4-BE49-F238E27FC236}">
                  <a16:creationId xmlns:a16="http://schemas.microsoft.com/office/drawing/2014/main" id="{2AC42786-DA21-DF4A-B86F-38B1603E6D8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Oval 34">
              <a:extLst>
                <a:ext uri="{FF2B5EF4-FFF2-40B4-BE49-F238E27FC236}">
                  <a16:creationId xmlns:a16="http://schemas.microsoft.com/office/drawing/2014/main" id="{E81FD774-3732-2D48-85BD-3E61F7448B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Oval 35">
              <a:extLst>
                <a:ext uri="{FF2B5EF4-FFF2-40B4-BE49-F238E27FC236}">
                  <a16:creationId xmlns:a16="http://schemas.microsoft.com/office/drawing/2014/main" id="{4EE48D5A-1D5E-2946-9BBD-F67AC52D793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7" name="Straight Arrow Connector 36">
              <a:extLst>
                <a:ext uri="{FF2B5EF4-FFF2-40B4-BE49-F238E27FC236}">
                  <a16:creationId xmlns:a16="http://schemas.microsoft.com/office/drawing/2014/main" id="{AD3808C9-225A-E449-ACB0-393190CE6151}"/>
                </a:ext>
              </a:extLst>
            </p:cNvPr>
            <p:cNvCxnSpPr>
              <a:cxnSpLocks/>
              <a:stCxn id="35"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7FBB392-10E4-2C4A-95FF-00C7A976888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9" name="Rectangle 38">
                  <a:extLst>
                    <a:ext uri="{FF2B5EF4-FFF2-40B4-BE49-F238E27FC236}">
                      <a16:creationId xmlns:a16="http://schemas.microsoft.com/office/drawing/2014/main" id="{F7FBB392-10E4-2C4A-95FF-00C7A976888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
                  <a:stretch>
                    <a:fillRect l="-28125" t="-8824" r="-28125" b="-17647"/>
                  </a:stretch>
                </a:blipFill>
              </p:spPr>
              <p:txBody>
                <a:bodyPr/>
                <a:lstStyle/>
                <a:p>
                  <a:r>
                    <a:rPr lang="en-US">
                      <a:noFill/>
                    </a:rPr>
                    <a:t> </a:t>
                  </a:r>
                </a:p>
              </p:txBody>
            </p:sp>
          </mc:Fallback>
        </mc:AlternateContent>
      </p:grpSp>
      <p:sp>
        <p:nvSpPr>
          <p:cNvPr id="48" name="Rounded Rectangular Callout 47">
            <a:extLst>
              <a:ext uri="{FF2B5EF4-FFF2-40B4-BE49-F238E27FC236}">
                <a16:creationId xmlns:a16="http://schemas.microsoft.com/office/drawing/2014/main" id="{EF589AC7-12C9-0641-B0D1-69EF22A2D7DA}"/>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2" name="Rounded Rectangular Callout 51">
            <a:extLst>
              <a:ext uri="{FF2B5EF4-FFF2-40B4-BE49-F238E27FC236}">
                <a16:creationId xmlns:a16="http://schemas.microsoft.com/office/drawing/2014/main" id="{D51DA72D-1931-D045-819C-B98E51DF309A}"/>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5866388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15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150"/>
                            </p:stCondLst>
                            <p:childTnLst>
                              <p:par>
                                <p:cTn id="13" presetID="10" presetClass="entr" presetSubtype="0" fill="hold" grpId="0" nodeType="afterEffect">
                                  <p:stCondLst>
                                    <p:cond delay="15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800"/>
                            </p:stCondLst>
                            <p:childTnLst>
                              <p:par>
                                <p:cTn id="17" presetID="10" presetClass="entr" presetSubtype="0" fill="hold" grpId="0" nodeType="afterEffect">
                                  <p:stCondLst>
                                    <p:cond delay="15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450"/>
                            </p:stCondLst>
                            <p:childTnLst>
                              <p:par>
                                <p:cTn id="21" presetID="10" presetClass="entr" presetSubtype="0" fill="hold" grpId="0" nodeType="afterEffect">
                                  <p:stCondLst>
                                    <p:cond delay="1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par>
                          <p:cTn id="24" fill="hold">
                            <p:stCondLst>
                              <p:cond delay="3100"/>
                            </p:stCondLst>
                            <p:childTnLst>
                              <p:par>
                                <p:cTn id="25" presetID="10" presetClass="entr" presetSubtype="0" fill="hold" grpId="0" nodeType="afterEffect">
                                  <p:stCondLst>
                                    <p:cond delay="1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69" grpId="0"/>
      <p:bldP spid="47" grpId="0"/>
      <p:bldP spid="5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dirty="0"/>
              <a:t>Approach: Overview</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71</a:t>
            </a:fld>
            <a:endParaRPr lang="en-US" dirty="0"/>
          </a:p>
        </p:txBody>
      </p:sp>
      <p:sp>
        <p:nvSpPr>
          <p:cNvPr id="22" name="Rounded Rectangle 21">
            <a:extLst>
              <a:ext uri="{FF2B5EF4-FFF2-40B4-BE49-F238E27FC236}">
                <a16:creationId xmlns:a16="http://schemas.microsoft.com/office/drawing/2014/main" id="{64A70CE3-8920-FB46-976C-27CC863A8BC9}"/>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40" name="Rounded Rectangle 39">
            <a:extLst>
              <a:ext uri="{FF2B5EF4-FFF2-40B4-BE49-F238E27FC236}">
                <a16:creationId xmlns:a16="http://schemas.microsoft.com/office/drawing/2014/main" id="{DF231045-F733-1048-9B27-CCF8E61CB7D5}"/>
              </a:ext>
            </a:extLst>
          </p:cNvPr>
          <p:cNvSpPr/>
          <p:nvPr/>
        </p:nvSpPr>
        <p:spPr>
          <a:xfrm>
            <a:off x="263911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Who…?</a:t>
            </a:r>
          </a:p>
        </p:txBody>
      </p:sp>
      <p:sp>
        <p:nvSpPr>
          <p:cNvPr id="41" name="Rounded Rectangle 40">
            <a:extLst>
              <a:ext uri="{FF2B5EF4-FFF2-40B4-BE49-F238E27FC236}">
                <a16:creationId xmlns:a16="http://schemas.microsoft.com/office/drawing/2014/main" id="{8EE6FEEF-F479-F54A-8477-BACAB24B4B84}"/>
              </a:ext>
            </a:extLst>
          </p:cNvPr>
          <p:cNvSpPr/>
          <p:nvPr/>
        </p:nvSpPr>
        <p:spPr>
          <a:xfrm>
            <a:off x="4139048"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When…?</a:t>
            </a:r>
          </a:p>
        </p:txBody>
      </p:sp>
      <p:sp>
        <p:nvSpPr>
          <p:cNvPr id="42" name="Rounded Rectangle 41">
            <a:extLst>
              <a:ext uri="{FF2B5EF4-FFF2-40B4-BE49-F238E27FC236}">
                <a16:creationId xmlns:a16="http://schemas.microsoft.com/office/drawing/2014/main" id="{D0D60144-90B2-4F4F-9A2D-58050BCC6A9C}"/>
              </a:ext>
            </a:extLst>
          </p:cNvPr>
          <p:cNvSpPr/>
          <p:nvPr/>
        </p:nvSpPr>
        <p:spPr>
          <a:xfrm>
            <a:off x="5591241" y="4104255"/>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Where…?</a:t>
            </a:r>
          </a:p>
        </p:txBody>
      </p:sp>
      <p:sp>
        <p:nvSpPr>
          <p:cNvPr id="43" name="Rounded Rectangle 42">
            <a:extLst>
              <a:ext uri="{FF2B5EF4-FFF2-40B4-BE49-F238E27FC236}">
                <a16:creationId xmlns:a16="http://schemas.microsoft.com/office/drawing/2014/main" id="{C04DB74E-6ECD-1944-A53B-DF8FEDEE2CEA}"/>
              </a:ext>
            </a:extLst>
          </p:cNvPr>
          <p:cNvSpPr/>
          <p:nvPr/>
        </p:nvSpPr>
        <p:spPr>
          <a:xfrm>
            <a:off x="7058155" y="4104254"/>
            <a:ext cx="1257609"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t>What…?</a:t>
            </a:r>
          </a:p>
        </p:txBody>
      </p:sp>
      <p:sp>
        <p:nvSpPr>
          <p:cNvPr id="69" name="Rectangle 68">
            <a:extLst>
              <a:ext uri="{FF2B5EF4-FFF2-40B4-BE49-F238E27FC236}">
                <a16:creationId xmlns:a16="http://schemas.microsoft.com/office/drawing/2014/main" id="{53E89A7C-2610-8840-AF3F-576E290414BB}"/>
              </a:ext>
            </a:extLst>
          </p:cNvPr>
          <p:cNvSpPr/>
          <p:nvPr/>
        </p:nvSpPr>
        <p:spPr>
          <a:xfrm>
            <a:off x="8612916" y="4009025"/>
            <a:ext cx="367408" cy="369332"/>
          </a:xfrm>
          <a:prstGeom prst="rect">
            <a:avLst/>
          </a:prstGeom>
        </p:spPr>
        <p:txBody>
          <a:bodyPr wrap="none">
            <a:spAutoFit/>
          </a:bodyPr>
          <a:lstStyle/>
          <a:p>
            <a:r>
              <a:rPr lang="en-US" i="1" dirty="0"/>
              <a:t>…</a:t>
            </a:r>
            <a:endParaRPr lang="en-US" dirty="0"/>
          </a:p>
        </p:txBody>
      </p:sp>
      <p:sp>
        <p:nvSpPr>
          <p:cNvPr id="38" name="TextBox 37">
            <a:extLst>
              <a:ext uri="{FF2B5EF4-FFF2-40B4-BE49-F238E27FC236}">
                <a16:creationId xmlns:a16="http://schemas.microsoft.com/office/drawing/2014/main" id="{477509F8-0613-B844-912D-48E88EF21806}"/>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TextBox 45">
            <a:extLst>
              <a:ext uri="{FF2B5EF4-FFF2-40B4-BE49-F238E27FC236}">
                <a16:creationId xmlns:a16="http://schemas.microsoft.com/office/drawing/2014/main" id="{28E02EC6-1883-8349-B408-C4F6BDCDF869}"/>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49" name="Google Shape;149;p22">
            <a:extLst>
              <a:ext uri="{FF2B5EF4-FFF2-40B4-BE49-F238E27FC236}">
                <a16:creationId xmlns:a16="http://schemas.microsoft.com/office/drawing/2014/main" id="{7BCF225A-E6CF-2044-9B2D-B10F9FD4255F}"/>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15EB864-A67F-DE4F-90A6-93974E757EF0}"/>
                  </a:ext>
                </a:extLst>
              </p:cNvPr>
              <p:cNvSpPr txBox="1"/>
              <p:nvPr/>
            </p:nvSpPr>
            <p:spPr>
              <a:xfrm>
                <a:off x="993384" y="2574690"/>
                <a:ext cx="2375058" cy="360733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3200" b="1" i="0" smtClean="0">
                          <a:latin typeface="Cambria Math" panose="02040503050406030204" pitchFamily="18" charset="0"/>
                        </a:rPr>
                        <m:t>𝐎𝐏𝐓</m:t>
                      </m:r>
                      <m:r>
                        <a:rPr lang="en-US" sz="3200" b="1" i="0" smtClean="0">
                          <a:latin typeface="Cambria Math" panose="02040503050406030204" pitchFamily="18" charset="0"/>
                        </a:rPr>
                        <m:t> </m:t>
                      </m:r>
                      <m:d>
                        <m:dPr>
                          <m:ctrlPr>
                            <a:rPr lang="en-US" sz="3200" b="1" i="1" smtClean="0">
                              <a:latin typeface="Cambria Math" panose="02040503050406030204" pitchFamily="18" charset="0"/>
                            </a:rPr>
                          </m:ctrlPr>
                        </m:dPr>
                        <m:e>
                          <m:eqArr>
                            <m:eqArrPr>
                              <m:ctrlPr>
                                <a:rPr lang="en-US" sz="1600" b="1" i="1">
                                  <a:latin typeface="Cambria Math" panose="02040503050406030204" pitchFamily="18" charset="0"/>
                                </a:rPr>
                              </m:ctrlPr>
                            </m:eqArrPr>
                            <m:e/>
                            <m:e/>
                            <m:e/>
                            <m:e/>
                            <m:e/>
                            <m:e/>
                            <m:e/>
                            <m:e/>
                          </m:eqArr>
                          <m:r>
                            <a:rPr lang="en-US" b="1" i="1" smtClean="0">
                              <a:latin typeface="Cambria Math" panose="02040503050406030204" pitchFamily="18" charset="0"/>
                            </a:rPr>
                            <m:t>                                                                                                                             </m:t>
                          </m:r>
                        </m:e>
                      </m:d>
                    </m:oMath>
                  </m:oMathPara>
                </a14:m>
                <a:endParaRPr lang="en-US" i="1" dirty="0"/>
              </a:p>
            </p:txBody>
          </p:sp>
        </mc:Choice>
        <mc:Fallback xmlns="">
          <p:sp>
            <p:nvSpPr>
              <p:cNvPr id="51" name="TextBox 50">
                <a:extLst>
                  <a:ext uri="{FF2B5EF4-FFF2-40B4-BE49-F238E27FC236}">
                    <a16:creationId xmlns:a16="http://schemas.microsoft.com/office/drawing/2014/main" id="{915EB864-A67F-DE4F-90A6-93974E757EF0}"/>
                  </a:ext>
                </a:extLst>
              </p:cNvPr>
              <p:cNvSpPr txBox="1">
                <a:spLocks noRot="1" noChangeAspect="1" noMove="1" noResize="1" noEditPoints="1" noAdjustHandles="1" noChangeArrowheads="1" noChangeShapeType="1" noTextEdit="1"/>
              </p:cNvSpPr>
              <p:nvPr/>
            </p:nvSpPr>
            <p:spPr>
              <a:xfrm>
                <a:off x="993384" y="2574690"/>
                <a:ext cx="2375058" cy="3607334"/>
              </a:xfrm>
              <a:prstGeom prst="rect">
                <a:avLst/>
              </a:prstGeom>
              <a:blipFill>
                <a:blip r:embed="rId6"/>
                <a:stretch>
                  <a:fillRect l="-5851" r="-239362"/>
                </a:stretch>
              </a:blipFill>
            </p:spPr>
            <p:txBody>
              <a:bodyPr/>
              <a:lstStyle/>
              <a:p>
                <a:r>
                  <a:rPr lang="en-US">
                    <a:noFill/>
                  </a:rPr>
                  <a:t> </a:t>
                </a:r>
              </a:p>
            </p:txBody>
          </p:sp>
        </mc:Fallback>
      </mc:AlternateContent>
      <p:sp>
        <p:nvSpPr>
          <p:cNvPr id="58" name="Freeform 57">
            <a:extLst>
              <a:ext uri="{FF2B5EF4-FFF2-40B4-BE49-F238E27FC236}">
                <a16:creationId xmlns:a16="http://schemas.microsoft.com/office/drawing/2014/main" id="{630EEE75-176A-974E-AAC6-8A689AC8C479}"/>
              </a:ext>
            </a:extLst>
          </p:cNvPr>
          <p:cNvSpPr/>
          <p:nvPr/>
        </p:nvSpPr>
        <p:spPr>
          <a:xfrm>
            <a:off x="2241429" y="1659231"/>
            <a:ext cx="6706038" cy="5012256"/>
          </a:xfrm>
          <a:custGeom>
            <a:avLst/>
            <a:gdLst>
              <a:gd name="connsiteX0" fmla="*/ 2173211 w 7004749"/>
              <a:gd name="connsiteY0" fmla="*/ 320 h 3381916"/>
              <a:gd name="connsiteX1" fmla="*/ 5798913 w 7004749"/>
              <a:gd name="connsiteY1" fmla="*/ 64115 h 3381916"/>
              <a:gd name="connsiteX2" fmla="*/ 6968495 w 7004749"/>
              <a:gd name="connsiteY2" fmla="*/ 340561 h 3381916"/>
              <a:gd name="connsiteX3" fmla="*/ 6447499 w 7004749"/>
              <a:gd name="connsiteY3" fmla="*/ 829659 h 3381916"/>
              <a:gd name="connsiteX4" fmla="*/ 3927583 w 7004749"/>
              <a:gd name="connsiteY4" fmla="*/ 1244329 h 3381916"/>
              <a:gd name="connsiteX5" fmla="*/ 3427853 w 7004749"/>
              <a:gd name="connsiteY5" fmla="*/ 2020506 h 3381916"/>
              <a:gd name="connsiteX6" fmla="*/ 3927583 w 7004749"/>
              <a:gd name="connsiteY6" fmla="*/ 2382013 h 3381916"/>
              <a:gd name="connsiteX7" fmla="*/ 4395416 w 7004749"/>
              <a:gd name="connsiteY7" fmla="*/ 2584031 h 3381916"/>
              <a:gd name="connsiteX8" fmla="*/ 4799453 w 7004749"/>
              <a:gd name="connsiteY8" fmla="*/ 2881743 h 3381916"/>
              <a:gd name="connsiteX9" fmla="*/ 4725025 w 7004749"/>
              <a:gd name="connsiteY9" fmla="*/ 3221985 h 3381916"/>
              <a:gd name="connsiteX10" fmla="*/ 3853155 w 7004749"/>
              <a:gd name="connsiteY10" fmla="*/ 3360208 h 3381916"/>
              <a:gd name="connsiteX11" fmla="*/ 2853695 w 7004749"/>
              <a:gd name="connsiteY11" fmla="*/ 3370841 h 3381916"/>
              <a:gd name="connsiteX12" fmla="*/ 2034988 w 7004749"/>
              <a:gd name="connsiteY12" fmla="*/ 3253882 h 3381916"/>
              <a:gd name="connsiteX13" fmla="*/ 1226913 w 7004749"/>
              <a:gd name="connsiteY13" fmla="*/ 2998701 h 3381916"/>
              <a:gd name="connsiteX14" fmla="*/ 684653 w 7004749"/>
              <a:gd name="connsiteY14" fmla="*/ 2669092 h 3381916"/>
              <a:gd name="connsiteX15" fmla="*/ 440104 w 7004749"/>
              <a:gd name="connsiteY15" fmla="*/ 2392645 h 3381916"/>
              <a:gd name="connsiteX16" fmla="*/ 280616 w 7004749"/>
              <a:gd name="connsiteY16" fmla="*/ 2148096 h 3381916"/>
              <a:gd name="connsiteX17" fmla="*/ 131760 w 7004749"/>
              <a:gd name="connsiteY17" fmla="*/ 1807854 h 3381916"/>
              <a:gd name="connsiteX18" fmla="*/ 36067 w 7004749"/>
              <a:gd name="connsiteY18" fmla="*/ 1329389 h 3381916"/>
              <a:gd name="connsiteX19" fmla="*/ 4169 w 7004749"/>
              <a:gd name="connsiteY19" fmla="*/ 850924 h 3381916"/>
              <a:gd name="connsiteX20" fmla="*/ 121127 w 7004749"/>
              <a:gd name="connsiteY20" fmla="*/ 404357 h 3381916"/>
              <a:gd name="connsiteX21" fmla="*/ 301881 w 7004749"/>
              <a:gd name="connsiteY21" fmla="*/ 191706 h 3381916"/>
              <a:gd name="connsiteX22" fmla="*/ 482634 w 7004749"/>
              <a:gd name="connsiteY22" fmla="*/ 117278 h 3381916"/>
              <a:gd name="connsiteX23" fmla="*/ 854774 w 7004749"/>
              <a:gd name="connsiteY23" fmla="*/ 42850 h 3381916"/>
              <a:gd name="connsiteX24" fmla="*/ 2173211 w 7004749"/>
              <a:gd name="connsiteY24" fmla="*/ 320 h 338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04749" h="3381916">
                <a:moveTo>
                  <a:pt x="2173211" y="320"/>
                </a:moveTo>
                <a:cubicBezTo>
                  <a:pt x="2997234" y="3864"/>
                  <a:pt x="4999699" y="7408"/>
                  <a:pt x="5798913" y="64115"/>
                </a:cubicBezTo>
                <a:cubicBezTo>
                  <a:pt x="6598127" y="120822"/>
                  <a:pt x="6860397" y="212970"/>
                  <a:pt x="6968495" y="340561"/>
                </a:cubicBezTo>
                <a:cubicBezTo>
                  <a:pt x="7076593" y="468152"/>
                  <a:pt x="6954318" y="679031"/>
                  <a:pt x="6447499" y="829659"/>
                </a:cubicBezTo>
                <a:cubicBezTo>
                  <a:pt x="5940680" y="980287"/>
                  <a:pt x="4430857" y="1045855"/>
                  <a:pt x="3927583" y="1244329"/>
                </a:cubicBezTo>
                <a:cubicBezTo>
                  <a:pt x="3424309" y="1442803"/>
                  <a:pt x="3427853" y="1830892"/>
                  <a:pt x="3427853" y="2020506"/>
                </a:cubicBezTo>
                <a:cubicBezTo>
                  <a:pt x="3427853" y="2210120"/>
                  <a:pt x="3766323" y="2288092"/>
                  <a:pt x="3927583" y="2382013"/>
                </a:cubicBezTo>
                <a:cubicBezTo>
                  <a:pt x="4088843" y="2475934"/>
                  <a:pt x="4250104" y="2500743"/>
                  <a:pt x="4395416" y="2584031"/>
                </a:cubicBezTo>
                <a:cubicBezTo>
                  <a:pt x="4540728" y="2667319"/>
                  <a:pt x="4744518" y="2775417"/>
                  <a:pt x="4799453" y="2881743"/>
                </a:cubicBezTo>
                <a:cubicBezTo>
                  <a:pt x="4854388" y="2988069"/>
                  <a:pt x="4882741" y="3142241"/>
                  <a:pt x="4725025" y="3221985"/>
                </a:cubicBezTo>
                <a:cubicBezTo>
                  <a:pt x="4567309" y="3301729"/>
                  <a:pt x="4165043" y="3335399"/>
                  <a:pt x="3853155" y="3360208"/>
                </a:cubicBezTo>
                <a:cubicBezTo>
                  <a:pt x="3541267" y="3385017"/>
                  <a:pt x="3156723" y="3388562"/>
                  <a:pt x="2853695" y="3370841"/>
                </a:cubicBezTo>
                <a:cubicBezTo>
                  <a:pt x="2550667" y="3353120"/>
                  <a:pt x="2306118" y="3315905"/>
                  <a:pt x="2034988" y="3253882"/>
                </a:cubicBezTo>
                <a:cubicBezTo>
                  <a:pt x="1763858" y="3191859"/>
                  <a:pt x="1451969" y="3096166"/>
                  <a:pt x="1226913" y="2998701"/>
                </a:cubicBezTo>
                <a:cubicBezTo>
                  <a:pt x="1001857" y="2901236"/>
                  <a:pt x="815788" y="2770101"/>
                  <a:pt x="684653" y="2669092"/>
                </a:cubicBezTo>
                <a:cubicBezTo>
                  <a:pt x="553518" y="2568083"/>
                  <a:pt x="507443" y="2479478"/>
                  <a:pt x="440104" y="2392645"/>
                </a:cubicBezTo>
                <a:cubicBezTo>
                  <a:pt x="372765" y="2305812"/>
                  <a:pt x="332007" y="2245561"/>
                  <a:pt x="280616" y="2148096"/>
                </a:cubicBezTo>
                <a:cubicBezTo>
                  <a:pt x="229225" y="2050631"/>
                  <a:pt x="172518" y="1944305"/>
                  <a:pt x="131760" y="1807854"/>
                </a:cubicBezTo>
                <a:cubicBezTo>
                  <a:pt x="91002" y="1671403"/>
                  <a:pt x="57332" y="1488877"/>
                  <a:pt x="36067" y="1329389"/>
                </a:cubicBezTo>
                <a:cubicBezTo>
                  <a:pt x="14802" y="1169901"/>
                  <a:pt x="-10008" y="1005096"/>
                  <a:pt x="4169" y="850924"/>
                </a:cubicBezTo>
                <a:cubicBezTo>
                  <a:pt x="18346" y="696752"/>
                  <a:pt x="71508" y="514227"/>
                  <a:pt x="121127" y="404357"/>
                </a:cubicBezTo>
                <a:cubicBezTo>
                  <a:pt x="170746" y="294487"/>
                  <a:pt x="241630" y="239553"/>
                  <a:pt x="301881" y="191706"/>
                </a:cubicBezTo>
                <a:cubicBezTo>
                  <a:pt x="362132" y="143860"/>
                  <a:pt x="390485" y="142087"/>
                  <a:pt x="482634" y="117278"/>
                </a:cubicBezTo>
                <a:cubicBezTo>
                  <a:pt x="574783" y="92469"/>
                  <a:pt x="573011" y="62343"/>
                  <a:pt x="854774" y="42850"/>
                </a:cubicBezTo>
                <a:cubicBezTo>
                  <a:pt x="1136537" y="23357"/>
                  <a:pt x="1349188" y="-3224"/>
                  <a:pt x="2173211" y="320"/>
                </a:cubicBezTo>
                <a:close/>
              </a:path>
            </a:pathLst>
          </a:custGeom>
          <a:solidFill>
            <a:schemeClr val="tx2">
              <a:lumMod val="20000"/>
              <a:lumOff val="80000"/>
              <a:alpha val="24000"/>
            </a:schemeClr>
          </a:solid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883D195C-3C70-644C-869E-26B0970CF6D7}"/>
              </a:ext>
            </a:extLst>
          </p:cNvPr>
          <p:cNvSpPr/>
          <p:nvPr/>
        </p:nvSpPr>
        <p:spPr>
          <a:xfrm>
            <a:off x="2220170" y="1632075"/>
            <a:ext cx="7002848" cy="5094168"/>
          </a:xfrm>
          <a:custGeom>
            <a:avLst/>
            <a:gdLst>
              <a:gd name="connsiteX0" fmla="*/ 3323823 w 7002848"/>
              <a:gd name="connsiteY0" fmla="*/ 832 h 3437184"/>
              <a:gd name="connsiteX1" fmla="*/ 5258949 w 7002848"/>
              <a:gd name="connsiteY1" fmla="*/ 64627 h 3437184"/>
              <a:gd name="connsiteX2" fmla="*/ 6662446 w 7002848"/>
              <a:gd name="connsiteY2" fmla="*/ 192218 h 3437184"/>
              <a:gd name="connsiteX3" fmla="*/ 7002688 w 7002848"/>
              <a:gd name="connsiteY3" fmla="*/ 479297 h 3437184"/>
              <a:gd name="connsiteX4" fmla="*/ 6641181 w 7002848"/>
              <a:gd name="connsiteY4" fmla="*/ 777008 h 3437184"/>
              <a:gd name="connsiteX5" fmla="*/ 5173888 w 7002848"/>
              <a:gd name="connsiteY5" fmla="*/ 1223576 h 3437184"/>
              <a:gd name="connsiteX6" fmla="*/ 4759218 w 7002848"/>
              <a:gd name="connsiteY6" fmla="*/ 2042283 h 3437184"/>
              <a:gd name="connsiteX7" fmla="*/ 4631628 w 7002848"/>
              <a:gd name="connsiteY7" fmla="*/ 2563278 h 3437184"/>
              <a:gd name="connsiteX8" fmla="*/ 4525302 w 7002848"/>
              <a:gd name="connsiteY8" fmla="*/ 3126804 h 3437184"/>
              <a:gd name="connsiteX9" fmla="*/ 3791656 w 7002848"/>
              <a:gd name="connsiteY9" fmla="*/ 3403250 h 3437184"/>
              <a:gd name="connsiteX10" fmla="*/ 2972949 w 7002848"/>
              <a:gd name="connsiteY10" fmla="*/ 3424515 h 3437184"/>
              <a:gd name="connsiteX11" fmla="*/ 2483851 w 7002848"/>
              <a:gd name="connsiteY11" fmla="*/ 3328822 h 3437184"/>
              <a:gd name="connsiteX12" fmla="*/ 2239302 w 7002848"/>
              <a:gd name="connsiteY12" fmla="*/ 3169334 h 3437184"/>
              <a:gd name="connsiteX13" fmla="*/ 2111711 w 7002848"/>
              <a:gd name="connsiteY13" fmla="*/ 2999213 h 3437184"/>
              <a:gd name="connsiteX14" fmla="*/ 2016018 w 7002848"/>
              <a:gd name="connsiteY14" fmla="*/ 2712134 h 3437184"/>
              <a:gd name="connsiteX15" fmla="*/ 1867163 w 7002848"/>
              <a:gd name="connsiteY15" fmla="*/ 1861529 h 3437184"/>
              <a:gd name="connsiteX16" fmla="*/ 1537553 w 7002848"/>
              <a:gd name="connsiteY16" fmla="*/ 1361799 h 3437184"/>
              <a:gd name="connsiteX17" fmla="*/ 729479 w 7002848"/>
              <a:gd name="connsiteY17" fmla="*/ 1032190 h 3437184"/>
              <a:gd name="connsiteX18" fmla="*/ 134056 w 7002848"/>
              <a:gd name="connsiteY18" fmla="*/ 745111 h 3437184"/>
              <a:gd name="connsiteX19" fmla="*/ 6465 w 7002848"/>
              <a:gd name="connsiteY19" fmla="*/ 415501 h 3437184"/>
              <a:gd name="connsiteX20" fmla="*/ 261646 w 7002848"/>
              <a:gd name="connsiteY20" fmla="*/ 202850 h 3437184"/>
              <a:gd name="connsiteX21" fmla="*/ 803907 w 7002848"/>
              <a:gd name="connsiteY21" fmla="*/ 96525 h 3437184"/>
              <a:gd name="connsiteX22" fmla="*/ 1782102 w 7002848"/>
              <a:gd name="connsiteY22" fmla="*/ 32729 h 3437184"/>
              <a:gd name="connsiteX23" fmla="*/ 3323823 w 7002848"/>
              <a:gd name="connsiteY23" fmla="*/ 832 h 34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2848" h="3437184">
                <a:moveTo>
                  <a:pt x="3323823" y="832"/>
                </a:moveTo>
                <a:cubicBezTo>
                  <a:pt x="3903297" y="6148"/>
                  <a:pt x="4702512" y="32729"/>
                  <a:pt x="5258949" y="64627"/>
                </a:cubicBezTo>
                <a:cubicBezTo>
                  <a:pt x="5815386" y="96525"/>
                  <a:pt x="6371823" y="123106"/>
                  <a:pt x="6662446" y="192218"/>
                </a:cubicBezTo>
                <a:cubicBezTo>
                  <a:pt x="6953069" y="261330"/>
                  <a:pt x="7006232" y="381832"/>
                  <a:pt x="7002688" y="479297"/>
                </a:cubicBezTo>
                <a:cubicBezTo>
                  <a:pt x="6999144" y="576762"/>
                  <a:pt x="6945981" y="652962"/>
                  <a:pt x="6641181" y="777008"/>
                </a:cubicBezTo>
                <a:cubicBezTo>
                  <a:pt x="6336381" y="901055"/>
                  <a:pt x="5487549" y="1012697"/>
                  <a:pt x="5173888" y="1223576"/>
                </a:cubicBezTo>
                <a:cubicBezTo>
                  <a:pt x="4860227" y="1434455"/>
                  <a:pt x="4849595" y="1818999"/>
                  <a:pt x="4759218" y="2042283"/>
                </a:cubicBezTo>
                <a:cubicBezTo>
                  <a:pt x="4668841" y="2265567"/>
                  <a:pt x="4670614" y="2382525"/>
                  <a:pt x="4631628" y="2563278"/>
                </a:cubicBezTo>
                <a:cubicBezTo>
                  <a:pt x="4592642" y="2744032"/>
                  <a:pt x="4665297" y="2986809"/>
                  <a:pt x="4525302" y="3126804"/>
                </a:cubicBezTo>
                <a:cubicBezTo>
                  <a:pt x="4385307" y="3266799"/>
                  <a:pt x="4050381" y="3353632"/>
                  <a:pt x="3791656" y="3403250"/>
                </a:cubicBezTo>
                <a:cubicBezTo>
                  <a:pt x="3532931" y="3452868"/>
                  <a:pt x="3190916" y="3436920"/>
                  <a:pt x="2972949" y="3424515"/>
                </a:cubicBezTo>
                <a:cubicBezTo>
                  <a:pt x="2754982" y="3412110"/>
                  <a:pt x="2606125" y="3371352"/>
                  <a:pt x="2483851" y="3328822"/>
                </a:cubicBezTo>
                <a:cubicBezTo>
                  <a:pt x="2361576" y="3286292"/>
                  <a:pt x="2301325" y="3224269"/>
                  <a:pt x="2239302" y="3169334"/>
                </a:cubicBezTo>
                <a:cubicBezTo>
                  <a:pt x="2177279" y="3114399"/>
                  <a:pt x="2148925" y="3075413"/>
                  <a:pt x="2111711" y="2999213"/>
                </a:cubicBezTo>
                <a:cubicBezTo>
                  <a:pt x="2074497" y="2923013"/>
                  <a:pt x="2056776" y="2901748"/>
                  <a:pt x="2016018" y="2712134"/>
                </a:cubicBezTo>
                <a:cubicBezTo>
                  <a:pt x="1975260" y="2522520"/>
                  <a:pt x="1946907" y="2086585"/>
                  <a:pt x="1867163" y="1861529"/>
                </a:cubicBezTo>
                <a:cubicBezTo>
                  <a:pt x="1787419" y="1636473"/>
                  <a:pt x="1727167" y="1500022"/>
                  <a:pt x="1537553" y="1361799"/>
                </a:cubicBezTo>
                <a:cubicBezTo>
                  <a:pt x="1347939" y="1223576"/>
                  <a:pt x="963395" y="1134971"/>
                  <a:pt x="729479" y="1032190"/>
                </a:cubicBezTo>
                <a:cubicBezTo>
                  <a:pt x="495563" y="929409"/>
                  <a:pt x="254558" y="847893"/>
                  <a:pt x="134056" y="745111"/>
                </a:cubicBezTo>
                <a:cubicBezTo>
                  <a:pt x="13554" y="642329"/>
                  <a:pt x="-14800" y="505878"/>
                  <a:pt x="6465" y="415501"/>
                </a:cubicBezTo>
                <a:cubicBezTo>
                  <a:pt x="27730" y="325124"/>
                  <a:pt x="128739" y="256013"/>
                  <a:pt x="261646" y="202850"/>
                </a:cubicBezTo>
                <a:cubicBezTo>
                  <a:pt x="394553" y="149687"/>
                  <a:pt x="550498" y="124878"/>
                  <a:pt x="803907" y="96525"/>
                </a:cubicBezTo>
                <a:cubicBezTo>
                  <a:pt x="1057316" y="68172"/>
                  <a:pt x="1365660" y="48678"/>
                  <a:pt x="1782102" y="32729"/>
                </a:cubicBezTo>
                <a:cubicBezTo>
                  <a:pt x="2198544" y="16780"/>
                  <a:pt x="2744349" y="-4484"/>
                  <a:pt x="3323823" y="832"/>
                </a:cubicBezTo>
                <a:close/>
              </a:path>
            </a:pathLst>
          </a:custGeom>
          <a:solidFill>
            <a:schemeClr val="tx2">
              <a:lumMod val="20000"/>
              <a:lumOff val="80000"/>
              <a:alpha val="24000"/>
            </a:schemeClr>
          </a:solidFill>
          <a:ln w="22225">
            <a:solidFill>
              <a:srgbClr val="245ED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052A849B-16D7-B147-93B8-6C0C02ECF72A}"/>
              </a:ext>
            </a:extLst>
          </p:cNvPr>
          <p:cNvSpPr/>
          <p:nvPr/>
        </p:nvSpPr>
        <p:spPr>
          <a:xfrm flipH="1">
            <a:off x="2048451" y="1705747"/>
            <a:ext cx="6607010" cy="5012256"/>
          </a:xfrm>
          <a:custGeom>
            <a:avLst/>
            <a:gdLst>
              <a:gd name="connsiteX0" fmla="*/ 2173211 w 7004749"/>
              <a:gd name="connsiteY0" fmla="*/ 320 h 3381916"/>
              <a:gd name="connsiteX1" fmla="*/ 5798913 w 7004749"/>
              <a:gd name="connsiteY1" fmla="*/ 64115 h 3381916"/>
              <a:gd name="connsiteX2" fmla="*/ 6968495 w 7004749"/>
              <a:gd name="connsiteY2" fmla="*/ 340561 h 3381916"/>
              <a:gd name="connsiteX3" fmla="*/ 6447499 w 7004749"/>
              <a:gd name="connsiteY3" fmla="*/ 829659 h 3381916"/>
              <a:gd name="connsiteX4" fmla="*/ 3927583 w 7004749"/>
              <a:gd name="connsiteY4" fmla="*/ 1244329 h 3381916"/>
              <a:gd name="connsiteX5" fmla="*/ 3427853 w 7004749"/>
              <a:gd name="connsiteY5" fmla="*/ 2020506 h 3381916"/>
              <a:gd name="connsiteX6" fmla="*/ 3927583 w 7004749"/>
              <a:gd name="connsiteY6" fmla="*/ 2382013 h 3381916"/>
              <a:gd name="connsiteX7" fmla="*/ 4395416 w 7004749"/>
              <a:gd name="connsiteY7" fmla="*/ 2584031 h 3381916"/>
              <a:gd name="connsiteX8" fmla="*/ 4799453 w 7004749"/>
              <a:gd name="connsiteY8" fmla="*/ 2881743 h 3381916"/>
              <a:gd name="connsiteX9" fmla="*/ 4725025 w 7004749"/>
              <a:gd name="connsiteY9" fmla="*/ 3221985 h 3381916"/>
              <a:gd name="connsiteX10" fmla="*/ 3853155 w 7004749"/>
              <a:gd name="connsiteY10" fmla="*/ 3360208 h 3381916"/>
              <a:gd name="connsiteX11" fmla="*/ 2853695 w 7004749"/>
              <a:gd name="connsiteY11" fmla="*/ 3370841 h 3381916"/>
              <a:gd name="connsiteX12" fmla="*/ 2034988 w 7004749"/>
              <a:gd name="connsiteY12" fmla="*/ 3253882 h 3381916"/>
              <a:gd name="connsiteX13" fmla="*/ 1226913 w 7004749"/>
              <a:gd name="connsiteY13" fmla="*/ 2998701 h 3381916"/>
              <a:gd name="connsiteX14" fmla="*/ 684653 w 7004749"/>
              <a:gd name="connsiteY14" fmla="*/ 2669092 h 3381916"/>
              <a:gd name="connsiteX15" fmla="*/ 440104 w 7004749"/>
              <a:gd name="connsiteY15" fmla="*/ 2392645 h 3381916"/>
              <a:gd name="connsiteX16" fmla="*/ 280616 w 7004749"/>
              <a:gd name="connsiteY16" fmla="*/ 2148096 h 3381916"/>
              <a:gd name="connsiteX17" fmla="*/ 131760 w 7004749"/>
              <a:gd name="connsiteY17" fmla="*/ 1807854 h 3381916"/>
              <a:gd name="connsiteX18" fmla="*/ 36067 w 7004749"/>
              <a:gd name="connsiteY18" fmla="*/ 1329389 h 3381916"/>
              <a:gd name="connsiteX19" fmla="*/ 4169 w 7004749"/>
              <a:gd name="connsiteY19" fmla="*/ 850924 h 3381916"/>
              <a:gd name="connsiteX20" fmla="*/ 121127 w 7004749"/>
              <a:gd name="connsiteY20" fmla="*/ 404357 h 3381916"/>
              <a:gd name="connsiteX21" fmla="*/ 301881 w 7004749"/>
              <a:gd name="connsiteY21" fmla="*/ 191706 h 3381916"/>
              <a:gd name="connsiteX22" fmla="*/ 482634 w 7004749"/>
              <a:gd name="connsiteY22" fmla="*/ 117278 h 3381916"/>
              <a:gd name="connsiteX23" fmla="*/ 854774 w 7004749"/>
              <a:gd name="connsiteY23" fmla="*/ 42850 h 3381916"/>
              <a:gd name="connsiteX24" fmla="*/ 2173211 w 7004749"/>
              <a:gd name="connsiteY24" fmla="*/ 320 h 338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04749" h="3381916">
                <a:moveTo>
                  <a:pt x="2173211" y="320"/>
                </a:moveTo>
                <a:cubicBezTo>
                  <a:pt x="2997234" y="3864"/>
                  <a:pt x="4999699" y="7408"/>
                  <a:pt x="5798913" y="64115"/>
                </a:cubicBezTo>
                <a:cubicBezTo>
                  <a:pt x="6598127" y="120822"/>
                  <a:pt x="6860397" y="212970"/>
                  <a:pt x="6968495" y="340561"/>
                </a:cubicBezTo>
                <a:cubicBezTo>
                  <a:pt x="7076593" y="468152"/>
                  <a:pt x="6954318" y="679031"/>
                  <a:pt x="6447499" y="829659"/>
                </a:cubicBezTo>
                <a:cubicBezTo>
                  <a:pt x="5940680" y="980287"/>
                  <a:pt x="4430857" y="1045855"/>
                  <a:pt x="3927583" y="1244329"/>
                </a:cubicBezTo>
                <a:cubicBezTo>
                  <a:pt x="3424309" y="1442803"/>
                  <a:pt x="3427853" y="1830892"/>
                  <a:pt x="3427853" y="2020506"/>
                </a:cubicBezTo>
                <a:cubicBezTo>
                  <a:pt x="3427853" y="2210120"/>
                  <a:pt x="3766323" y="2288092"/>
                  <a:pt x="3927583" y="2382013"/>
                </a:cubicBezTo>
                <a:cubicBezTo>
                  <a:pt x="4088843" y="2475934"/>
                  <a:pt x="4250104" y="2500743"/>
                  <a:pt x="4395416" y="2584031"/>
                </a:cubicBezTo>
                <a:cubicBezTo>
                  <a:pt x="4540728" y="2667319"/>
                  <a:pt x="4744518" y="2775417"/>
                  <a:pt x="4799453" y="2881743"/>
                </a:cubicBezTo>
                <a:cubicBezTo>
                  <a:pt x="4854388" y="2988069"/>
                  <a:pt x="4882741" y="3142241"/>
                  <a:pt x="4725025" y="3221985"/>
                </a:cubicBezTo>
                <a:cubicBezTo>
                  <a:pt x="4567309" y="3301729"/>
                  <a:pt x="4165043" y="3335399"/>
                  <a:pt x="3853155" y="3360208"/>
                </a:cubicBezTo>
                <a:cubicBezTo>
                  <a:pt x="3541267" y="3385017"/>
                  <a:pt x="3156723" y="3388562"/>
                  <a:pt x="2853695" y="3370841"/>
                </a:cubicBezTo>
                <a:cubicBezTo>
                  <a:pt x="2550667" y="3353120"/>
                  <a:pt x="2306118" y="3315905"/>
                  <a:pt x="2034988" y="3253882"/>
                </a:cubicBezTo>
                <a:cubicBezTo>
                  <a:pt x="1763858" y="3191859"/>
                  <a:pt x="1451969" y="3096166"/>
                  <a:pt x="1226913" y="2998701"/>
                </a:cubicBezTo>
                <a:cubicBezTo>
                  <a:pt x="1001857" y="2901236"/>
                  <a:pt x="815788" y="2770101"/>
                  <a:pt x="684653" y="2669092"/>
                </a:cubicBezTo>
                <a:cubicBezTo>
                  <a:pt x="553518" y="2568083"/>
                  <a:pt x="507443" y="2479478"/>
                  <a:pt x="440104" y="2392645"/>
                </a:cubicBezTo>
                <a:cubicBezTo>
                  <a:pt x="372765" y="2305812"/>
                  <a:pt x="332007" y="2245561"/>
                  <a:pt x="280616" y="2148096"/>
                </a:cubicBezTo>
                <a:cubicBezTo>
                  <a:pt x="229225" y="2050631"/>
                  <a:pt x="172518" y="1944305"/>
                  <a:pt x="131760" y="1807854"/>
                </a:cubicBezTo>
                <a:cubicBezTo>
                  <a:pt x="91002" y="1671403"/>
                  <a:pt x="57332" y="1488877"/>
                  <a:pt x="36067" y="1329389"/>
                </a:cubicBezTo>
                <a:cubicBezTo>
                  <a:pt x="14802" y="1169901"/>
                  <a:pt x="-10008" y="1005096"/>
                  <a:pt x="4169" y="850924"/>
                </a:cubicBezTo>
                <a:cubicBezTo>
                  <a:pt x="18346" y="696752"/>
                  <a:pt x="71508" y="514227"/>
                  <a:pt x="121127" y="404357"/>
                </a:cubicBezTo>
                <a:cubicBezTo>
                  <a:pt x="170746" y="294487"/>
                  <a:pt x="241630" y="239553"/>
                  <a:pt x="301881" y="191706"/>
                </a:cubicBezTo>
                <a:cubicBezTo>
                  <a:pt x="362132" y="143860"/>
                  <a:pt x="390485" y="142087"/>
                  <a:pt x="482634" y="117278"/>
                </a:cubicBezTo>
                <a:cubicBezTo>
                  <a:pt x="574783" y="92469"/>
                  <a:pt x="573011" y="62343"/>
                  <a:pt x="854774" y="42850"/>
                </a:cubicBezTo>
                <a:cubicBezTo>
                  <a:pt x="1136537" y="23357"/>
                  <a:pt x="1349188" y="-3224"/>
                  <a:pt x="2173211" y="320"/>
                </a:cubicBezTo>
                <a:close/>
              </a:path>
            </a:pathLst>
          </a:custGeom>
          <a:solidFill>
            <a:schemeClr val="tx2">
              <a:lumMod val="20000"/>
              <a:lumOff val="80000"/>
              <a:alpha val="24000"/>
            </a:schemeClr>
          </a:solidFill>
          <a:ln w="254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C3BE21A-0EAE-F14A-B32A-17F99128B553}"/>
              </a:ext>
            </a:extLst>
          </p:cNvPr>
          <p:cNvGrpSpPr/>
          <p:nvPr/>
        </p:nvGrpSpPr>
        <p:grpSpPr>
          <a:xfrm>
            <a:off x="9876973" y="365124"/>
            <a:ext cx="1903862" cy="1944146"/>
            <a:chOff x="7248509" y="3880555"/>
            <a:chExt cx="3148095" cy="2905367"/>
          </a:xfrm>
        </p:grpSpPr>
        <p:sp>
          <p:nvSpPr>
            <p:cNvPr id="45" name="Triangle 44">
              <a:extLst>
                <a:ext uri="{FF2B5EF4-FFF2-40B4-BE49-F238E27FC236}">
                  <a16:creationId xmlns:a16="http://schemas.microsoft.com/office/drawing/2014/main" id="{D1FD54A1-4802-8B43-8E11-0670B3F84B7D}"/>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Oval 46">
              <a:extLst>
                <a:ext uri="{FF2B5EF4-FFF2-40B4-BE49-F238E27FC236}">
                  <a16:creationId xmlns:a16="http://schemas.microsoft.com/office/drawing/2014/main" id="{0E52480A-A99E-6E43-9A37-58842906F69D}"/>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Oval 47">
              <a:extLst>
                <a:ext uri="{FF2B5EF4-FFF2-40B4-BE49-F238E27FC236}">
                  <a16:creationId xmlns:a16="http://schemas.microsoft.com/office/drawing/2014/main" id="{4C968EC8-6FC5-7240-8BB1-E0F7C38A97F7}"/>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0" name="Straight Arrow Connector 49">
              <a:extLst>
                <a:ext uri="{FF2B5EF4-FFF2-40B4-BE49-F238E27FC236}">
                  <a16:creationId xmlns:a16="http://schemas.microsoft.com/office/drawing/2014/main" id="{36D1CD20-C10D-E040-B611-0B1C7C4C2ADF}"/>
                </a:ext>
              </a:extLst>
            </p:cNvPr>
            <p:cNvCxnSpPr>
              <a:cxnSpLocks/>
              <a:stCxn id="47"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0B217B2-ACD4-D444-8546-369984FA974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2" name="Rectangle 51">
                  <a:extLst>
                    <a:ext uri="{FF2B5EF4-FFF2-40B4-BE49-F238E27FC236}">
                      <a16:creationId xmlns:a16="http://schemas.microsoft.com/office/drawing/2014/main" id="{F0B217B2-ACD4-D444-8546-369984FA974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53" name="Rounded Rectangular Callout 52">
            <a:extLst>
              <a:ext uri="{FF2B5EF4-FFF2-40B4-BE49-F238E27FC236}">
                <a16:creationId xmlns:a16="http://schemas.microsoft.com/office/drawing/2014/main" id="{CF5D9339-7DC8-764F-8280-1E996B1F738F}"/>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4" name="Rounded Rectangular Callout 53">
            <a:extLst>
              <a:ext uri="{FF2B5EF4-FFF2-40B4-BE49-F238E27FC236}">
                <a16:creationId xmlns:a16="http://schemas.microsoft.com/office/drawing/2014/main" id="{411A5A7D-8BDE-1044-879A-E54901A8C7A1}"/>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8597555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xit" presetSubtype="0" fill="hold" grpId="1" nodeType="afterEffect">
                                  <p:stCondLst>
                                    <p:cond delay="0"/>
                                  </p:stCondLst>
                                  <p:childTnLst>
                                    <p:animEffect transition="out" filter="fade">
                                      <p:cBhvr>
                                        <p:cTn id="22" dur="500"/>
                                        <p:tgtEl>
                                          <p:spTgt spid="60"/>
                                        </p:tgtEl>
                                      </p:cBhvr>
                                    </p:animEffect>
                                    <p:set>
                                      <p:cBhvr>
                                        <p:cTn id="23" dur="1" fill="hold">
                                          <p:stCondLst>
                                            <p:cond delay="499"/>
                                          </p:stCondLst>
                                        </p:cTn>
                                        <p:tgtEl>
                                          <p:spTgt spid="60"/>
                                        </p:tgtEl>
                                        <p:attrNameLst>
                                          <p:attrName>style.visibility</p:attrName>
                                        </p:attrNameLst>
                                      </p:cBhvr>
                                      <p:to>
                                        <p:strVal val="hidden"/>
                                      </p:to>
                                    </p:se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animBg="1"/>
      <p:bldP spid="59" grpId="0" animBg="1"/>
      <p:bldP spid="59" grpId="1" animBg="1"/>
      <p:bldP spid="60" grpId="0" animBg="1"/>
      <p:bldP spid="60"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1:</a:t>
            </a:r>
            <a:r>
              <a:rPr lang="en-US" dirty="0"/>
              <a:t> Relevant Documents</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72</a:t>
            </a:fld>
            <a:endParaRPr lang="en-US" dirty="0"/>
          </a:p>
        </p:txBody>
      </p:sp>
      <p:sp>
        <p:nvSpPr>
          <p:cNvPr id="29" name="Rectangle 28">
            <a:extLst>
              <a:ext uri="{FF2B5EF4-FFF2-40B4-BE49-F238E27FC236}">
                <a16:creationId xmlns:a16="http://schemas.microsoft.com/office/drawing/2014/main" id="{3FF482A1-1940-4343-95A8-3A29AD92417A}"/>
              </a:ext>
            </a:extLst>
          </p:cNvPr>
          <p:cNvSpPr/>
          <p:nvPr/>
        </p:nvSpPr>
        <p:spPr>
          <a:xfrm>
            <a:off x="1736033" y="3789951"/>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Big Girl's Blouse is an Australian skit program that aired in the mid-1990s on the Seven Network. The show was created by Gina Riley, Jane Turner and Magda Szubanski who all went on to star in "Kath &amp; Kim". There were four one-hour episodes, plus the pilot, which are usually shown as eight half-hour episodes. The phrase "Big Girl's Blouse" is a British English idiom meaning "ineffectual or weak, someone failing to show …. </a:t>
            </a:r>
          </a:p>
        </p:txBody>
      </p:sp>
      <p:sp>
        <p:nvSpPr>
          <p:cNvPr id="30" name="Rectangle 29">
            <a:extLst>
              <a:ext uri="{FF2B5EF4-FFF2-40B4-BE49-F238E27FC236}">
                <a16:creationId xmlns:a16="http://schemas.microsoft.com/office/drawing/2014/main" id="{35984E89-0331-1C47-A792-51C0548DC082}"/>
              </a:ext>
            </a:extLst>
          </p:cNvPr>
          <p:cNvSpPr/>
          <p:nvPr/>
        </p:nvSpPr>
        <p:spPr>
          <a:xfrm>
            <a:off x="2013895" y="3466560"/>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a:t>
            </a:r>
            <a:r>
              <a:rPr lang="en-US" sz="1600" i="1" dirty="0" err="1">
                <a:solidFill>
                  <a:schemeClr val="bg1">
                    <a:lumMod val="50000"/>
                  </a:schemeClr>
                </a:solidFill>
              </a:rPr>
              <a:t>Homerpalooza</a:t>
            </a:r>
            <a:r>
              <a:rPr lang="en-US" sz="1600" i="1" dirty="0">
                <a:solidFill>
                  <a:schemeClr val="bg1">
                    <a:lumMod val="50000"/>
                  </a:schemeClr>
                </a:solidFill>
              </a:rPr>
              <a:t>" is the 24th episode of "The Simpsons"' seventh season. It originally aired on the Fox network in the United States on May 19, 1996. The plot focuses on Homer joining the "</a:t>
            </a:r>
            <a:r>
              <a:rPr lang="en-US" sz="1600" i="1" dirty="0" err="1">
                <a:solidFill>
                  <a:schemeClr val="bg1">
                    <a:lumMod val="50000"/>
                  </a:schemeClr>
                </a:solidFill>
              </a:rPr>
              <a:t>Hullabalooza</a:t>
            </a:r>
            <a:r>
              <a:rPr lang="en-US" sz="1600" i="1" dirty="0">
                <a:solidFill>
                  <a:schemeClr val="bg1">
                    <a:lumMod val="50000"/>
                  </a:schemeClr>
                </a:solidFill>
              </a:rPr>
              <a:t>" music festival as a carnival freak. The episode title is a play on the Lollapalooza music festival. It was the last "The Simpsons" episode written by Brent Forrester and the last episode directed by Wes Archer. …</a:t>
            </a:r>
          </a:p>
        </p:txBody>
      </p:sp>
      <p:sp>
        <p:nvSpPr>
          <p:cNvPr id="31" name="Rectangle 30">
            <a:extLst>
              <a:ext uri="{FF2B5EF4-FFF2-40B4-BE49-F238E27FC236}">
                <a16:creationId xmlns:a16="http://schemas.microsoft.com/office/drawing/2014/main" id="{D4D46520-A504-DA4D-A351-4D49799900E1}"/>
              </a:ext>
            </a:extLst>
          </p:cNvPr>
          <p:cNvSpPr/>
          <p:nvPr/>
        </p:nvSpPr>
        <p:spPr>
          <a:xfrm>
            <a:off x="2283554" y="3114148"/>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Raymond S. </a:t>
            </a:r>
            <a:r>
              <a:rPr lang="en-US" sz="1600" i="1" dirty="0" err="1">
                <a:solidFill>
                  <a:schemeClr val="bg1">
                    <a:lumMod val="50000"/>
                  </a:schemeClr>
                </a:solidFill>
              </a:rPr>
              <a:t>Persi</a:t>
            </a:r>
            <a:r>
              <a:rPr lang="en-US" sz="1600" i="1" dirty="0">
                <a:solidFill>
                  <a:schemeClr val="bg1">
                    <a:lumMod val="50000"/>
                  </a:schemeClr>
                </a:solidFill>
              </a:rPr>
              <a:t> is an American animator, director, screenwriter, producer, storyboard artist and voice actor. He has directed many episodes of "The Simpsons", including "Mobile Homer", "The Girl Who Slept Too Little", "The Monkey Suit", "Little Big Girl", "24 Minutes", "Love, Springfieldian Style" and the Emmy-award winning "The Seemingly Never-Ending Story". </a:t>
            </a:r>
            <a:r>
              <a:rPr lang="en-US" sz="1600" i="1" dirty="0" err="1">
                <a:solidFill>
                  <a:schemeClr val="bg1">
                    <a:lumMod val="50000"/>
                  </a:schemeClr>
                </a:solidFill>
              </a:rPr>
              <a:t>Persi</a:t>
            </a:r>
            <a:r>
              <a:rPr lang="en-US" sz="1600" i="1" dirty="0">
                <a:solidFill>
                  <a:schemeClr val="bg1">
                    <a:lumMod val="50000"/>
                  </a:schemeClr>
                </a:solidFill>
              </a:rPr>
              <a:t> went on to work as a sequence director  … </a:t>
            </a:r>
          </a:p>
        </p:txBody>
      </p:sp>
      <p:sp>
        <p:nvSpPr>
          <p:cNvPr id="32" name="Rectangle 31">
            <a:extLst>
              <a:ext uri="{FF2B5EF4-FFF2-40B4-BE49-F238E27FC236}">
                <a16:creationId xmlns:a16="http://schemas.microsoft.com/office/drawing/2014/main" id="{9A2246AF-354C-CD48-A26C-79FAC4154615}"/>
              </a:ext>
            </a:extLst>
          </p:cNvPr>
          <p:cNvSpPr/>
          <p:nvPr/>
        </p:nvSpPr>
        <p:spPr>
          <a:xfrm>
            <a:off x="2565913" y="2801319"/>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Ronald </a:t>
            </a:r>
            <a:r>
              <a:rPr lang="en-US" sz="1600" i="1" dirty="0" err="1">
                <a:solidFill>
                  <a:schemeClr val="bg1">
                    <a:lumMod val="50000"/>
                  </a:schemeClr>
                </a:solidFill>
              </a:rPr>
              <a:t>Jaimeer</a:t>
            </a:r>
            <a:r>
              <a:rPr lang="en-US" sz="1600" i="1" dirty="0">
                <a:solidFill>
                  <a:schemeClr val="bg1">
                    <a:lumMod val="50000"/>
                  </a:schemeClr>
                </a:solidFill>
              </a:rPr>
              <a:t> C. </a:t>
            </a:r>
            <a:r>
              <a:rPr lang="en-US" sz="1600" i="1" dirty="0" err="1">
                <a:solidFill>
                  <a:schemeClr val="bg1">
                    <a:lumMod val="50000"/>
                  </a:schemeClr>
                </a:solidFill>
              </a:rPr>
              <a:t>Humarang</a:t>
            </a:r>
            <a:r>
              <a:rPr lang="en-US" sz="1600" i="1" dirty="0">
                <a:solidFill>
                  <a:schemeClr val="bg1">
                    <a:lumMod val="50000"/>
                  </a:schemeClr>
                </a:solidFill>
              </a:rPr>
              <a:t> (born December 15, 1994 in </a:t>
            </a:r>
            <a:r>
              <a:rPr lang="en-US" sz="1600" i="1" dirty="0" err="1">
                <a:solidFill>
                  <a:schemeClr val="bg1">
                    <a:lumMod val="50000"/>
                  </a:schemeClr>
                </a:solidFill>
              </a:rPr>
              <a:t>Agoncillo</a:t>
            </a:r>
            <a:r>
              <a:rPr lang="en-US" sz="1600" i="1" dirty="0">
                <a:solidFill>
                  <a:schemeClr val="bg1">
                    <a:lumMod val="50000"/>
                  </a:schemeClr>
                </a:solidFill>
              </a:rPr>
              <a:t>, Batangas, Philippines) is a Filipino singer and actor. His career started when he joined "Little Big Star" where became a major part of the Big Division of Little Big Star Season I, along with the likes of Sam Concepcion and </a:t>
            </a:r>
            <a:r>
              <a:rPr lang="en-US" sz="1600" i="1" dirty="0" err="1">
                <a:solidFill>
                  <a:schemeClr val="bg1">
                    <a:lumMod val="50000"/>
                  </a:schemeClr>
                </a:solidFill>
              </a:rPr>
              <a:t>Charice</a:t>
            </a:r>
            <a:r>
              <a:rPr lang="en-US" sz="1600" i="1" dirty="0">
                <a:solidFill>
                  <a:schemeClr val="bg1">
                    <a:lumMod val="50000"/>
                  </a:schemeClr>
                </a:solidFill>
              </a:rPr>
              <a:t> </a:t>
            </a:r>
            <a:r>
              <a:rPr lang="en-US" sz="1600" i="1" dirty="0" err="1">
                <a:solidFill>
                  <a:schemeClr val="bg1">
                    <a:lumMod val="50000"/>
                  </a:schemeClr>
                </a:solidFill>
              </a:rPr>
              <a:t>Pempengco</a:t>
            </a:r>
            <a:r>
              <a:rPr lang="en-US" sz="1600" i="1" dirty="0">
                <a:solidFill>
                  <a:schemeClr val="bg1">
                    <a:lumMod val="50000"/>
                  </a:schemeClr>
                </a:solidFill>
              </a:rPr>
              <a:t>. He has also been part of the Little Big Star’s album with his own rendition of "</a:t>
            </a:r>
            <a:r>
              <a:rPr lang="en-US" sz="1600" i="1" dirty="0" err="1">
                <a:solidFill>
                  <a:schemeClr val="bg1">
                    <a:lumMod val="50000"/>
                  </a:schemeClr>
                </a:solidFill>
              </a:rPr>
              <a:t>Iisa</a:t>
            </a:r>
            <a:r>
              <a:rPr lang="en-US" sz="1600" i="1" dirty="0">
                <a:solidFill>
                  <a:schemeClr val="bg1">
                    <a:lumMod val="50000"/>
                  </a:schemeClr>
                </a:solidFill>
              </a:rPr>
              <a:t> Lang </a:t>
            </a:r>
            <a:r>
              <a:rPr lang="en-US" sz="1600" i="1" dirty="0" err="1">
                <a:solidFill>
                  <a:schemeClr val="bg1">
                    <a:lumMod val="50000"/>
                  </a:schemeClr>
                </a:solidFill>
              </a:rPr>
              <a:t>Tayo</a:t>
            </a:r>
            <a:r>
              <a:rPr lang="en-US" sz="1600" i="1" dirty="0">
                <a:solidFill>
                  <a:schemeClr val="bg1">
                    <a:lumMod val="50000"/>
                  </a:schemeClr>
                </a:solidFill>
              </a:rPr>
              <a:t>". ….</a:t>
            </a:r>
          </a:p>
        </p:txBody>
      </p:sp>
      <p:sp>
        <p:nvSpPr>
          <p:cNvPr id="63" name="Rounded Rectangle 62">
            <a:extLst>
              <a:ext uri="{FF2B5EF4-FFF2-40B4-BE49-F238E27FC236}">
                <a16:creationId xmlns:a16="http://schemas.microsoft.com/office/drawing/2014/main" id="{3A2495AC-2DD8-4D42-A6DF-C059D784FD93}"/>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64" name="TextBox 63">
            <a:extLst>
              <a:ext uri="{FF2B5EF4-FFF2-40B4-BE49-F238E27FC236}">
                <a16:creationId xmlns:a16="http://schemas.microsoft.com/office/drawing/2014/main" id="{85916BED-3F99-CD49-86B1-5CAD34E3813D}"/>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65" name="TextBox 64">
            <a:extLst>
              <a:ext uri="{FF2B5EF4-FFF2-40B4-BE49-F238E27FC236}">
                <a16:creationId xmlns:a16="http://schemas.microsoft.com/office/drawing/2014/main" id="{4AD2A661-2764-A94A-AE42-F042983D5CF3}"/>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66" name="Google Shape;149;p22">
            <a:extLst>
              <a:ext uri="{FF2B5EF4-FFF2-40B4-BE49-F238E27FC236}">
                <a16:creationId xmlns:a16="http://schemas.microsoft.com/office/drawing/2014/main" id="{69487E4B-B920-EB40-8378-59ED26B7D4BE}"/>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pic>
        <p:nvPicPr>
          <p:cNvPr id="67" name="Picture 6" descr="How to duplicate a document">
            <a:extLst>
              <a:ext uri="{FF2B5EF4-FFF2-40B4-BE49-F238E27FC236}">
                <a16:creationId xmlns:a16="http://schemas.microsoft.com/office/drawing/2014/main" id="{DB1178D7-4E70-8944-BE58-65D27031D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572618" y="27253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85027C80-D1A8-3B4A-93FD-DF7543700363}"/>
              </a:ext>
            </a:extLst>
          </p:cNvPr>
          <p:cNvSpPr/>
          <p:nvPr/>
        </p:nvSpPr>
        <p:spPr>
          <a:xfrm>
            <a:off x="2785119" y="2483077"/>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"Little Big Girl" is the twelfth episode of "The </a:t>
            </a:r>
            <a:r>
              <a:rPr lang="en-US" sz="1600" i="1" dirty="0" err="1">
                <a:solidFill>
                  <a:schemeClr val="bg1">
                    <a:lumMod val="50000"/>
                  </a:schemeClr>
                </a:solidFill>
              </a:rPr>
              <a:t>Simpsons”’s</a:t>
            </a:r>
            <a:r>
              <a:rPr lang="en-US" sz="1600" i="1" dirty="0">
                <a:solidFill>
                  <a:schemeClr val="bg1">
                    <a:lumMod val="50000"/>
                  </a:schemeClr>
                </a:solidFill>
              </a:rPr>
              <a:t> eighteenth season. It originally aired on the Fox network in the United States on February 11, 2007. It was written by Don Payne, and directed by Raymond S. </a:t>
            </a:r>
            <a:r>
              <a:rPr lang="en-US" sz="1600" i="1" dirty="0" err="1">
                <a:solidFill>
                  <a:schemeClr val="bg1">
                    <a:lumMod val="50000"/>
                  </a:schemeClr>
                </a:solidFill>
              </a:rPr>
              <a:t>Persi</a:t>
            </a:r>
            <a:r>
              <a:rPr lang="en-US" sz="1600" i="1" dirty="0">
                <a:solidFill>
                  <a:schemeClr val="bg1">
                    <a:lumMod val="50000"/>
                  </a:schemeClr>
                </a:solidFill>
              </a:rPr>
              <a:t>. Natalie Portman guest starred as a new character, Darcy. The title is a play on the Dustin Hoffman movie "Little Big Man". The last time the title was parodied was in season 11's "Little Big Mom."</a:t>
            </a:r>
          </a:p>
        </p:txBody>
      </p:sp>
      <p:grpSp>
        <p:nvGrpSpPr>
          <p:cNvPr id="79" name="Group 78">
            <a:extLst>
              <a:ext uri="{FF2B5EF4-FFF2-40B4-BE49-F238E27FC236}">
                <a16:creationId xmlns:a16="http://schemas.microsoft.com/office/drawing/2014/main" id="{4417F12F-5FA2-434B-9259-A7B4B85B3EC2}"/>
              </a:ext>
            </a:extLst>
          </p:cNvPr>
          <p:cNvGrpSpPr/>
          <p:nvPr/>
        </p:nvGrpSpPr>
        <p:grpSpPr>
          <a:xfrm>
            <a:off x="9876973" y="365124"/>
            <a:ext cx="1903862" cy="1944146"/>
            <a:chOff x="7248509" y="3880555"/>
            <a:chExt cx="3148095" cy="2905367"/>
          </a:xfrm>
        </p:grpSpPr>
        <p:sp>
          <p:nvSpPr>
            <p:cNvPr id="80" name="Triangle 79">
              <a:extLst>
                <a:ext uri="{FF2B5EF4-FFF2-40B4-BE49-F238E27FC236}">
                  <a16:creationId xmlns:a16="http://schemas.microsoft.com/office/drawing/2014/main" id="{A0E0E804-7E73-004F-ABB3-30B6743EF65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Oval 80">
              <a:extLst>
                <a:ext uri="{FF2B5EF4-FFF2-40B4-BE49-F238E27FC236}">
                  <a16:creationId xmlns:a16="http://schemas.microsoft.com/office/drawing/2014/main" id="{D602EA74-B18F-9B4B-BC86-245C50F1215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Oval 81">
              <a:extLst>
                <a:ext uri="{FF2B5EF4-FFF2-40B4-BE49-F238E27FC236}">
                  <a16:creationId xmlns:a16="http://schemas.microsoft.com/office/drawing/2014/main" id="{3160DDD0-51B2-104C-BCCA-A44CB237217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83" name="Straight Arrow Connector 82">
              <a:extLst>
                <a:ext uri="{FF2B5EF4-FFF2-40B4-BE49-F238E27FC236}">
                  <a16:creationId xmlns:a16="http://schemas.microsoft.com/office/drawing/2014/main" id="{FD06B159-6124-BF48-9FEA-0DD11FF8D88C}"/>
                </a:ext>
              </a:extLst>
            </p:cNvPr>
            <p:cNvCxnSpPr>
              <a:cxnSpLocks/>
              <a:stCxn id="8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4ECA689C-14B1-BF46-B478-794F6A99B99E}"/>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84" name="Rectangle 83">
                  <a:extLst>
                    <a:ext uri="{FF2B5EF4-FFF2-40B4-BE49-F238E27FC236}">
                      <a16:creationId xmlns:a16="http://schemas.microsoft.com/office/drawing/2014/main" id="{4ECA689C-14B1-BF46-B478-794F6A99B99E}"/>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4"/>
                  <a:stretch>
                    <a:fillRect l="-28125" t="-8824" r="-28125" b="-17647"/>
                  </a:stretch>
                </a:blipFill>
              </p:spPr>
              <p:txBody>
                <a:bodyPr/>
                <a:lstStyle/>
                <a:p>
                  <a:r>
                    <a:rPr lang="en-US">
                      <a:noFill/>
                    </a:rPr>
                    <a:t> </a:t>
                  </a:r>
                </a:p>
              </p:txBody>
            </p:sp>
          </mc:Fallback>
        </mc:AlternateContent>
      </p:grpSp>
      <p:sp>
        <p:nvSpPr>
          <p:cNvPr id="85" name="Rounded Rectangular Callout 84">
            <a:extLst>
              <a:ext uri="{FF2B5EF4-FFF2-40B4-BE49-F238E27FC236}">
                <a16:creationId xmlns:a16="http://schemas.microsoft.com/office/drawing/2014/main" id="{5FF98E0E-0029-7041-ADAE-FC2BDDD95AB8}"/>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86" name="Rounded Rectangular Callout 85">
            <a:extLst>
              <a:ext uri="{FF2B5EF4-FFF2-40B4-BE49-F238E27FC236}">
                <a16:creationId xmlns:a16="http://schemas.microsoft.com/office/drawing/2014/main" id="{67148C13-DEBB-1E46-852A-2D1A2A64305F}"/>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273973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10" presetClass="entr" presetSubtype="0" fill="hold" grpId="0" nodeType="afterEffect">
                                  <p:stCondLst>
                                    <p:cond delay="10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100"/>
                            </p:stCondLst>
                            <p:childTnLst>
                              <p:par>
                                <p:cTn id="13" presetID="10" presetClass="entr" presetSubtype="0" fill="hold" grpId="0" nodeType="afterEffect">
                                  <p:stCondLst>
                                    <p:cond delay="10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700"/>
                            </p:stCondLst>
                            <p:childTnLst>
                              <p:par>
                                <p:cTn id="17" presetID="10" presetClass="entr" presetSubtype="0" fill="hold" grpId="0" nodeType="afterEffect">
                                  <p:stCondLst>
                                    <p:cond delay="1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300"/>
                            </p:stCondLst>
                            <p:childTnLst>
                              <p:par>
                                <p:cTn id="21" presetID="10" presetClass="entr" presetSubtype="0" fill="hold" grpId="0" nodeType="after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900"/>
                            </p:stCondLst>
                            <p:childTnLst>
                              <p:par>
                                <p:cTn id="25" presetID="10" presetClass="entr" presetSubtype="0" fill="hold" grpId="0" nodeType="afterEffect">
                                  <p:stCondLst>
                                    <p:cond delay="10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18F0885-1909-3041-A671-B4C096FAD037}"/>
              </a:ext>
            </a:extLst>
          </p:cNvPr>
          <p:cNvSpPr/>
          <p:nvPr/>
        </p:nvSpPr>
        <p:spPr>
          <a:xfrm>
            <a:off x="1736033" y="3789951"/>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Big Girl's Blouse is an Australian skit program that aired in the mid-1990s on the Seven Network. The show was created by Gina Riley, Jane Turner and Magda Szubanski who all went on to star in "Kath &amp; Kim". There were four one-hour episodes, plus the pilot, which are usually shown as eight half-hour episodes. The phrase "Big Girl's Blouse" is a British English idiom meaning "ineffectual or weak, someone failing to show …. </a:t>
            </a:r>
          </a:p>
        </p:txBody>
      </p:sp>
      <p:sp>
        <p:nvSpPr>
          <p:cNvPr id="38" name="Rectangle 37">
            <a:extLst>
              <a:ext uri="{FF2B5EF4-FFF2-40B4-BE49-F238E27FC236}">
                <a16:creationId xmlns:a16="http://schemas.microsoft.com/office/drawing/2014/main" id="{8F12DBF6-183C-7146-A4AF-D1433431FCA5}"/>
              </a:ext>
            </a:extLst>
          </p:cNvPr>
          <p:cNvSpPr/>
          <p:nvPr/>
        </p:nvSpPr>
        <p:spPr>
          <a:xfrm>
            <a:off x="2013895" y="3466560"/>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a:t>
            </a:r>
            <a:r>
              <a:rPr lang="en-US" sz="1600" i="1" dirty="0" err="1">
                <a:solidFill>
                  <a:schemeClr val="bg1">
                    <a:lumMod val="50000"/>
                  </a:schemeClr>
                </a:solidFill>
              </a:rPr>
              <a:t>Homerpalooza</a:t>
            </a:r>
            <a:r>
              <a:rPr lang="en-US" sz="1600" i="1" dirty="0">
                <a:solidFill>
                  <a:schemeClr val="bg1">
                    <a:lumMod val="50000"/>
                  </a:schemeClr>
                </a:solidFill>
              </a:rPr>
              <a:t>" is the 24th episode of "The Simpsons"' seventh season. It originally aired on the Fox network in the United States on May 19, 1996. The plot focuses on Homer joining the "</a:t>
            </a:r>
            <a:r>
              <a:rPr lang="en-US" sz="1600" i="1" dirty="0" err="1">
                <a:solidFill>
                  <a:schemeClr val="bg1">
                    <a:lumMod val="50000"/>
                  </a:schemeClr>
                </a:solidFill>
              </a:rPr>
              <a:t>Hullabalooza</a:t>
            </a:r>
            <a:r>
              <a:rPr lang="en-US" sz="1600" i="1" dirty="0">
                <a:solidFill>
                  <a:schemeClr val="bg1">
                    <a:lumMod val="50000"/>
                  </a:schemeClr>
                </a:solidFill>
              </a:rPr>
              <a:t>" music festival as a carnival freak. The episode title is a play on the Lollapalooza music festival. It was the last "The Simpsons" episode written by Brent Forrester and the last episode directed by Wes Archer. …</a:t>
            </a:r>
          </a:p>
        </p:txBody>
      </p:sp>
      <p:sp>
        <p:nvSpPr>
          <p:cNvPr id="39" name="Rectangle 38">
            <a:extLst>
              <a:ext uri="{FF2B5EF4-FFF2-40B4-BE49-F238E27FC236}">
                <a16:creationId xmlns:a16="http://schemas.microsoft.com/office/drawing/2014/main" id="{0955837B-AB54-4F4D-B3E8-CE3D3716122D}"/>
              </a:ext>
            </a:extLst>
          </p:cNvPr>
          <p:cNvSpPr/>
          <p:nvPr/>
        </p:nvSpPr>
        <p:spPr>
          <a:xfrm>
            <a:off x="2283554" y="3114148"/>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Raymond S. </a:t>
            </a:r>
            <a:r>
              <a:rPr lang="en-US" sz="1600" i="1" dirty="0" err="1">
                <a:solidFill>
                  <a:schemeClr val="bg1">
                    <a:lumMod val="50000"/>
                  </a:schemeClr>
                </a:solidFill>
              </a:rPr>
              <a:t>Persi</a:t>
            </a:r>
            <a:r>
              <a:rPr lang="en-US" sz="1600" i="1" dirty="0">
                <a:solidFill>
                  <a:schemeClr val="bg1">
                    <a:lumMod val="50000"/>
                  </a:schemeClr>
                </a:solidFill>
              </a:rPr>
              <a:t> is an American animator, director, screenwriter, producer, storyboard artist and voice actor. He has directed many episodes of "The Simpsons", including "Mobile Homer", "The Girl Who Slept Too Little", "The Monkey Suit", "Little Big Girl", "24 Minutes", "Love, Springfieldian Style" and the Emmy-award winning "The Seemingly Never-Ending Story". </a:t>
            </a:r>
            <a:r>
              <a:rPr lang="en-US" sz="1600" i="1" dirty="0" err="1">
                <a:solidFill>
                  <a:schemeClr val="bg1">
                    <a:lumMod val="50000"/>
                  </a:schemeClr>
                </a:solidFill>
              </a:rPr>
              <a:t>Persi</a:t>
            </a:r>
            <a:r>
              <a:rPr lang="en-US" sz="1600" i="1" dirty="0">
                <a:solidFill>
                  <a:schemeClr val="bg1">
                    <a:lumMod val="50000"/>
                  </a:schemeClr>
                </a:solidFill>
              </a:rPr>
              <a:t> went on to work as a sequence director  … </a:t>
            </a:r>
          </a:p>
        </p:txBody>
      </p:sp>
      <p:sp>
        <p:nvSpPr>
          <p:cNvPr id="40" name="Rectangle 39">
            <a:extLst>
              <a:ext uri="{FF2B5EF4-FFF2-40B4-BE49-F238E27FC236}">
                <a16:creationId xmlns:a16="http://schemas.microsoft.com/office/drawing/2014/main" id="{D28A4523-B6B7-B647-820E-4EF4F91C87BB}"/>
              </a:ext>
            </a:extLst>
          </p:cNvPr>
          <p:cNvSpPr/>
          <p:nvPr/>
        </p:nvSpPr>
        <p:spPr>
          <a:xfrm>
            <a:off x="2565913" y="2801319"/>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Ronald </a:t>
            </a:r>
            <a:r>
              <a:rPr lang="en-US" sz="1600" i="1" dirty="0" err="1">
                <a:solidFill>
                  <a:schemeClr val="bg1">
                    <a:lumMod val="50000"/>
                  </a:schemeClr>
                </a:solidFill>
              </a:rPr>
              <a:t>Jaimeer</a:t>
            </a:r>
            <a:r>
              <a:rPr lang="en-US" sz="1600" i="1" dirty="0">
                <a:solidFill>
                  <a:schemeClr val="bg1">
                    <a:lumMod val="50000"/>
                  </a:schemeClr>
                </a:solidFill>
              </a:rPr>
              <a:t> C. </a:t>
            </a:r>
            <a:r>
              <a:rPr lang="en-US" sz="1600" i="1" dirty="0" err="1">
                <a:solidFill>
                  <a:schemeClr val="bg1">
                    <a:lumMod val="50000"/>
                  </a:schemeClr>
                </a:solidFill>
              </a:rPr>
              <a:t>Humarang</a:t>
            </a:r>
            <a:r>
              <a:rPr lang="en-US" sz="1600" i="1" dirty="0">
                <a:solidFill>
                  <a:schemeClr val="bg1">
                    <a:lumMod val="50000"/>
                  </a:schemeClr>
                </a:solidFill>
              </a:rPr>
              <a:t> (born December 15, 1994 in </a:t>
            </a:r>
            <a:r>
              <a:rPr lang="en-US" sz="1600" i="1" dirty="0" err="1">
                <a:solidFill>
                  <a:schemeClr val="bg1">
                    <a:lumMod val="50000"/>
                  </a:schemeClr>
                </a:solidFill>
              </a:rPr>
              <a:t>Agoncillo</a:t>
            </a:r>
            <a:r>
              <a:rPr lang="en-US" sz="1600" i="1" dirty="0">
                <a:solidFill>
                  <a:schemeClr val="bg1">
                    <a:lumMod val="50000"/>
                  </a:schemeClr>
                </a:solidFill>
              </a:rPr>
              <a:t>, Batangas, Philippines) is a Filipino singer and actor. His career started when he joined "Little Big Star" where became a major part of the Big Division of Little Big Star Season I, along with the likes of Sam Concepcion and </a:t>
            </a:r>
            <a:r>
              <a:rPr lang="en-US" sz="1600" i="1" dirty="0" err="1">
                <a:solidFill>
                  <a:schemeClr val="bg1">
                    <a:lumMod val="50000"/>
                  </a:schemeClr>
                </a:solidFill>
              </a:rPr>
              <a:t>Charice</a:t>
            </a:r>
            <a:r>
              <a:rPr lang="en-US" sz="1600" i="1" dirty="0">
                <a:solidFill>
                  <a:schemeClr val="bg1">
                    <a:lumMod val="50000"/>
                  </a:schemeClr>
                </a:solidFill>
              </a:rPr>
              <a:t> </a:t>
            </a:r>
            <a:r>
              <a:rPr lang="en-US" sz="1600" i="1" dirty="0" err="1">
                <a:solidFill>
                  <a:schemeClr val="bg1">
                    <a:lumMod val="50000"/>
                  </a:schemeClr>
                </a:solidFill>
              </a:rPr>
              <a:t>Pempengco</a:t>
            </a:r>
            <a:r>
              <a:rPr lang="en-US" sz="1600" i="1" dirty="0">
                <a:solidFill>
                  <a:schemeClr val="bg1">
                    <a:lumMod val="50000"/>
                  </a:schemeClr>
                </a:solidFill>
              </a:rPr>
              <a:t>. He has also been part of the Little Big Star’s album with his own rendition of "</a:t>
            </a:r>
            <a:r>
              <a:rPr lang="en-US" sz="1600" i="1" dirty="0" err="1">
                <a:solidFill>
                  <a:schemeClr val="bg1">
                    <a:lumMod val="50000"/>
                  </a:schemeClr>
                </a:solidFill>
              </a:rPr>
              <a:t>Iisa</a:t>
            </a:r>
            <a:r>
              <a:rPr lang="en-US" sz="1600" i="1" dirty="0">
                <a:solidFill>
                  <a:schemeClr val="bg1">
                    <a:lumMod val="50000"/>
                  </a:schemeClr>
                </a:solidFill>
              </a:rPr>
              <a:t> Lang </a:t>
            </a:r>
            <a:r>
              <a:rPr lang="en-US" sz="1600" i="1" dirty="0" err="1">
                <a:solidFill>
                  <a:schemeClr val="bg1">
                    <a:lumMod val="50000"/>
                  </a:schemeClr>
                </a:solidFill>
              </a:rPr>
              <a:t>Tayo</a:t>
            </a:r>
            <a:r>
              <a:rPr lang="en-US" sz="1600" i="1" dirty="0">
                <a:solidFill>
                  <a:schemeClr val="bg1">
                    <a:lumMod val="50000"/>
                  </a:schemeClr>
                </a:solidFill>
              </a:rPr>
              <a:t>". ….</a:t>
            </a:r>
          </a:p>
        </p:txBody>
      </p:sp>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2: </a:t>
            </a:r>
            <a:r>
              <a:rPr lang="en-US" dirty="0"/>
              <a:t>Language of Simple QA Models</a:t>
            </a:r>
          </a:p>
        </p:txBody>
      </p:sp>
      <p:sp>
        <p:nvSpPr>
          <p:cNvPr id="77" name="Content Placeholder 76">
            <a:extLst>
              <a:ext uri="{FF2B5EF4-FFF2-40B4-BE49-F238E27FC236}">
                <a16:creationId xmlns:a16="http://schemas.microsoft.com/office/drawing/2014/main" id="{E2C0FF32-03DE-E649-9953-390FE0768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73</a:t>
            </a:fld>
            <a:endParaRPr lang="en-US" dirty="0"/>
          </a:p>
        </p:txBody>
      </p:sp>
      <p:sp>
        <p:nvSpPr>
          <p:cNvPr id="49" name="Rectangle 48">
            <a:extLst>
              <a:ext uri="{FF2B5EF4-FFF2-40B4-BE49-F238E27FC236}">
                <a16:creationId xmlns:a16="http://schemas.microsoft.com/office/drawing/2014/main" id="{942FA80C-F796-2F46-9AC6-784320B488FF}"/>
              </a:ext>
            </a:extLst>
          </p:cNvPr>
          <p:cNvSpPr/>
          <p:nvPr/>
        </p:nvSpPr>
        <p:spPr>
          <a:xfrm>
            <a:off x="2785119" y="2483077"/>
            <a:ext cx="6096000" cy="1569660"/>
          </a:xfrm>
          <a:prstGeom prst="rect">
            <a:avLst/>
          </a:prstGeom>
          <a:solidFill>
            <a:schemeClr val="bg1">
              <a:lumMod val="95000"/>
            </a:schemeClr>
          </a:solidFill>
          <a:ln>
            <a:solidFill>
              <a:schemeClr val="tx1"/>
            </a:solidFill>
          </a:ln>
        </p:spPr>
        <p:txBody>
          <a:bodyPr lIns="45720">
            <a:spAutoFit/>
          </a:bodyPr>
          <a:lstStyle/>
          <a:p>
            <a:pPr algn="just"/>
            <a:r>
              <a:rPr lang="en-US" sz="1600" i="1" dirty="0">
                <a:solidFill>
                  <a:schemeClr val="bg1">
                    <a:lumMod val="50000"/>
                  </a:schemeClr>
                </a:solidFill>
              </a:rPr>
              <a:t>"Little Big Girl" is the twelfth episode of "The </a:t>
            </a:r>
            <a:r>
              <a:rPr lang="en-US" sz="1600" i="1" dirty="0" err="1">
                <a:solidFill>
                  <a:schemeClr val="bg1">
                    <a:lumMod val="50000"/>
                  </a:schemeClr>
                </a:solidFill>
              </a:rPr>
              <a:t>Simpsons”’s</a:t>
            </a:r>
            <a:r>
              <a:rPr lang="en-US" sz="1600" i="1" dirty="0">
                <a:solidFill>
                  <a:schemeClr val="bg1">
                    <a:lumMod val="50000"/>
                  </a:schemeClr>
                </a:solidFill>
              </a:rPr>
              <a:t> eighteenth season. It originally aired on the Fox network in the United States on February 11, 2007. It was written by Don Payne, and directed by Raymond S. </a:t>
            </a:r>
            <a:r>
              <a:rPr lang="en-US" sz="1600" i="1" dirty="0" err="1">
                <a:solidFill>
                  <a:schemeClr val="bg1">
                    <a:lumMod val="50000"/>
                  </a:schemeClr>
                </a:solidFill>
              </a:rPr>
              <a:t>Persi</a:t>
            </a:r>
            <a:r>
              <a:rPr lang="en-US" sz="1600" i="1" dirty="0">
                <a:solidFill>
                  <a:schemeClr val="bg1">
                    <a:lumMod val="50000"/>
                  </a:schemeClr>
                </a:solidFill>
              </a:rPr>
              <a:t>. Natalie Portman guest starred as a new character, Darcy. The title is a play on the Dustin Hoffman movie "Little Big Man". The last time the title was parodied was in season 11's "Little Big Mom."</a:t>
            </a:r>
          </a:p>
        </p:txBody>
      </p:sp>
      <p:sp>
        <p:nvSpPr>
          <p:cNvPr id="52" name="Rounded Rectangle 51">
            <a:extLst>
              <a:ext uri="{FF2B5EF4-FFF2-40B4-BE49-F238E27FC236}">
                <a16:creationId xmlns:a16="http://schemas.microsoft.com/office/drawing/2014/main" id="{5F96CF94-A354-9745-804A-6F0F7577C492}"/>
              </a:ext>
            </a:extLst>
          </p:cNvPr>
          <p:cNvSpPr/>
          <p:nvPr/>
        </p:nvSpPr>
        <p:spPr>
          <a:xfrm>
            <a:off x="2155383" y="4324769"/>
            <a:ext cx="2811030" cy="612934"/>
          </a:xfrm>
          <a:prstGeom prst="roundRect">
            <a:avLst/>
          </a:prstGeom>
          <a:solidFill>
            <a:srgbClr val="E1E0FF"/>
          </a:solidFill>
          <a:ln>
            <a:solidFill>
              <a:schemeClr val="accent4">
                <a:lumMod val="75000"/>
              </a:schemeClr>
            </a:solid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i="1" dirty="0">
                <a:solidFill>
                  <a:schemeClr val="tx1"/>
                </a:solidFill>
              </a:rPr>
              <a:t>“Who is the director of Simpson’s ‘Little Big Girl’?”</a:t>
            </a:r>
          </a:p>
        </p:txBody>
      </p:sp>
      <p:sp>
        <p:nvSpPr>
          <p:cNvPr id="55" name="Rounded Rectangle 54">
            <a:extLst>
              <a:ext uri="{FF2B5EF4-FFF2-40B4-BE49-F238E27FC236}">
                <a16:creationId xmlns:a16="http://schemas.microsoft.com/office/drawing/2014/main" id="{033C3BAB-61C6-624D-A0BA-8050D4862151}"/>
              </a:ext>
            </a:extLst>
          </p:cNvPr>
          <p:cNvSpPr/>
          <p:nvPr/>
        </p:nvSpPr>
        <p:spPr>
          <a:xfrm>
            <a:off x="2805430" y="3267907"/>
            <a:ext cx="1548205" cy="237996"/>
          </a:xfrm>
          <a:prstGeom prst="roundRect">
            <a:avLst/>
          </a:prstGeom>
          <a:solidFill>
            <a:srgbClr val="FFFF00">
              <a:alpha val="13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urved Connector 56">
            <a:extLst>
              <a:ext uri="{FF2B5EF4-FFF2-40B4-BE49-F238E27FC236}">
                <a16:creationId xmlns:a16="http://schemas.microsoft.com/office/drawing/2014/main" id="{C4A4AC3D-F849-6547-9030-6BA0B15CB99F}"/>
              </a:ext>
            </a:extLst>
          </p:cNvPr>
          <p:cNvCxnSpPr>
            <a:cxnSpLocks/>
            <a:stCxn id="52" idx="0"/>
            <a:endCxn id="55" idx="2"/>
          </p:cNvCxnSpPr>
          <p:nvPr/>
        </p:nvCxnSpPr>
        <p:spPr>
          <a:xfrm rot="5400000" flipH="1" flipV="1">
            <a:off x="3160782" y="3906019"/>
            <a:ext cx="818866" cy="18635"/>
          </a:xfrm>
          <a:prstGeom prst="curvedConnector3">
            <a:avLst>
              <a:gd name="adj1" fmla="val 50000"/>
            </a:avLst>
          </a:prstGeom>
          <a:ln w="31750">
            <a:solidFill>
              <a:srgbClr val="FFC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4EB8BBE5-2381-6442-86D5-9B3E0DD8C52F}"/>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61" name="TextBox 60">
            <a:extLst>
              <a:ext uri="{FF2B5EF4-FFF2-40B4-BE49-F238E27FC236}">
                <a16:creationId xmlns:a16="http://schemas.microsoft.com/office/drawing/2014/main" id="{E90CC109-E854-B043-9E62-6CD407E5CC5D}"/>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62" name="TextBox 61">
            <a:extLst>
              <a:ext uri="{FF2B5EF4-FFF2-40B4-BE49-F238E27FC236}">
                <a16:creationId xmlns:a16="http://schemas.microsoft.com/office/drawing/2014/main" id="{DFC028B3-032F-864A-9E36-0839D5FC1B6D}"/>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63" name="Google Shape;149;p22">
            <a:extLst>
              <a:ext uri="{FF2B5EF4-FFF2-40B4-BE49-F238E27FC236}">
                <a16:creationId xmlns:a16="http://schemas.microsoft.com/office/drawing/2014/main" id="{43FE43C5-BAE0-B248-95BA-68DBEF505160}"/>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pic>
        <p:nvPicPr>
          <p:cNvPr id="64" name="Picture 6" descr="How to duplicate a document">
            <a:extLst>
              <a:ext uri="{FF2B5EF4-FFF2-40B4-BE49-F238E27FC236}">
                <a16:creationId xmlns:a16="http://schemas.microsoft.com/office/drawing/2014/main" id="{EC1B33E3-8525-1143-BC4C-10F378D91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572618" y="27253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ular Callout 75">
            <a:extLst>
              <a:ext uri="{FF2B5EF4-FFF2-40B4-BE49-F238E27FC236}">
                <a16:creationId xmlns:a16="http://schemas.microsoft.com/office/drawing/2014/main" id="{5B796477-117D-1B48-8E8E-CB977F2902C4}"/>
              </a:ext>
            </a:extLst>
          </p:cNvPr>
          <p:cNvSpPr/>
          <p:nvPr/>
        </p:nvSpPr>
        <p:spPr>
          <a:xfrm>
            <a:off x="4477787" y="5030453"/>
            <a:ext cx="2272251" cy="646331"/>
          </a:xfrm>
          <a:prstGeom prst="wedgeRectCallout">
            <a:avLst>
              <a:gd name="adj1" fmla="val -64327"/>
              <a:gd name="adj2" fmla="val -55396"/>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Understandable to the simple models.</a:t>
            </a:r>
          </a:p>
        </p:txBody>
      </p:sp>
      <p:grpSp>
        <p:nvGrpSpPr>
          <p:cNvPr id="46" name="Group 45">
            <a:extLst>
              <a:ext uri="{FF2B5EF4-FFF2-40B4-BE49-F238E27FC236}">
                <a16:creationId xmlns:a16="http://schemas.microsoft.com/office/drawing/2014/main" id="{5A2A180A-3379-E744-8C41-6674BE582E2F}"/>
              </a:ext>
            </a:extLst>
          </p:cNvPr>
          <p:cNvGrpSpPr/>
          <p:nvPr/>
        </p:nvGrpSpPr>
        <p:grpSpPr>
          <a:xfrm>
            <a:off x="9876973" y="365124"/>
            <a:ext cx="1903862" cy="1944146"/>
            <a:chOff x="7248509" y="3880555"/>
            <a:chExt cx="3148095" cy="2905367"/>
          </a:xfrm>
        </p:grpSpPr>
        <p:sp>
          <p:nvSpPr>
            <p:cNvPr id="47" name="Triangle 46">
              <a:extLst>
                <a:ext uri="{FF2B5EF4-FFF2-40B4-BE49-F238E27FC236}">
                  <a16:creationId xmlns:a16="http://schemas.microsoft.com/office/drawing/2014/main" id="{19BAC52C-4BBF-5F46-B0F4-7880EC07E064}"/>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Oval 47">
              <a:extLst>
                <a:ext uri="{FF2B5EF4-FFF2-40B4-BE49-F238E27FC236}">
                  <a16:creationId xmlns:a16="http://schemas.microsoft.com/office/drawing/2014/main" id="{19578514-B165-E04D-B7A5-86BADE3BF660}"/>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Oval 58">
              <a:extLst>
                <a:ext uri="{FF2B5EF4-FFF2-40B4-BE49-F238E27FC236}">
                  <a16:creationId xmlns:a16="http://schemas.microsoft.com/office/drawing/2014/main" id="{5D54FE16-3000-8148-AF88-3E0BF73C8D1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68" name="Straight Arrow Connector 67">
              <a:extLst>
                <a:ext uri="{FF2B5EF4-FFF2-40B4-BE49-F238E27FC236}">
                  <a16:creationId xmlns:a16="http://schemas.microsoft.com/office/drawing/2014/main" id="{AB6F4CF0-A8C1-0E4A-9B5C-936493BD4914}"/>
                </a:ext>
              </a:extLst>
            </p:cNvPr>
            <p:cNvCxnSpPr>
              <a:cxnSpLocks/>
              <a:stCxn id="4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DF38A1A0-E9F1-2F47-AF0F-E1749CE79465}"/>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69" name="Rectangle 68">
                  <a:extLst>
                    <a:ext uri="{FF2B5EF4-FFF2-40B4-BE49-F238E27FC236}">
                      <a16:creationId xmlns:a16="http://schemas.microsoft.com/office/drawing/2014/main" id="{DF38A1A0-E9F1-2F47-AF0F-E1749CE79465}"/>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4"/>
                  <a:stretch>
                    <a:fillRect l="-28125" t="-8824" r="-28125" b="-17647"/>
                  </a:stretch>
                </a:blipFill>
              </p:spPr>
              <p:txBody>
                <a:bodyPr/>
                <a:lstStyle/>
                <a:p>
                  <a:r>
                    <a:rPr lang="en-US">
                      <a:noFill/>
                    </a:rPr>
                    <a:t> </a:t>
                  </a:r>
                </a:p>
              </p:txBody>
            </p:sp>
          </mc:Fallback>
        </mc:AlternateContent>
      </p:grpSp>
      <p:sp>
        <p:nvSpPr>
          <p:cNvPr id="78" name="Rounded Rectangular Callout 77">
            <a:extLst>
              <a:ext uri="{FF2B5EF4-FFF2-40B4-BE49-F238E27FC236}">
                <a16:creationId xmlns:a16="http://schemas.microsoft.com/office/drawing/2014/main" id="{112D27AE-D734-8D4E-A01D-4338708353A1}"/>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79" name="Rounded Rectangular Callout 78">
            <a:extLst>
              <a:ext uri="{FF2B5EF4-FFF2-40B4-BE49-F238E27FC236}">
                <a16:creationId xmlns:a16="http://schemas.microsoft.com/office/drawing/2014/main" id="{68BAB6DD-B44F-DC4A-A0CC-56978F2A05AB}"/>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79275280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2:</a:t>
            </a:r>
            <a:r>
              <a:rPr lang="en-US" sz="3200" dirty="0"/>
              <a:t> </a:t>
            </a:r>
            <a:r>
              <a:rPr lang="en-US" dirty="0"/>
              <a:t>Language of Simple QA Models</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74</a:t>
            </a:fld>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46" name="Right Arrow Callout 45">
            <a:extLst>
              <a:ext uri="{FF2B5EF4-FFF2-40B4-BE49-F238E27FC236}">
                <a16:creationId xmlns:a16="http://schemas.microsoft.com/office/drawing/2014/main" id="{0B1FC8B7-8D6B-554C-8232-37CF6EB32837}"/>
              </a:ext>
            </a:extLst>
          </p:cNvPr>
          <p:cNvSpPr/>
          <p:nvPr/>
        </p:nvSpPr>
        <p:spPr>
          <a:xfrm>
            <a:off x="187657" y="3109998"/>
            <a:ext cx="2898453" cy="923330"/>
          </a:xfrm>
          <a:prstGeom prst="rightArrowCallout">
            <a:avLst>
              <a:gd name="adj1" fmla="val 18217"/>
              <a:gd name="adj2" fmla="val 17369"/>
              <a:gd name="adj3" fmla="val 16521"/>
              <a:gd name="adj4" fmla="val 90792"/>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lIns="0" rIns="0">
            <a:spAutoFit/>
          </a:bodyPr>
          <a:lstStyle/>
          <a:p>
            <a:pPr algn="ctr"/>
            <a:r>
              <a:rPr lang="en-US" dirty="0"/>
              <a:t>question-answers as an expressive knowledge representation medium.</a:t>
            </a:r>
          </a:p>
        </p:txBody>
      </p:sp>
      <p:sp>
        <p:nvSpPr>
          <p:cNvPr id="23" name="Rectangle 22">
            <a:extLst>
              <a:ext uri="{FF2B5EF4-FFF2-40B4-BE49-F238E27FC236}">
                <a16:creationId xmlns:a16="http://schemas.microsoft.com/office/drawing/2014/main" id="{8459E544-F8AC-FE49-B382-65E71D63D2B5}"/>
              </a:ext>
            </a:extLst>
          </p:cNvPr>
          <p:cNvSpPr/>
          <p:nvPr/>
        </p:nvSpPr>
        <p:spPr>
          <a:xfrm>
            <a:off x="337270" y="4093398"/>
            <a:ext cx="2353529" cy="276999"/>
          </a:xfrm>
          <a:prstGeom prst="rect">
            <a:avLst/>
          </a:prstGeom>
        </p:spPr>
        <p:txBody>
          <a:bodyPr wrap="none">
            <a:spAutoFit/>
          </a:bodyPr>
          <a:lstStyle/>
          <a:p>
            <a:r>
              <a:rPr lang="en-US" sz="1200" dirty="0">
                <a:solidFill>
                  <a:schemeClr val="bg1">
                    <a:lumMod val="50000"/>
                  </a:schemeClr>
                </a:solidFill>
              </a:rPr>
              <a:t>[He et al., '15, FitzGerald et al. '18]</a:t>
            </a:r>
            <a:r>
              <a:rPr lang="en-US" sz="1200" dirty="0"/>
              <a:t> </a:t>
            </a:r>
          </a:p>
        </p:txBody>
      </p:sp>
      <p:grpSp>
        <p:nvGrpSpPr>
          <p:cNvPr id="49" name="Group 48">
            <a:extLst>
              <a:ext uri="{FF2B5EF4-FFF2-40B4-BE49-F238E27FC236}">
                <a16:creationId xmlns:a16="http://schemas.microsoft.com/office/drawing/2014/main" id="{5848212C-EC51-4E46-BCEC-A0A2A006C20A}"/>
              </a:ext>
            </a:extLst>
          </p:cNvPr>
          <p:cNvGrpSpPr/>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38731763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Subset Selection via Optimization</a:t>
            </a:r>
            <a:endParaRPr lang="en-US" sz="6600" dirty="0"/>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75</a:t>
            </a:fld>
            <a:endParaRPr lang="en-US" dirty="0"/>
          </a:p>
        </p:txBody>
      </p:sp>
      <p:sp>
        <p:nvSpPr>
          <p:cNvPr id="34" name="Rounded Rectangle 33">
            <a:extLst>
              <a:ext uri="{FF2B5EF4-FFF2-40B4-BE49-F238E27FC236}">
                <a16:creationId xmlns:a16="http://schemas.microsoft.com/office/drawing/2014/main" id="{539F28F7-CF9D-F747-809D-3B3F39033EF1}"/>
              </a:ext>
            </a:extLst>
          </p:cNvPr>
          <p:cNvSpPr/>
          <p:nvPr/>
        </p:nvSpPr>
        <p:spPr>
          <a:xfrm>
            <a:off x="2704685" y="2713859"/>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in which season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5" name="Rounded Rectangle 34">
            <a:extLst>
              <a:ext uri="{FF2B5EF4-FFF2-40B4-BE49-F238E27FC236}">
                <a16:creationId xmlns:a16="http://schemas.microsoft.com/office/drawing/2014/main" id="{5D8ED03C-9170-5D4E-9967-9576BA4CDFCC}"/>
              </a:ext>
            </a:extLst>
          </p:cNvPr>
          <p:cNvSpPr/>
          <p:nvPr/>
        </p:nvSpPr>
        <p:spPr>
          <a:xfrm>
            <a:off x="2718095" y="3626824"/>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"Little Big Girl" is which episode of "the </a:t>
            </a:r>
            <a:r>
              <a:rPr lang="en-US" sz="1600" i="1" dirty="0" err="1">
                <a:solidFill>
                  <a:schemeClr val="bg1">
                    <a:lumMod val="50000"/>
                  </a:schemeClr>
                </a:solidFill>
              </a:rPr>
              <a:t>Simpsons"'s</a:t>
            </a:r>
            <a:r>
              <a:rPr lang="en-US" sz="1600" i="1" dirty="0">
                <a:solidFill>
                  <a:schemeClr val="bg1">
                    <a:lumMod val="50000"/>
                  </a:schemeClr>
                </a:solidFill>
              </a:rPr>
              <a:t>? </a:t>
            </a:r>
          </a:p>
        </p:txBody>
      </p:sp>
      <p:sp>
        <p:nvSpPr>
          <p:cNvPr id="36" name="Rounded Rectangle 35">
            <a:extLst>
              <a:ext uri="{FF2B5EF4-FFF2-40B4-BE49-F238E27FC236}">
                <a16:creationId xmlns:a16="http://schemas.microsoft.com/office/drawing/2014/main" id="{ACC1312C-620C-9B46-82E8-0D639210F06A}"/>
              </a:ext>
            </a:extLst>
          </p:cNvPr>
          <p:cNvSpPr/>
          <p:nvPr/>
        </p:nvSpPr>
        <p:spPr>
          <a:xfrm>
            <a:off x="2702109" y="3172173"/>
            <a:ext cx="4515669"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“Who is the director of Simpson’s ‘Little Big Girl’?”</a:t>
            </a:r>
          </a:p>
        </p:txBody>
      </p:sp>
      <p:sp>
        <p:nvSpPr>
          <p:cNvPr id="29" name="Rounded Rectangle 28">
            <a:extLst>
              <a:ext uri="{FF2B5EF4-FFF2-40B4-BE49-F238E27FC236}">
                <a16:creationId xmlns:a16="http://schemas.microsoft.com/office/drawing/2014/main" id="{6C1A2505-D508-8948-B89D-F3598C05227D}"/>
              </a:ext>
            </a:extLst>
          </p:cNvPr>
          <p:cNvSpPr/>
          <p:nvPr/>
        </p:nvSpPr>
        <p:spPr>
          <a:xfrm>
            <a:off x="2702109" y="4066454"/>
            <a:ext cx="4515670"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1600" i="1" dirty="0">
                <a:solidFill>
                  <a:schemeClr val="bg1">
                    <a:lumMod val="50000"/>
                  </a:schemeClr>
                </a:solidFill>
              </a:rPr>
              <a:t>When was ‘Little Big Girl’ aired in USA?</a:t>
            </a:r>
          </a:p>
        </p:txBody>
      </p:sp>
      <p:sp>
        <p:nvSpPr>
          <p:cNvPr id="31" name="Rounded Rectangle 30">
            <a:extLst>
              <a:ext uri="{FF2B5EF4-FFF2-40B4-BE49-F238E27FC236}">
                <a16:creationId xmlns:a16="http://schemas.microsoft.com/office/drawing/2014/main" id="{C564DFB9-EACC-EC48-8295-216C0ACCC397}"/>
              </a:ext>
            </a:extLst>
          </p:cNvPr>
          <p:cNvSpPr/>
          <p:nvPr/>
        </p:nvSpPr>
        <p:spPr>
          <a:xfrm>
            <a:off x="2704563" y="4501411"/>
            <a:ext cx="4513215" cy="272415"/>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pPr algn="ctr"/>
            <a:r>
              <a:rPr lang="en-US" sz="1600" i="1" dirty="0">
                <a:solidFill>
                  <a:schemeClr val="bg1">
                    <a:lumMod val="50000"/>
                  </a:schemeClr>
                </a:solidFill>
              </a:rPr>
              <a:t>Who is the writer of ‘Little Big Girl’ episode?</a:t>
            </a:r>
          </a:p>
        </p:txBody>
      </p:sp>
      <p:sp>
        <p:nvSpPr>
          <p:cNvPr id="60" name="Rounded Rectangle 59">
            <a:extLst>
              <a:ext uri="{FF2B5EF4-FFF2-40B4-BE49-F238E27FC236}">
                <a16:creationId xmlns:a16="http://schemas.microsoft.com/office/drawing/2014/main" id="{6D332A35-9D20-3648-A81D-6AF38F2B25F2}"/>
              </a:ext>
            </a:extLst>
          </p:cNvPr>
          <p:cNvSpPr/>
          <p:nvPr/>
        </p:nvSpPr>
        <p:spPr>
          <a:xfrm>
            <a:off x="7536019" y="271941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eighteenth</a:t>
            </a:r>
            <a:endParaRPr lang="en-US" sz="1600" dirty="0">
              <a:solidFill>
                <a:schemeClr val="bg1">
                  <a:lumMod val="50000"/>
                </a:schemeClr>
              </a:solidFill>
            </a:endParaRPr>
          </a:p>
        </p:txBody>
      </p:sp>
      <p:sp>
        <p:nvSpPr>
          <p:cNvPr id="61" name="Rounded Rectangle 60">
            <a:extLst>
              <a:ext uri="{FF2B5EF4-FFF2-40B4-BE49-F238E27FC236}">
                <a16:creationId xmlns:a16="http://schemas.microsoft.com/office/drawing/2014/main" id="{CD2F51E6-20BF-5B48-9675-83017644E95B}"/>
              </a:ext>
            </a:extLst>
          </p:cNvPr>
          <p:cNvSpPr/>
          <p:nvPr/>
        </p:nvSpPr>
        <p:spPr>
          <a:xfrm>
            <a:off x="7520918" y="3178833"/>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50000"/>
                  </a:schemeClr>
                </a:solidFill>
              </a:rPr>
              <a:t>Raymond </a:t>
            </a:r>
            <a:r>
              <a:rPr lang="en-US" sz="1400" i="1" dirty="0" err="1">
                <a:solidFill>
                  <a:schemeClr val="bg1">
                    <a:lumMod val="50000"/>
                  </a:schemeClr>
                </a:solidFill>
              </a:rPr>
              <a:t>Persi</a:t>
            </a:r>
            <a:endParaRPr lang="en-US" sz="1400" dirty="0">
              <a:solidFill>
                <a:schemeClr val="bg1">
                  <a:lumMod val="50000"/>
                </a:schemeClr>
              </a:solidFill>
            </a:endParaRPr>
          </a:p>
        </p:txBody>
      </p:sp>
      <p:sp>
        <p:nvSpPr>
          <p:cNvPr id="62" name="Rounded Rectangle 61">
            <a:extLst>
              <a:ext uri="{FF2B5EF4-FFF2-40B4-BE49-F238E27FC236}">
                <a16:creationId xmlns:a16="http://schemas.microsoft.com/office/drawing/2014/main" id="{AF20A027-2C0C-5141-B7AB-438C3A243839}"/>
              </a:ext>
            </a:extLst>
          </p:cNvPr>
          <p:cNvSpPr/>
          <p:nvPr/>
        </p:nvSpPr>
        <p:spPr>
          <a:xfrm>
            <a:off x="7504932" y="3619909"/>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twelfth</a:t>
            </a:r>
            <a:endParaRPr lang="en-US" sz="1600" dirty="0">
              <a:solidFill>
                <a:schemeClr val="bg1">
                  <a:lumMod val="50000"/>
                </a:schemeClr>
              </a:solidFill>
            </a:endParaRPr>
          </a:p>
        </p:txBody>
      </p:sp>
      <p:sp>
        <p:nvSpPr>
          <p:cNvPr id="63" name="Rounded Rectangle 62">
            <a:extLst>
              <a:ext uri="{FF2B5EF4-FFF2-40B4-BE49-F238E27FC236}">
                <a16:creationId xmlns:a16="http://schemas.microsoft.com/office/drawing/2014/main" id="{EF5D0CA2-FFD8-0849-ACC7-39DA3F749F36}"/>
              </a:ext>
            </a:extLst>
          </p:cNvPr>
          <p:cNvSpPr/>
          <p:nvPr/>
        </p:nvSpPr>
        <p:spPr>
          <a:xfrm>
            <a:off x="7520918" y="4063947"/>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i="1" dirty="0">
                <a:solidFill>
                  <a:schemeClr val="bg1">
                    <a:lumMod val="50000"/>
                  </a:schemeClr>
                </a:solidFill>
              </a:rPr>
              <a:t>February 11, 2007</a:t>
            </a:r>
            <a:endParaRPr lang="en-US" sz="1400" dirty="0">
              <a:solidFill>
                <a:schemeClr val="bg1">
                  <a:lumMod val="50000"/>
                </a:schemeClr>
              </a:solidFill>
            </a:endParaRPr>
          </a:p>
        </p:txBody>
      </p:sp>
      <p:sp>
        <p:nvSpPr>
          <p:cNvPr id="66" name="Rounded Rectangle 65">
            <a:extLst>
              <a:ext uri="{FF2B5EF4-FFF2-40B4-BE49-F238E27FC236}">
                <a16:creationId xmlns:a16="http://schemas.microsoft.com/office/drawing/2014/main" id="{6CC9EE95-CC36-A24E-BC32-AE4A6750AE29}"/>
              </a:ext>
            </a:extLst>
          </p:cNvPr>
          <p:cNvSpPr/>
          <p:nvPr/>
        </p:nvSpPr>
        <p:spPr>
          <a:xfrm>
            <a:off x="7504932" y="4501280"/>
            <a:ext cx="1341970" cy="256032"/>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bg1">
                    <a:lumMod val="50000"/>
                  </a:schemeClr>
                </a:solidFill>
              </a:rPr>
              <a:t>Don Payne</a:t>
            </a:r>
            <a:endParaRPr lang="en-US" sz="1600" dirty="0">
              <a:solidFill>
                <a:schemeClr val="bg1">
                  <a:lumMod val="50000"/>
                </a:schemeClr>
              </a:solidFill>
            </a:endParaRPr>
          </a:p>
        </p:txBody>
      </p:sp>
      <p:sp>
        <p:nvSpPr>
          <p:cNvPr id="70" name="TextBox 69">
            <a:extLst>
              <a:ext uri="{FF2B5EF4-FFF2-40B4-BE49-F238E27FC236}">
                <a16:creationId xmlns:a16="http://schemas.microsoft.com/office/drawing/2014/main" id="{5C44D7B7-BC91-9244-ADF5-D81B6F405CE2}"/>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71" name="Google Shape;149;p22">
            <a:extLst>
              <a:ext uri="{FF2B5EF4-FFF2-40B4-BE49-F238E27FC236}">
                <a16:creationId xmlns:a16="http://schemas.microsoft.com/office/drawing/2014/main" id="{0DB0C697-AC1A-334E-9874-FF0FF58AD491}"/>
              </a:ext>
            </a:extLst>
          </p:cNvPr>
          <p:cNvSpPr txBox="1"/>
          <p:nvPr/>
        </p:nvSpPr>
        <p:spPr>
          <a:xfrm>
            <a:off x="44562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cxnSp>
        <p:nvCxnSpPr>
          <p:cNvPr id="74" name="Straight Arrow Connector 73">
            <a:extLst>
              <a:ext uri="{FF2B5EF4-FFF2-40B4-BE49-F238E27FC236}">
                <a16:creationId xmlns:a16="http://schemas.microsoft.com/office/drawing/2014/main" id="{18CE0218-0BBE-CE40-B8E3-205CAA22B383}"/>
              </a:ext>
            </a:extLst>
          </p:cNvPr>
          <p:cNvCxnSpPr>
            <a:cxnSpLocks/>
            <a:stCxn id="34" idx="3"/>
            <a:endCxn id="60" idx="1"/>
          </p:cNvCxnSpPr>
          <p:nvPr/>
        </p:nvCxnSpPr>
        <p:spPr>
          <a:xfrm flipV="1">
            <a:off x="7220354" y="2847435"/>
            <a:ext cx="315665" cy="26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86A414-93BD-1742-B71E-A02F21B10251}"/>
              </a:ext>
            </a:extLst>
          </p:cNvPr>
          <p:cNvCxnSpPr>
            <a:cxnSpLocks/>
            <a:stCxn id="36" idx="3"/>
            <a:endCxn id="61" idx="1"/>
          </p:cNvCxnSpPr>
          <p:nvPr/>
        </p:nvCxnSpPr>
        <p:spPr>
          <a:xfrm flipV="1">
            <a:off x="7217778" y="3306849"/>
            <a:ext cx="303140" cy="1532"/>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3B51A06-F7E4-D841-931D-EBDB15397AA1}"/>
              </a:ext>
            </a:extLst>
          </p:cNvPr>
          <p:cNvCxnSpPr>
            <a:cxnSpLocks/>
            <a:stCxn id="35" idx="3"/>
            <a:endCxn id="62" idx="1"/>
          </p:cNvCxnSpPr>
          <p:nvPr/>
        </p:nvCxnSpPr>
        <p:spPr>
          <a:xfrm flipV="1">
            <a:off x="7233764" y="3747925"/>
            <a:ext cx="271168" cy="15107"/>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BB7A385C-22C5-154F-9686-171A0ACA2FC1}"/>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cxnSp>
        <p:nvCxnSpPr>
          <p:cNvPr id="84" name="Straight Arrow Connector 83">
            <a:extLst>
              <a:ext uri="{FF2B5EF4-FFF2-40B4-BE49-F238E27FC236}">
                <a16:creationId xmlns:a16="http://schemas.microsoft.com/office/drawing/2014/main" id="{32741CF2-BF4A-CF4D-B816-3C0ADC1502BA}"/>
              </a:ext>
            </a:extLst>
          </p:cNvPr>
          <p:cNvCxnSpPr>
            <a:cxnSpLocks/>
            <a:stCxn id="29" idx="3"/>
            <a:endCxn id="63" idx="1"/>
          </p:cNvCxnSpPr>
          <p:nvPr/>
        </p:nvCxnSpPr>
        <p:spPr>
          <a:xfrm flipV="1">
            <a:off x="7217779" y="4191963"/>
            <a:ext cx="303139" cy="10699"/>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8C1F17-C5D3-4648-9082-B81E13D6EA3B}"/>
              </a:ext>
            </a:extLst>
          </p:cNvPr>
          <p:cNvCxnSpPr>
            <a:cxnSpLocks/>
            <a:stCxn id="31" idx="3"/>
            <a:endCxn id="66" idx="1"/>
          </p:cNvCxnSpPr>
          <p:nvPr/>
        </p:nvCxnSpPr>
        <p:spPr>
          <a:xfrm flipV="1">
            <a:off x="7217778" y="4629296"/>
            <a:ext cx="287154" cy="8323"/>
          </a:xfrm>
          <a:prstGeom prst="straightConnector1">
            <a:avLst/>
          </a:prstGeom>
          <a:ln w="12700">
            <a:solidFill>
              <a:srgbClr val="FFC10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1455933-ABFD-B549-AF10-661764D66D59}"/>
              </a:ext>
            </a:extLst>
          </p:cNvPr>
          <p:cNvSpPr txBox="1"/>
          <p:nvPr/>
        </p:nvSpPr>
        <p:spPr>
          <a:xfrm rot="5400000">
            <a:off x="4718876" y="4763011"/>
            <a:ext cx="550151" cy="646331"/>
          </a:xfrm>
          <a:prstGeom prst="rect">
            <a:avLst/>
          </a:prstGeom>
          <a:noFill/>
        </p:spPr>
        <p:txBody>
          <a:bodyPr wrap="none" rtlCol="0">
            <a:spAutoFit/>
          </a:bodyPr>
          <a:lstStyle/>
          <a:p>
            <a:r>
              <a:rPr lang="en-US" sz="3600" dirty="0"/>
              <a:t>...</a:t>
            </a:r>
          </a:p>
        </p:txBody>
      </p:sp>
      <p:sp>
        <p:nvSpPr>
          <p:cNvPr id="116" name="TextBox 115">
            <a:extLst>
              <a:ext uri="{FF2B5EF4-FFF2-40B4-BE49-F238E27FC236}">
                <a16:creationId xmlns:a16="http://schemas.microsoft.com/office/drawing/2014/main" id="{9BF61E4A-678B-144F-8DEE-CB42CE3BE8C5}"/>
              </a:ext>
            </a:extLst>
          </p:cNvPr>
          <p:cNvSpPr txBox="1"/>
          <p:nvPr/>
        </p:nvSpPr>
        <p:spPr>
          <a:xfrm rot="5400000">
            <a:off x="7932798" y="4763012"/>
            <a:ext cx="550151" cy="646331"/>
          </a:xfrm>
          <a:prstGeom prst="rect">
            <a:avLst/>
          </a:prstGeom>
          <a:noFill/>
        </p:spPr>
        <p:txBody>
          <a:bodyPr wrap="none" rtlCol="0">
            <a:spAutoFit/>
          </a:bodyPr>
          <a:lstStyle/>
          <a:p>
            <a:r>
              <a:rPr lang="en-US" sz="3600" dirty="0"/>
              <a:t>...</a:t>
            </a:r>
          </a:p>
        </p:txBody>
      </p:sp>
      <p:sp>
        <p:nvSpPr>
          <p:cNvPr id="117" name="TextBox 116">
            <a:extLst>
              <a:ext uri="{FF2B5EF4-FFF2-40B4-BE49-F238E27FC236}">
                <a16:creationId xmlns:a16="http://schemas.microsoft.com/office/drawing/2014/main" id="{B386229D-E77A-2A48-AEF7-AA00022A93D5}"/>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33303D1E-FF2E-9647-B4E5-DCAD69E975D9}"/>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122" name="TextBox 121">
                <a:extLst>
                  <a:ext uri="{FF2B5EF4-FFF2-40B4-BE49-F238E27FC236}">
                    <a16:creationId xmlns:a16="http://schemas.microsoft.com/office/drawing/2014/main" id="{33303D1E-FF2E-9647-B4E5-DCAD69E975D9}"/>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123" name="TextBox 122">
            <a:extLst>
              <a:ext uri="{FF2B5EF4-FFF2-40B4-BE49-F238E27FC236}">
                <a16:creationId xmlns:a16="http://schemas.microsoft.com/office/drawing/2014/main" id="{A2DFF48E-F317-4D4B-8B15-585C28E4F9D9}"/>
              </a:ext>
            </a:extLst>
          </p:cNvPr>
          <p:cNvSpPr txBox="1"/>
          <p:nvPr/>
        </p:nvSpPr>
        <p:spPr>
          <a:xfrm>
            <a:off x="9614040" y="4316543"/>
            <a:ext cx="2501006" cy="338554"/>
          </a:xfrm>
          <a:prstGeom prst="rect">
            <a:avLst/>
          </a:prstGeom>
          <a:noFill/>
        </p:spPr>
        <p:txBody>
          <a:bodyPr wrap="none" rtlCol="0">
            <a:spAutoFit/>
          </a:bodyPr>
          <a:lstStyle/>
          <a:p>
            <a:pPr algn="ctr"/>
            <a:r>
              <a:rPr lang="en-US" sz="1600" dirty="0"/>
              <a:t>discrete constrained search</a:t>
            </a:r>
          </a:p>
        </p:txBody>
      </p:sp>
      <p:sp>
        <p:nvSpPr>
          <p:cNvPr id="125" name="Rounded Rectangle 124">
            <a:extLst>
              <a:ext uri="{FF2B5EF4-FFF2-40B4-BE49-F238E27FC236}">
                <a16:creationId xmlns:a16="http://schemas.microsoft.com/office/drawing/2014/main" id="{4D3CF159-5371-6741-BCE4-DFBC32AEF1B9}"/>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grpSp>
        <p:nvGrpSpPr>
          <p:cNvPr id="49" name="Group 48">
            <a:extLst>
              <a:ext uri="{FF2B5EF4-FFF2-40B4-BE49-F238E27FC236}">
                <a16:creationId xmlns:a16="http://schemas.microsoft.com/office/drawing/2014/main" id="{5848212C-EC51-4E46-BCEC-A0A2A006C20A}"/>
              </a:ext>
            </a:extLst>
          </p:cNvPr>
          <p:cNvGrpSpPr/>
          <p:nvPr/>
        </p:nvGrpSpPr>
        <p:grpSpPr>
          <a:xfrm>
            <a:off x="9876973" y="365124"/>
            <a:ext cx="1903862" cy="1944146"/>
            <a:chOff x="7248509" y="3880555"/>
            <a:chExt cx="3148095" cy="2905367"/>
          </a:xfrm>
        </p:grpSpPr>
        <p:sp>
          <p:nvSpPr>
            <p:cNvPr id="50" name="Triangle 49">
              <a:extLst>
                <a:ext uri="{FF2B5EF4-FFF2-40B4-BE49-F238E27FC236}">
                  <a16:creationId xmlns:a16="http://schemas.microsoft.com/office/drawing/2014/main" id="{BA6A42CF-5F8B-FF48-9501-2EB3EF478E42}"/>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Oval 50">
              <a:extLst>
                <a:ext uri="{FF2B5EF4-FFF2-40B4-BE49-F238E27FC236}">
                  <a16:creationId xmlns:a16="http://schemas.microsoft.com/office/drawing/2014/main" id="{77F35FA2-6D98-3E44-8E94-FE5E45429234}"/>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Oval 51">
              <a:extLst>
                <a:ext uri="{FF2B5EF4-FFF2-40B4-BE49-F238E27FC236}">
                  <a16:creationId xmlns:a16="http://schemas.microsoft.com/office/drawing/2014/main" id="{07B28E6A-7B94-8148-B7FA-4D7D876C9F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3" name="Straight Arrow Connector 52">
              <a:extLst>
                <a:ext uri="{FF2B5EF4-FFF2-40B4-BE49-F238E27FC236}">
                  <a16:creationId xmlns:a16="http://schemas.microsoft.com/office/drawing/2014/main" id="{4C4D1382-30BD-F94D-96C1-282CDE36E818}"/>
                </a:ext>
              </a:extLst>
            </p:cNvPr>
            <p:cNvCxnSpPr>
              <a:cxnSpLocks/>
              <a:stCxn id="5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9333E8F-0619-A341-980D-74ED8C236C92}"/>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54" name="Rectangle 53">
                  <a:extLst>
                    <a:ext uri="{FF2B5EF4-FFF2-40B4-BE49-F238E27FC236}">
                      <a16:creationId xmlns:a16="http://schemas.microsoft.com/office/drawing/2014/main" id="{69333E8F-0619-A341-980D-74ED8C236C92}"/>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55" name="Rounded Rectangular Callout 54">
            <a:extLst>
              <a:ext uri="{FF2B5EF4-FFF2-40B4-BE49-F238E27FC236}">
                <a16:creationId xmlns:a16="http://schemas.microsoft.com/office/drawing/2014/main" id="{4277DF05-810E-2649-B7E9-8715F45AA8D3}"/>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56" name="Rounded Rectangular Callout 55">
            <a:extLst>
              <a:ext uri="{FF2B5EF4-FFF2-40B4-BE49-F238E27FC236}">
                <a16:creationId xmlns:a16="http://schemas.microsoft.com/office/drawing/2014/main" id="{52D4FE36-0149-B844-9BF4-9CAA03A4C16A}"/>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2820502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76</a:t>
            </a:fld>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nvSpPr>
        <p:spPr>
          <a:xfrm>
            <a:off x="9614040" y="4316543"/>
            <a:ext cx="2501006" cy="338554"/>
          </a:xfrm>
          <a:prstGeom prst="rect">
            <a:avLst/>
          </a:prstGeom>
          <a:noFill/>
        </p:spPr>
        <p:txBody>
          <a:bodyPr wrap="none" rtlCol="0">
            <a:spAutoFit/>
          </a:bodyPr>
          <a:lstStyle/>
          <a:p>
            <a:pPr algn="ctr"/>
            <a:r>
              <a:rPr lang="en-US" sz="1600" dirty="0"/>
              <a:t>discrete constrained search</a:t>
            </a:r>
          </a:p>
        </p:txBody>
      </p:sp>
      <p:sp>
        <p:nvSpPr>
          <p:cNvPr id="27" name="Rounded Rectangle 26">
            <a:extLst>
              <a:ext uri="{FF2B5EF4-FFF2-40B4-BE49-F238E27FC236}">
                <a16:creationId xmlns:a16="http://schemas.microsoft.com/office/drawing/2014/main" id="{E48C7F62-57B7-0A4A-BE0D-4A1B7F0A5E0E}"/>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nvSpPr>
        <p:spPr>
          <a:xfrm>
            <a:off x="4514516" y="3057832"/>
            <a:ext cx="1099924"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Q1</a:t>
            </a:r>
          </a:p>
        </p:txBody>
      </p:sp>
      <p:sp>
        <p:nvSpPr>
          <p:cNvPr id="54" name="Rounded Rectangle 53">
            <a:extLst>
              <a:ext uri="{FF2B5EF4-FFF2-40B4-BE49-F238E27FC236}">
                <a16:creationId xmlns:a16="http://schemas.microsoft.com/office/drawing/2014/main" id="{3E97AA97-817B-0941-8F17-822578D23ED5}"/>
              </a:ext>
            </a:extLst>
          </p:cNvPr>
          <p:cNvSpPr/>
          <p:nvPr/>
        </p:nvSpPr>
        <p:spPr>
          <a:xfrm>
            <a:off x="5103617" y="4594851"/>
            <a:ext cx="1099924"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Q2</a:t>
            </a:r>
          </a:p>
        </p:txBody>
      </p:sp>
      <p:sp>
        <p:nvSpPr>
          <p:cNvPr id="55" name="Rounded Rectangle 54">
            <a:extLst>
              <a:ext uri="{FF2B5EF4-FFF2-40B4-BE49-F238E27FC236}">
                <a16:creationId xmlns:a16="http://schemas.microsoft.com/office/drawing/2014/main" id="{802601AE-2B50-7B4B-A8A0-552F39FA501B}"/>
              </a:ext>
            </a:extLst>
          </p:cNvPr>
          <p:cNvSpPr/>
          <p:nvPr/>
        </p:nvSpPr>
        <p:spPr>
          <a:xfrm>
            <a:off x="4514516" y="3705652"/>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Q1 answer</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nvSpPr>
        <p:spPr>
          <a:xfrm>
            <a:off x="5103618" y="5241877"/>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Q2 answer</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nvCxnSpPr>
        <p:spPr>
          <a:xfrm flipH="1">
            <a:off x="5064478" y="2238414"/>
            <a:ext cx="554984" cy="81941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nvCxnSpPr>
        <p:spPr>
          <a:xfrm>
            <a:off x="5064478" y="3364299"/>
            <a:ext cx="0" cy="34135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nvCxnSpPr>
        <p:spPr>
          <a:xfrm>
            <a:off x="5653580" y="5516197"/>
            <a:ext cx="0" cy="75351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nvCxnSpPr>
        <p:spPr>
          <a:xfrm>
            <a:off x="5064478" y="3979972"/>
            <a:ext cx="589101" cy="614879"/>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nvCxnSpPr>
        <p:spPr>
          <a:xfrm>
            <a:off x="5653579" y="4901318"/>
            <a:ext cx="1" cy="340559"/>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Rectangular Callout 73">
            <a:extLst>
              <a:ext uri="{FF2B5EF4-FFF2-40B4-BE49-F238E27FC236}">
                <a16:creationId xmlns:a16="http://schemas.microsoft.com/office/drawing/2014/main" id="{C1C35399-C7D2-0C42-9292-C6294F5697C9}"/>
              </a:ext>
            </a:extLst>
          </p:cNvPr>
          <p:cNvSpPr/>
          <p:nvPr/>
        </p:nvSpPr>
        <p:spPr>
          <a:xfrm>
            <a:off x="290362" y="3855898"/>
            <a:ext cx="2846537" cy="646331"/>
          </a:xfrm>
          <a:prstGeom prst="wedgeRectCallout">
            <a:avLst>
              <a:gd name="adj1" fmla="val 67019"/>
              <a:gd name="adj2" fmla="val 21237"/>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Bridging phenomenon </a:t>
            </a:r>
          </a:p>
          <a:p>
            <a:pPr algn="ctr"/>
            <a:r>
              <a:rPr lang="en-US" dirty="0"/>
              <a:t>(e.g., deductive reasoning)</a:t>
            </a:r>
          </a:p>
        </p:txBody>
      </p:sp>
      <p:sp>
        <p:nvSpPr>
          <p:cNvPr id="75" name="Google Shape;149;p22">
            <a:extLst>
              <a:ext uri="{FF2B5EF4-FFF2-40B4-BE49-F238E27FC236}">
                <a16:creationId xmlns:a16="http://schemas.microsoft.com/office/drawing/2014/main" id="{6ED10EE7-6F32-B74E-8493-23C989A63EA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39" name="Group 38">
            <a:extLst>
              <a:ext uri="{FF2B5EF4-FFF2-40B4-BE49-F238E27FC236}">
                <a16:creationId xmlns:a16="http://schemas.microsoft.com/office/drawing/2014/main" id="{CFEC9B51-7461-9644-A630-8CA930C35C36}"/>
              </a:ext>
            </a:extLst>
          </p:cNvPr>
          <p:cNvGrpSpPr/>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55ED397D-31C4-8441-AD18-6B1C5C9BABEC}"/>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7086A718-6A77-8441-ABE7-025B5022AD6C}"/>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B21EEBF9-FB3F-3241-9E24-7027DD7C06E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A3499007-CB48-7D4A-A839-3DA4A4ADE911}"/>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F7AB6DB1-8BC6-3549-A059-5C4838FE777C}"/>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F7AB6DB1-8BC6-3549-A059-5C4838FE777C}"/>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D87BBEA6-7C24-A446-9C36-B90E5A228F60}"/>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144AF463-FD1C-1C40-BF2B-BDD5B60737E0}"/>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142997411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77</a:t>
            </a:fld>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nvSpPr>
        <p:spPr>
          <a:xfrm>
            <a:off x="9614033" y="4316543"/>
            <a:ext cx="2501005" cy="338554"/>
          </a:xfrm>
          <a:prstGeom prst="rect">
            <a:avLst/>
          </a:prstGeom>
          <a:noFill/>
        </p:spPr>
        <p:txBody>
          <a:bodyPr wrap="none" rtlCol="0">
            <a:spAutoFit/>
          </a:bodyPr>
          <a:lstStyle/>
          <a:p>
            <a:pPr algn="ctr"/>
            <a:r>
              <a:rPr lang="en-US" sz="1600" dirty="0"/>
              <a:t>discrete constrained search</a:t>
            </a:r>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0" name="Google Shape;149;p22">
            <a:extLst>
              <a:ext uri="{FF2B5EF4-FFF2-40B4-BE49-F238E27FC236}">
                <a16:creationId xmlns:a16="http://schemas.microsoft.com/office/drawing/2014/main" id="{536A3B5E-E58A-7A42-BF18-C86B17CF04F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38" idx="0"/>
          </p:cNvCxnSpPr>
          <p:nvPr/>
        </p:nvCxnSpPr>
        <p:spPr>
          <a:xfrm flipH="1">
            <a:off x="4949152" y="2238414"/>
            <a:ext cx="670310" cy="86528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46" idx="2"/>
            <a:endCxn id="50" idx="0"/>
          </p:cNvCxnSpPr>
          <p:nvPr/>
        </p:nvCxnSpPr>
        <p:spPr>
          <a:xfrm flipH="1">
            <a:off x="5653580" y="5656910"/>
            <a:ext cx="4293" cy="61280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4" name="Rectangular Callout 73">
            <a:extLst>
              <a:ext uri="{FF2B5EF4-FFF2-40B4-BE49-F238E27FC236}">
                <a16:creationId xmlns:a16="http://schemas.microsoft.com/office/drawing/2014/main" id="{C1C35399-C7D2-0C42-9292-C6294F5697C9}"/>
              </a:ext>
            </a:extLst>
          </p:cNvPr>
          <p:cNvSpPr/>
          <p:nvPr/>
        </p:nvSpPr>
        <p:spPr>
          <a:xfrm>
            <a:off x="137922" y="3855898"/>
            <a:ext cx="3059937" cy="646331"/>
          </a:xfrm>
          <a:prstGeom prst="wedgeRectCallout">
            <a:avLst>
              <a:gd name="adj1" fmla="val 67019"/>
              <a:gd name="adj2" fmla="val 21237"/>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Comparison phenomenon </a:t>
            </a:r>
          </a:p>
          <a:p>
            <a:pPr algn="ctr"/>
            <a:r>
              <a:rPr lang="en-US" dirty="0"/>
              <a:t>(e.g., conjunction, difference)</a:t>
            </a:r>
          </a:p>
        </p:txBody>
      </p:sp>
      <p:sp>
        <p:nvSpPr>
          <p:cNvPr id="38" name="Rounded Rectangle 37">
            <a:extLst>
              <a:ext uri="{FF2B5EF4-FFF2-40B4-BE49-F238E27FC236}">
                <a16:creationId xmlns:a16="http://schemas.microsoft.com/office/drawing/2014/main" id="{5D66CA54-FF2A-DD45-B999-1E021F0A0CD2}"/>
              </a:ext>
            </a:extLst>
          </p:cNvPr>
          <p:cNvSpPr/>
          <p:nvPr/>
        </p:nvSpPr>
        <p:spPr>
          <a:xfrm>
            <a:off x="4399190" y="3103702"/>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Q1</a:t>
            </a:r>
          </a:p>
        </p:txBody>
      </p:sp>
      <p:sp>
        <p:nvSpPr>
          <p:cNvPr id="39" name="Rounded Rectangle 38">
            <a:extLst>
              <a:ext uri="{FF2B5EF4-FFF2-40B4-BE49-F238E27FC236}">
                <a16:creationId xmlns:a16="http://schemas.microsoft.com/office/drawing/2014/main" id="{B554A53E-07ED-7442-8594-FB1FE3370538}"/>
              </a:ext>
            </a:extLst>
          </p:cNvPr>
          <p:cNvSpPr/>
          <p:nvPr/>
        </p:nvSpPr>
        <p:spPr>
          <a:xfrm>
            <a:off x="4399190" y="370342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Q1 answer</a:t>
            </a:r>
            <a:endParaRPr lang="en-US" sz="1600" dirty="0">
              <a:solidFill>
                <a:schemeClr val="tx1"/>
              </a:solidFill>
            </a:endParaRPr>
          </a:p>
        </p:txBody>
      </p:sp>
      <p:cxnSp>
        <p:nvCxnSpPr>
          <p:cNvPr id="40" name="Straight Arrow Connector 39">
            <a:extLst>
              <a:ext uri="{FF2B5EF4-FFF2-40B4-BE49-F238E27FC236}">
                <a16:creationId xmlns:a16="http://schemas.microsoft.com/office/drawing/2014/main" id="{903A4799-9AD8-7645-9464-3CA55A8DE151}"/>
              </a:ext>
            </a:extLst>
          </p:cNvPr>
          <p:cNvCxnSpPr>
            <a:cxnSpLocks/>
            <a:stCxn id="38" idx="2"/>
            <a:endCxn id="39" idx="0"/>
          </p:cNvCxnSpPr>
          <p:nvPr/>
        </p:nvCxnSpPr>
        <p:spPr>
          <a:xfrm>
            <a:off x="4949152" y="3378022"/>
            <a:ext cx="0" cy="32539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94CE0A9-C2EE-BC4A-B61B-6A846D9CC007}"/>
              </a:ext>
            </a:extLst>
          </p:cNvPr>
          <p:cNvCxnSpPr>
            <a:cxnSpLocks/>
            <a:stCxn id="39" idx="2"/>
            <a:endCxn id="45" idx="0"/>
          </p:cNvCxnSpPr>
          <p:nvPr/>
        </p:nvCxnSpPr>
        <p:spPr>
          <a:xfrm>
            <a:off x="4949152" y="3977740"/>
            <a:ext cx="708721" cy="80695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7ABD29B6-61C4-4D4F-81D1-4B75084FAC26}"/>
              </a:ext>
            </a:extLst>
          </p:cNvPr>
          <p:cNvSpPr/>
          <p:nvPr/>
        </p:nvSpPr>
        <p:spPr>
          <a:xfrm>
            <a:off x="5784873" y="3103702"/>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Q2</a:t>
            </a:r>
          </a:p>
        </p:txBody>
      </p:sp>
      <p:sp>
        <p:nvSpPr>
          <p:cNvPr id="43" name="Rounded Rectangle 42">
            <a:extLst>
              <a:ext uri="{FF2B5EF4-FFF2-40B4-BE49-F238E27FC236}">
                <a16:creationId xmlns:a16="http://schemas.microsoft.com/office/drawing/2014/main" id="{93CE2E4B-58F3-3F4F-A526-366D37CF5617}"/>
              </a:ext>
            </a:extLst>
          </p:cNvPr>
          <p:cNvSpPr/>
          <p:nvPr/>
        </p:nvSpPr>
        <p:spPr>
          <a:xfrm>
            <a:off x="5784873" y="370342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Q2 answer</a:t>
            </a:r>
            <a:endParaRPr lang="en-US" sz="1600" dirty="0">
              <a:solidFill>
                <a:schemeClr val="tx1"/>
              </a:solidFill>
            </a:endParaRPr>
          </a:p>
        </p:txBody>
      </p:sp>
      <p:cxnSp>
        <p:nvCxnSpPr>
          <p:cNvPr id="44" name="Straight Arrow Connector 43">
            <a:extLst>
              <a:ext uri="{FF2B5EF4-FFF2-40B4-BE49-F238E27FC236}">
                <a16:creationId xmlns:a16="http://schemas.microsoft.com/office/drawing/2014/main" id="{1A02B65D-C8BB-ED4C-872A-BAD5565072BB}"/>
              </a:ext>
            </a:extLst>
          </p:cNvPr>
          <p:cNvCxnSpPr>
            <a:cxnSpLocks/>
            <a:stCxn id="42" idx="2"/>
            <a:endCxn id="43" idx="0"/>
          </p:cNvCxnSpPr>
          <p:nvPr/>
        </p:nvCxnSpPr>
        <p:spPr>
          <a:xfrm>
            <a:off x="6334835" y="3378022"/>
            <a:ext cx="0" cy="32539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003770D4-6235-1841-AA81-B2DADB701B1A}"/>
              </a:ext>
            </a:extLst>
          </p:cNvPr>
          <p:cNvSpPr/>
          <p:nvPr/>
        </p:nvSpPr>
        <p:spPr>
          <a:xfrm>
            <a:off x="5107911" y="4784697"/>
            <a:ext cx="1099924" cy="274320"/>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simple Q3</a:t>
            </a:r>
          </a:p>
        </p:txBody>
      </p:sp>
      <p:sp>
        <p:nvSpPr>
          <p:cNvPr id="46" name="Rounded Rectangle 45">
            <a:extLst>
              <a:ext uri="{FF2B5EF4-FFF2-40B4-BE49-F238E27FC236}">
                <a16:creationId xmlns:a16="http://schemas.microsoft.com/office/drawing/2014/main" id="{5B84AFAA-7B1C-0D42-A2EA-6A4F5C761A7E}"/>
              </a:ext>
            </a:extLst>
          </p:cNvPr>
          <p:cNvSpPr/>
          <p:nvPr/>
        </p:nvSpPr>
        <p:spPr>
          <a:xfrm>
            <a:off x="5107911" y="5382590"/>
            <a:ext cx="1099924" cy="27432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Q3 answer</a:t>
            </a:r>
            <a:endParaRPr lang="en-US" sz="1600" dirty="0">
              <a:solidFill>
                <a:schemeClr val="tx1"/>
              </a:solidFill>
            </a:endParaRPr>
          </a:p>
        </p:txBody>
      </p:sp>
      <p:cxnSp>
        <p:nvCxnSpPr>
          <p:cNvPr id="47" name="Straight Arrow Connector 46">
            <a:extLst>
              <a:ext uri="{FF2B5EF4-FFF2-40B4-BE49-F238E27FC236}">
                <a16:creationId xmlns:a16="http://schemas.microsoft.com/office/drawing/2014/main" id="{07DD6DD8-60D8-3946-8346-0BE276E30F14}"/>
              </a:ext>
            </a:extLst>
          </p:cNvPr>
          <p:cNvCxnSpPr>
            <a:cxnSpLocks/>
            <a:stCxn id="45" idx="2"/>
            <a:endCxn id="46" idx="0"/>
          </p:cNvCxnSpPr>
          <p:nvPr/>
        </p:nvCxnSpPr>
        <p:spPr>
          <a:xfrm>
            <a:off x="5657873" y="5059017"/>
            <a:ext cx="0" cy="323573"/>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54040E2-CB6B-CC48-A788-A2615C0D0DB2}"/>
              </a:ext>
            </a:extLst>
          </p:cNvPr>
          <p:cNvCxnSpPr>
            <a:cxnSpLocks/>
            <a:stCxn id="43" idx="2"/>
            <a:endCxn id="45" idx="0"/>
          </p:cNvCxnSpPr>
          <p:nvPr/>
        </p:nvCxnSpPr>
        <p:spPr>
          <a:xfrm flipH="1">
            <a:off x="5657873" y="3977740"/>
            <a:ext cx="676962" cy="80695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046651-D837-4446-8C79-B668F18649A3}"/>
              </a:ext>
            </a:extLst>
          </p:cNvPr>
          <p:cNvCxnSpPr>
            <a:cxnSpLocks/>
            <a:stCxn id="51" idx="2"/>
            <a:endCxn id="42" idx="0"/>
          </p:cNvCxnSpPr>
          <p:nvPr/>
        </p:nvCxnSpPr>
        <p:spPr>
          <a:xfrm>
            <a:off x="5619462" y="2238414"/>
            <a:ext cx="715373" cy="865288"/>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2B145B55-DBBC-E34A-9148-CA85E01C34D2}"/>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p:txBody>
      </p:sp>
      <p:grpSp>
        <p:nvGrpSpPr>
          <p:cNvPr id="54" name="Group 53">
            <a:extLst>
              <a:ext uri="{FF2B5EF4-FFF2-40B4-BE49-F238E27FC236}">
                <a16:creationId xmlns:a16="http://schemas.microsoft.com/office/drawing/2014/main" id="{03B439AB-6330-6643-B654-24140D0575A3}"/>
              </a:ext>
            </a:extLst>
          </p:cNvPr>
          <p:cNvGrpSpPr/>
          <p:nvPr/>
        </p:nvGrpSpPr>
        <p:grpSpPr>
          <a:xfrm>
            <a:off x="9876973" y="365124"/>
            <a:ext cx="1903862" cy="1944146"/>
            <a:chOff x="7248509" y="3880555"/>
            <a:chExt cx="3148095" cy="2905367"/>
          </a:xfrm>
        </p:grpSpPr>
        <p:sp>
          <p:nvSpPr>
            <p:cNvPr id="55" name="Triangle 54">
              <a:extLst>
                <a:ext uri="{FF2B5EF4-FFF2-40B4-BE49-F238E27FC236}">
                  <a16:creationId xmlns:a16="http://schemas.microsoft.com/office/drawing/2014/main" id="{629A5336-A925-AE49-A43E-AE8202CD086A}"/>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Oval 56">
              <a:extLst>
                <a:ext uri="{FF2B5EF4-FFF2-40B4-BE49-F238E27FC236}">
                  <a16:creationId xmlns:a16="http://schemas.microsoft.com/office/drawing/2014/main" id="{0EA36C91-EB31-BA45-85B1-E5A02854F712}"/>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Oval 57">
              <a:extLst>
                <a:ext uri="{FF2B5EF4-FFF2-40B4-BE49-F238E27FC236}">
                  <a16:creationId xmlns:a16="http://schemas.microsoft.com/office/drawing/2014/main" id="{DCA690E4-F6B4-6844-8DFE-3BF059685BCA}"/>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9" name="Straight Arrow Connector 58">
              <a:extLst>
                <a:ext uri="{FF2B5EF4-FFF2-40B4-BE49-F238E27FC236}">
                  <a16:creationId xmlns:a16="http://schemas.microsoft.com/office/drawing/2014/main" id="{7BDFFA37-10B7-E34B-87C1-A238F790B70A}"/>
                </a:ext>
              </a:extLst>
            </p:cNvPr>
            <p:cNvCxnSpPr>
              <a:cxnSpLocks/>
              <a:stCxn id="57"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F1332AD4-2B3F-0949-BFFD-6E11B18C0543}"/>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60" name="Rectangle 59">
                  <a:extLst>
                    <a:ext uri="{FF2B5EF4-FFF2-40B4-BE49-F238E27FC236}">
                      <a16:creationId xmlns:a16="http://schemas.microsoft.com/office/drawing/2014/main" id="{F1332AD4-2B3F-0949-BFFD-6E11B18C0543}"/>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61" name="Rounded Rectangular Callout 60">
            <a:extLst>
              <a:ext uri="{FF2B5EF4-FFF2-40B4-BE49-F238E27FC236}">
                <a16:creationId xmlns:a16="http://schemas.microsoft.com/office/drawing/2014/main" id="{68BC94EE-5898-F441-8C22-ED328FCB16EB}"/>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62" name="Rounded Rectangular Callout 61">
            <a:extLst>
              <a:ext uri="{FF2B5EF4-FFF2-40B4-BE49-F238E27FC236}">
                <a16:creationId xmlns:a16="http://schemas.microsoft.com/office/drawing/2014/main" id="{13583262-7886-6449-B9A8-580ACAE1D425}"/>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205500191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3:</a:t>
            </a:r>
            <a:r>
              <a:rPr lang="en-US" sz="3200" dirty="0"/>
              <a:t> </a:t>
            </a:r>
            <a:r>
              <a:rPr lang="en-US" dirty="0"/>
              <a:t>Decomposition via Optimization</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78</a:t>
            </a:fld>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9B38A8-3518-364E-9EBA-114D754B994E}"/>
                  </a:ext>
                </a:extLst>
              </p:cNvPr>
              <p:cNvSpPr txBox="1"/>
              <p:nvPr/>
            </p:nvSpPr>
            <p:spPr>
              <a:xfrm>
                <a:off x="9912127" y="3244429"/>
                <a:ext cx="1883144" cy="110985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sty m:val="p"/>
                                  </m:rPr>
                                  <a:rPr lang="en-US" sz="1600">
                                    <a:latin typeface="Cambria Math" panose="02040503050406030204" pitchFamily="18" charset="0"/>
                                  </a:rPr>
                                  <m:t>maximize</m:t>
                                </m:r>
                              </m:e>
                              <m:e>
                                <m:sSup>
                                  <m:sSupPr>
                                    <m:ctrlPr>
                                      <a:rPr lang="en-US" sz="1600" b="1" i="1">
                                        <a:latin typeface="Cambria Math" panose="02040503050406030204" pitchFamily="18" charset="0"/>
                                      </a:rPr>
                                    </m:ctrlPr>
                                  </m:sSupPr>
                                  <m:e>
                                    <m:r>
                                      <a:rPr lang="en-US" sz="1600" b="1" i="1">
                                        <a:latin typeface="Cambria Math" panose="02040503050406030204" pitchFamily="18" charset="0"/>
                                      </a:rPr>
                                      <m:t>𝒄</m:t>
                                    </m:r>
                                  </m:e>
                                  <m:sup>
                                    <m:r>
                                      <a:rPr lang="en-US" sz="1600" i="1">
                                        <a:latin typeface="Cambria Math" panose="02040503050406030204" pitchFamily="18" charset="0"/>
                                      </a:rPr>
                                      <m:t>𝑇</m:t>
                                    </m:r>
                                  </m:sup>
                                </m:sSup>
                                <m:r>
                                  <a:rPr lang="en-US" sz="1600" b="1" i="1">
                                    <a:latin typeface="Cambria Math" panose="02040503050406030204" pitchFamily="18" charset="0"/>
                                  </a:rPr>
                                  <m:t>𝒙</m:t>
                                </m:r>
                              </m:e>
                            </m:mr>
                            <m:mr>
                              <m:e>
                                <m:eqArr>
                                  <m:eqArrPr>
                                    <m:ctrlPr>
                                      <a:rPr lang="en-US" sz="1600" b="0" i="1" smtClean="0">
                                        <a:latin typeface="Cambria Math" panose="02040503050406030204" pitchFamily="18" charset="0"/>
                                      </a:rPr>
                                    </m:ctrlPr>
                                  </m:eqArrPr>
                                  <m:e>
                                    <m:r>
                                      <m:rPr>
                                        <m:sty m:val="p"/>
                                      </m:rPr>
                                      <a:rPr lang="en-US" sz="1600">
                                        <a:latin typeface="Cambria Math" panose="02040503050406030204" pitchFamily="18" charset="0"/>
                                      </a:rPr>
                                      <m:t>subject</m:t>
                                    </m:r>
                                    <m:r>
                                      <a:rPr lang="en-US" sz="1600">
                                        <a:latin typeface="Cambria Math" panose="02040503050406030204" pitchFamily="18" charset="0"/>
                                      </a:rPr>
                                      <m:t> </m:t>
                                    </m:r>
                                    <m:r>
                                      <m:rPr>
                                        <m:sty m:val="p"/>
                                      </m:rPr>
                                      <a:rPr lang="en-US" sz="1600">
                                        <a:latin typeface="Cambria Math" panose="02040503050406030204" pitchFamily="18" charset="0"/>
                                      </a:rPr>
                                      <m:t>to</m:t>
                                    </m:r>
                                  </m:e>
                                  <m:e/>
                                </m:eqArr>
                              </m:e>
                              <m:e>
                                <m:eqArr>
                                  <m:eqArrPr>
                                    <m:ctrlPr>
                                      <a:rPr lang="en-US" sz="1600" b="0" i="1" smtClean="0">
                                        <a:latin typeface="Cambria Math" panose="02040503050406030204" pitchFamily="18" charset="0"/>
                                      </a:rPr>
                                    </m:ctrlPr>
                                  </m:eqArrPr>
                                  <m:e>
                                    <m:r>
                                      <a:rPr lang="en-US" sz="1600" b="1" i="1">
                                        <a:latin typeface="Cambria Math" panose="02040503050406030204" pitchFamily="18" charset="0"/>
                                      </a:rPr>
                                      <m:t>𝑨𝒙</m:t>
                                    </m:r>
                                    <m:r>
                                      <a:rPr lang="en-US" sz="1600" i="1">
                                        <a:latin typeface="Cambria Math" panose="02040503050406030204" pitchFamily="18" charset="0"/>
                                      </a:rPr>
                                      <m:t>≤</m:t>
                                    </m:r>
                                    <m:r>
                                      <a:rPr lang="en-US" sz="1600" b="1" i="1">
                                        <a:latin typeface="Cambria Math" panose="02040503050406030204" pitchFamily="18" charset="0"/>
                                      </a:rPr>
                                      <m:t>𝒃</m:t>
                                    </m:r>
                                  </m:e>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𝟎</m:t>
                                    </m:r>
                                  </m:e>
                                  <m:e>
                                    <m:r>
                                      <a:rPr lang="en-US" sz="1600" b="1" i="1">
                                        <a:latin typeface="Cambria Math" panose="02040503050406030204" pitchFamily="18" charset="0"/>
                                      </a:rPr>
                                      <m:t>𝒙</m:t>
                                    </m:r>
                                    <m:r>
                                      <a:rPr lang="en-US" sz="1600" b="1" i="1" smtClean="0">
                                        <a:latin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ℤ</m:t>
                                        </m:r>
                                      </m:e>
                                      <m:sup>
                                        <m:r>
                                          <a:rPr lang="en-US" sz="1600" b="1" i="1" smtClean="0">
                                            <a:latin typeface="Cambria Math" panose="02040503050406030204" pitchFamily="18" charset="0"/>
                                            <a:ea typeface="Cambria Math" panose="02040503050406030204" pitchFamily="18" charset="0"/>
                                          </a:rPr>
                                          <m:t>𝒏</m:t>
                                        </m:r>
                                      </m:sup>
                                    </m:sSup>
                                  </m:e>
                                </m:eqArr>
                              </m:e>
                            </m:mr>
                          </m:m>
                        </m:e>
                      </m:d>
                    </m:oMath>
                  </m:oMathPara>
                </a14:m>
                <a:endParaRPr lang="en-US" b="0" dirty="0"/>
              </a:p>
            </p:txBody>
          </p:sp>
        </mc:Choice>
        <mc:Fallback xmlns="">
          <p:sp>
            <p:nvSpPr>
              <p:cNvPr id="25" name="TextBox 24">
                <a:extLst>
                  <a:ext uri="{FF2B5EF4-FFF2-40B4-BE49-F238E27FC236}">
                    <a16:creationId xmlns:a16="http://schemas.microsoft.com/office/drawing/2014/main" id="{EF9B38A8-3518-364E-9EBA-114D754B994E}"/>
                  </a:ext>
                </a:extLst>
              </p:cNvPr>
              <p:cNvSpPr txBox="1">
                <a:spLocks noRot="1" noChangeAspect="1" noMove="1" noResize="1" noEditPoints="1" noAdjustHandles="1" noChangeArrowheads="1" noChangeShapeType="1" noTextEdit="1"/>
              </p:cNvSpPr>
              <p:nvPr/>
            </p:nvSpPr>
            <p:spPr>
              <a:xfrm>
                <a:off x="9912127" y="3244429"/>
                <a:ext cx="1883144" cy="1109856"/>
              </a:xfrm>
              <a:prstGeom prst="rect">
                <a:avLst/>
              </a:prstGeom>
              <a:blipFill>
                <a:blip r:embed="rId6"/>
                <a:stretch>
                  <a:fillRect r="-134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4FE82414-64AA-E24C-A4F0-8016DC429081}"/>
              </a:ext>
            </a:extLst>
          </p:cNvPr>
          <p:cNvSpPr txBox="1"/>
          <p:nvPr/>
        </p:nvSpPr>
        <p:spPr>
          <a:xfrm>
            <a:off x="9614033" y="4316543"/>
            <a:ext cx="2501005" cy="338554"/>
          </a:xfrm>
          <a:prstGeom prst="rect">
            <a:avLst/>
          </a:prstGeom>
          <a:noFill/>
        </p:spPr>
        <p:txBody>
          <a:bodyPr wrap="none" rtlCol="0">
            <a:spAutoFit/>
          </a:bodyPr>
          <a:lstStyle/>
          <a:p>
            <a:pPr algn="ctr"/>
            <a:r>
              <a:rPr lang="en-US" sz="1600" dirty="0"/>
              <a:t>discrete constrained search</a:t>
            </a:r>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sp>
        <p:nvSpPr>
          <p:cNvPr id="38" name="Rounded Rectangle 37">
            <a:extLst>
              <a:ext uri="{FF2B5EF4-FFF2-40B4-BE49-F238E27FC236}">
                <a16:creationId xmlns:a16="http://schemas.microsoft.com/office/drawing/2014/main" id="{9BABE2A7-8F0C-654C-BE13-65F780353486}"/>
              </a:ext>
            </a:extLst>
          </p:cNvPr>
          <p:cNvSpPr/>
          <p:nvPr/>
        </p:nvSpPr>
        <p:spPr>
          <a:xfrm>
            <a:off x="7133941" y="5006604"/>
            <a:ext cx="5025916" cy="1702594"/>
          </a:xfrm>
          <a:prstGeom prst="roundRect">
            <a:avLst/>
          </a:prstGeom>
          <a:solidFill>
            <a:schemeClr val="bg1">
              <a:lumMod val="95000"/>
            </a:schemeClr>
          </a:solidFill>
          <a:ln w="38100">
            <a:solidFill>
              <a:schemeClr val="tx1"/>
            </a:solidFill>
          </a:ln>
        </p:spPr>
        <p:txBody>
          <a:bodyPr wrap="square" lIns="0" tIns="0" rIns="0" bIns="0">
            <a:noAutofit/>
          </a:bodyPr>
          <a:lstStyle/>
          <a:p>
            <a:pPr marL="0" indent="0">
              <a:buNone/>
            </a:pPr>
            <a:r>
              <a:rPr lang="en-US" sz="2000" dirty="0"/>
              <a:t>Find a subset of the questions, such that: </a:t>
            </a:r>
          </a:p>
          <a:p>
            <a:pPr marL="800100" lvl="1" indent="-342900">
              <a:buFont typeface="+mj-lt"/>
              <a:buAutoNum type="arabicPeriod"/>
            </a:pPr>
            <a:r>
              <a:rPr lang="en-US" sz="2000" dirty="0"/>
              <a:t>form a “desirable reasoning structure”.</a:t>
            </a:r>
          </a:p>
          <a:p>
            <a:pPr marL="800100" lvl="1" indent="-342900">
              <a:buFont typeface="+mj-lt"/>
              <a:buAutoNum type="arabicPeriod"/>
            </a:pPr>
            <a:r>
              <a:rPr lang="en-US" sz="2000" dirty="0"/>
              <a:t>satisfy sparsity/regularization factors: </a:t>
            </a:r>
          </a:p>
          <a:p>
            <a:pPr marL="1200150" lvl="2" indent="-285750">
              <a:buFont typeface="Arial" panose="020B0604020202020204" pitchFamily="34" charset="0"/>
              <a:buChar char="•"/>
            </a:pPr>
            <a:r>
              <a:rPr lang="en-US" sz="2000" dirty="0"/>
              <a:t>Small pairwise overlap. </a:t>
            </a:r>
          </a:p>
          <a:p>
            <a:pPr marL="1200150" lvl="2" indent="-285750">
              <a:buFont typeface="Arial" panose="020B0604020202020204" pitchFamily="34" charset="0"/>
              <a:buChar char="•"/>
            </a:pPr>
            <a:r>
              <a:rPr lang="en-US" sz="2000" dirty="0"/>
              <a:t>Cover the complex question.</a:t>
            </a:r>
          </a:p>
          <a:p>
            <a:pPr lvl="1"/>
            <a:endParaRPr lang="en-US" sz="2000" dirty="0"/>
          </a:p>
        </p:txBody>
      </p:sp>
      <p:grpSp>
        <p:nvGrpSpPr>
          <p:cNvPr id="39" name="Group 38">
            <a:extLst>
              <a:ext uri="{FF2B5EF4-FFF2-40B4-BE49-F238E27FC236}">
                <a16:creationId xmlns:a16="http://schemas.microsoft.com/office/drawing/2014/main" id="{D73999D7-162E-A549-ACE9-67308EABEB83}"/>
              </a:ext>
            </a:extLst>
          </p:cNvPr>
          <p:cNvGrpSpPr/>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7"/>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Tree>
    <p:extLst>
      <p:ext uri="{BB962C8B-B14F-4D97-AF65-F5344CB8AC3E}">
        <p14:creationId xmlns:p14="http://schemas.microsoft.com/office/powerpoint/2010/main" val="7937579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xEl>
                                              <p:pRg st="2" end="2"/>
                                            </p:txEl>
                                          </p:spTgt>
                                        </p:tgtEl>
                                        <p:attrNameLst>
                                          <p:attrName>style.visibility</p:attrName>
                                        </p:attrNameLst>
                                      </p:cBhvr>
                                      <p:to>
                                        <p:strVal val="visible"/>
                                      </p:to>
                                    </p:set>
                                    <p:animEffect transition="in" filter="fade">
                                      <p:cBhvr>
                                        <p:cTn id="7" dur="500"/>
                                        <p:tgtEl>
                                          <p:spTgt spid="3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8">
                                            <p:txEl>
                                              <p:pRg st="3" end="3"/>
                                            </p:txEl>
                                          </p:spTgt>
                                        </p:tgtEl>
                                        <p:attrNameLst>
                                          <p:attrName>style.visibility</p:attrName>
                                        </p:attrNameLst>
                                      </p:cBhvr>
                                      <p:to>
                                        <p:strVal val="visible"/>
                                      </p:to>
                                    </p:set>
                                    <p:animEffect transition="in" filter="fade">
                                      <p:cBhvr>
                                        <p:cTn id="10" dur="500"/>
                                        <p:tgtEl>
                                          <p:spTgt spid="3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xEl>
                                              <p:pRg st="4" end="4"/>
                                            </p:txEl>
                                          </p:spTgt>
                                        </p:tgtEl>
                                        <p:attrNameLst>
                                          <p:attrName>style.visibility</p:attrName>
                                        </p:attrNameLst>
                                      </p:cBhvr>
                                      <p:to>
                                        <p:strVal val="visible"/>
                                      </p:to>
                                    </p:set>
                                    <p:animEffect transition="in" filter="fade">
                                      <p:cBhvr>
                                        <p:cTn id="13" dur="500"/>
                                        <p:tgtEl>
                                          <p:spTgt spid="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4165-A9DF-4642-BB7F-EF0CB65FE5FD}"/>
              </a:ext>
            </a:extLst>
          </p:cNvPr>
          <p:cNvSpPr>
            <a:spLocks noGrp="1"/>
          </p:cNvSpPr>
          <p:nvPr>
            <p:ph type="title"/>
          </p:nvPr>
        </p:nvSpPr>
        <p:spPr/>
        <p:txBody>
          <a:bodyPr/>
          <a:lstStyle/>
          <a:p>
            <a:r>
              <a:rPr lang="en-US" sz="2800" dirty="0"/>
              <a:t>Step 4:</a:t>
            </a:r>
            <a:r>
              <a:rPr lang="en-US" sz="3200" dirty="0"/>
              <a:t> </a:t>
            </a:r>
            <a:r>
              <a:rPr lang="en-US" dirty="0"/>
              <a:t>Learn to Decompose</a:t>
            </a:r>
          </a:p>
        </p:txBody>
      </p:sp>
      <p:sp>
        <p:nvSpPr>
          <p:cNvPr id="4" name="Slide Number Placeholder 3">
            <a:extLst>
              <a:ext uri="{FF2B5EF4-FFF2-40B4-BE49-F238E27FC236}">
                <a16:creationId xmlns:a16="http://schemas.microsoft.com/office/drawing/2014/main" id="{FADE98A6-19E5-7546-BB7E-44C54008302B}"/>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79</a:t>
            </a:fld>
            <a:endParaRPr lang="en-US" dirty="0"/>
          </a:p>
        </p:txBody>
      </p:sp>
      <p:sp>
        <p:nvSpPr>
          <p:cNvPr id="49" name="TextBox 48">
            <a:extLst>
              <a:ext uri="{FF2B5EF4-FFF2-40B4-BE49-F238E27FC236}">
                <a16:creationId xmlns:a16="http://schemas.microsoft.com/office/drawing/2014/main" id="{B2D20765-5B6E-C542-A7C9-A0ABA7AFCC6B}"/>
              </a:ext>
            </a:extLst>
          </p:cNvPr>
          <p:cNvSpPr txBox="1"/>
          <p:nvPr/>
        </p:nvSpPr>
        <p:spPr>
          <a:xfrm>
            <a:off x="262160" y="6259239"/>
            <a:ext cx="1799094" cy="307777"/>
          </a:xfrm>
          <a:prstGeom prst="rect">
            <a:avLst/>
          </a:prstGeom>
          <a:noFill/>
          <a:ln>
            <a:noFill/>
          </a:ln>
        </p:spPr>
        <p:txBody>
          <a:bodyPr wrap="square" rtlCol="0">
            <a:spAutoFit/>
          </a:bodyPr>
          <a:lstStyle/>
          <a:p>
            <a:pPr algn="ctr"/>
            <a:r>
              <a:rPr lang="en-US" sz="1400" dirty="0"/>
              <a:t>answer</a:t>
            </a:r>
          </a:p>
        </p:txBody>
      </p:sp>
      <p:sp>
        <p:nvSpPr>
          <p:cNvPr id="51" name="Rounded Rectangle 50">
            <a:extLst>
              <a:ext uri="{FF2B5EF4-FFF2-40B4-BE49-F238E27FC236}">
                <a16:creationId xmlns:a16="http://schemas.microsoft.com/office/drawing/2014/main" id="{19B934AE-2FFD-A848-A214-0DCCA101AAAE}"/>
              </a:ext>
            </a:extLst>
          </p:cNvPr>
          <p:cNvSpPr/>
          <p:nvPr/>
        </p:nvSpPr>
        <p:spPr>
          <a:xfrm>
            <a:off x="2315027" y="1897895"/>
            <a:ext cx="6608869" cy="340519"/>
          </a:xfrm>
          <a:prstGeom prst="roundRect">
            <a:avLst/>
          </a:prstGeom>
          <a:solidFill>
            <a:srgbClr val="A62657">
              <a:alpha val="38431"/>
            </a:srgbClr>
          </a:solidFill>
          <a:ln>
            <a:noFill/>
          </a:ln>
        </p:spPr>
        <p:style>
          <a:lnRef idx="2">
            <a:schemeClr val="accent1"/>
          </a:lnRef>
          <a:fillRef idx="1">
            <a:schemeClr val="lt1"/>
          </a:fillRef>
          <a:effectRef idx="0">
            <a:schemeClr val="accent1"/>
          </a:effectRef>
          <a:fontRef idx="minor">
            <a:schemeClr val="dk1"/>
          </a:fontRef>
        </p:style>
        <p:txBody>
          <a:bodyPr wrap="square" tIns="0" rIns="0" bIns="0">
            <a:spAutoFit/>
          </a:bodyPr>
          <a:lstStyle/>
          <a:p>
            <a:pPr algn="ctr"/>
            <a:r>
              <a:rPr lang="en-US" sz="2000" i="1" dirty="0"/>
              <a:t>“What is the nationality of the Simpsons director?”</a:t>
            </a:r>
          </a:p>
        </p:txBody>
      </p:sp>
      <p:sp>
        <p:nvSpPr>
          <p:cNvPr id="52" name="TextBox 51">
            <a:extLst>
              <a:ext uri="{FF2B5EF4-FFF2-40B4-BE49-F238E27FC236}">
                <a16:creationId xmlns:a16="http://schemas.microsoft.com/office/drawing/2014/main" id="{800C6CFC-BD70-2B43-834D-0A0E9CB8BA63}"/>
              </a:ext>
            </a:extLst>
          </p:cNvPr>
          <p:cNvSpPr txBox="1"/>
          <p:nvPr/>
        </p:nvSpPr>
        <p:spPr>
          <a:xfrm>
            <a:off x="227480" y="1810178"/>
            <a:ext cx="1799094" cy="307777"/>
          </a:xfrm>
          <a:prstGeom prst="rect">
            <a:avLst/>
          </a:prstGeom>
          <a:noFill/>
          <a:ln>
            <a:noFill/>
          </a:ln>
        </p:spPr>
        <p:txBody>
          <a:bodyPr wrap="square" rtlCol="0">
            <a:spAutoFit/>
          </a:bodyPr>
          <a:lstStyle/>
          <a:p>
            <a:pPr algn="ctr"/>
            <a:r>
              <a:rPr lang="en-US" sz="1400" dirty="0"/>
              <a:t>complex question</a:t>
            </a:r>
          </a:p>
        </p:txBody>
      </p:sp>
      <p:sp>
        <p:nvSpPr>
          <p:cNvPr id="53" name="Rounded Rectangle 52">
            <a:extLst>
              <a:ext uri="{FF2B5EF4-FFF2-40B4-BE49-F238E27FC236}">
                <a16:creationId xmlns:a16="http://schemas.microsoft.com/office/drawing/2014/main" id="{FBF3F4B5-AEF1-8743-BC96-B971D58343B3}"/>
              </a:ext>
            </a:extLst>
          </p:cNvPr>
          <p:cNvSpPr/>
          <p:nvPr/>
        </p:nvSpPr>
        <p:spPr>
          <a:xfrm>
            <a:off x="2937327" y="3007131"/>
            <a:ext cx="4787235"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“Who is the director of the Simpsons?”</a:t>
            </a:r>
          </a:p>
        </p:txBody>
      </p:sp>
      <p:sp>
        <p:nvSpPr>
          <p:cNvPr id="54" name="Rounded Rectangle 53">
            <a:extLst>
              <a:ext uri="{FF2B5EF4-FFF2-40B4-BE49-F238E27FC236}">
                <a16:creationId xmlns:a16="http://schemas.microsoft.com/office/drawing/2014/main" id="{3E97AA97-817B-0941-8F17-822578D23ED5}"/>
              </a:ext>
            </a:extLst>
          </p:cNvPr>
          <p:cNvSpPr/>
          <p:nvPr/>
        </p:nvSpPr>
        <p:spPr>
          <a:xfrm>
            <a:off x="3598191" y="4569303"/>
            <a:ext cx="4786771" cy="306467"/>
          </a:xfrm>
          <a:prstGeom prst="roundRect">
            <a:avLst/>
          </a:prstGeom>
          <a:solidFill>
            <a:srgbClr val="E1E0FF"/>
          </a:solidFill>
          <a:ln>
            <a:noFill/>
          </a:ln>
        </p:spPr>
        <p:style>
          <a:lnRef idx="2">
            <a:schemeClr val="accent1"/>
          </a:lnRef>
          <a:fillRef idx="1">
            <a:schemeClr val="lt1"/>
          </a:fillRef>
          <a:effectRef idx="0">
            <a:schemeClr val="accent1"/>
          </a:effectRef>
          <a:fontRef idx="minor">
            <a:schemeClr val="dk1"/>
          </a:fontRef>
        </p:style>
        <p:txBody>
          <a:bodyPr wrap="square" tIns="0" rIns="0" bIns="0" anchor="ctr">
            <a:spAutoFit/>
          </a:bodyPr>
          <a:lstStyle/>
          <a:p>
            <a:pPr algn="ctr"/>
            <a:r>
              <a:rPr lang="en-US" i="1" dirty="0"/>
              <a:t>“What is the nationality of Raymond S. </a:t>
            </a:r>
            <a:r>
              <a:rPr lang="en-US" i="1" dirty="0" err="1"/>
              <a:t>Persi</a:t>
            </a:r>
            <a:r>
              <a:rPr lang="en-US" i="1" dirty="0"/>
              <a:t>?”</a:t>
            </a:r>
          </a:p>
        </p:txBody>
      </p:sp>
      <p:sp>
        <p:nvSpPr>
          <p:cNvPr id="55" name="Rounded Rectangle 54">
            <a:extLst>
              <a:ext uri="{FF2B5EF4-FFF2-40B4-BE49-F238E27FC236}">
                <a16:creationId xmlns:a16="http://schemas.microsoft.com/office/drawing/2014/main" id="{802601AE-2B50-7B4B-A8A0-552F39FA501B}"/>
              </a:ext>
            </a:extLst>
          </p:cNvPr>
          <p:cNvSpPr/>
          <p:nvPr/>
        </p:nvSpPr>
        <p:spPr>
          <a:xfrm>
            <a:off x="4478908" y="3511642"/>
            <a:ext cx="1704072" cy="300410"/>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“Raymond </a:t>
            </a:r>
            <a:r>
              <a:rPr lang="en-US" sz="1600" i="1" dirty="0" err="1">
                <a:solidFill>
                  <a:schemeClr val="tx1"/>
                </a:solidFill>
              </a:rPr>
              <a:t>Persi</a:t>
            </a:r>
            <a:r>
              <a:rPr lang="en-US" sz="1600" i="1" dirty="0">
                <a:solidFill>
                  <a:schemeClr val="tx1"/>
                </a:solidFill>
              </a:rPr>
              <a:t>”</a:t>
            </a:r>
            <a:endParaRPr lang="en-US" sz="1600" dirty="0">
              <a:solidFill>
                <a:schemeClr val="tx1"/>
              </a:solidFill>
            </a:endParaRPr>
          </a:p>
        </p:txBody>
      </p:sp>
      <p:sp>
        <p:nvSpPr>
          <p:cNvPr id="57" name="Rounded Rectangle 56">
            <a:extLst>
              <a:ext uri="{FF2B5EF4-FFF2-40B4-BE49-F238E27FC236}">
                <a16:creationId xmlns:a16="http://schemas.microsoft.com/office/drawing/2014/main" id="{21DC1D9A-2E62-4E4B-8FD4-CBA2325226AD}"/>
              </a:ext>
            </a:extLst>
          </p:cNvPr>
          <p:cNvSpPr/>
          <p:nvPr/>
        </p:nvSpPr>
        <p:spPr>
          <a:xfrm>
            <a:off x="5139772" y="5160621"/>
            <a:ext cx="1703607" cy="306466"/>
          </a:xfrm>
          <a:prstGeom prst="roundRect">
            <a:avLst/>
          </a:prstGeom>
          <a:solidFill>
            <a:srgbClr val="FDFFBD"/>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chemeClr val="tx1"/>
                </a:solidFill>
              </a:rPr>
              <a:t>“American”</a:t>
            </a:r>
            <a:endParaRPr lang="en-US" sz="1600" dirty="0">
              <a:solidFill>
                <a:schemeClr val="tx1"/>
              </a:solidFill>
            </a:endParaRPr>
          </a:p>
        </p:txBody>
      </p:sp>
      <p:cxnSp>
        <p:nvCxnSpPr>
          <p:cNvPr id="64" name="Straight Arrow Connector 63">
            <a:extLst>
              <a:ext uri="{FF2B5EF4-FFF2-40B4-BE49-F238E27FC236}">
                <a16:creationId xmlns:a16="http://schemas.microsoft.com/office/drawing/2014/main" id="{6ADFABEE-1FBA-A74C-8DAD-D983FFB14923}"/>
              </a:ext>
            </a:extLst>
          </p:cNvPr>
          <p:cNvCxnSpPr>
            <a:cxnSpLocks/>
            <a:stCxn id="51" idx="2"/>
            <a:endCxn id="53" idx="0"/>
          </p:cNvCxnSpPr>
          <p:nvPr/>
        </p:nvCxnSpPr>
        <p:spPr>
          <a:xfrm flipH="1">
            <a:off x="5330945" y="2238414"/>
            <a:ext cx="288517" cy="768717"/>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C83F6F3-5470-C04A-9E34-9DA6B35C337B}"/>
              </a:ext>
            </a:extLst>
          </p:cNvPr>
          <p:cNvCxnSpPr>
            <a:cxnSpLocks/>
            <a:stCxn id="53" idx="2"/>
            <a:endCxn id="55" idx="0"/>
          </p:cNvCxnSpPr>
          <p:nvPr/>
        </p:nvCxnSpPr>
        <p:spPr>
          <a:xfrm flipH="1">
            <a:off x="5330944" y="3313598"/>
            <a:ext cx="1" cy="198044"/>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64E631D-73BD-6440-82DC-7364B7D42AFA}"/>
              </a:ext>
            </a:extLst>
          </p:cNvPr>
          <p:cNvCxnSpPr>
            <a:cxnSpLocks/>
            <a:stCxn id="57" idx="2"/>
            <a:endCxn id="75" idx="0"/>
          </p:cNvCxnSpPr>
          <p:nvPr/>
        </p:nvCxnSpPr>
        <p:spPr>
          <a:xfrm flipH="1">
            <a:off x="5653580" y="5467087"/>
            <a:ext cx="337996" cy="802626"/>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338DE7-5C1D-C846-9389-B25081F4A181}"/>
              </a:ext>
            </a:extLst>
          </p:cNvPr>
          <p:cNvCxnSpPr>
            <a:cxnSpLocks/>
            <a:stCxn id="55" idx="2"/>
            <a:endCxn id="54" idx="0"/>
          </p:cNvCxnSpPr>
          <p:nvPr/>
        </p:nvCxnSpPr>
        <p:spPr>
          <a:xfrm>
            <a:off x="5330944" y="3812052"/>
            <a:ext cx="660633" cy="7572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3659E94-7EFD-4042-AF85-5EF911D92650}"/>
              </a:ext>
            </a:extLst>
          </p:cNvPr>
          <p:cNvCxnSpPr>
            <a:cxnSpLocks/>
            <a:stCxn id="54" idx="2"/>
            <a:endCxn id="57" idx="0"/>
          </p:cNvCxnSpPr>
          <p:nvPr/>
        </p:nvCxnSpPr>
        <p:spPr>
          <a:xfrm flipH="1">
            <a:off x="5991576" y="4875770"/>
            <a:ext cx="1" cy="284851"/>
          </a:xfrm>
          <a:prstGeom prst="straightConnector1">
            <a:avLst/>
          </a:prstGeom>
          <a:ln w="19050">
            <a:solidFill>
              <a:schemeClr val="bg1">
                <a:lumMod val="65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75" name="Google Shape;149;p22">
            <a:extLst>
              <a:ext uri="{FF2B5EF4-FFF2-40B4-BE49-F238E27FC236}">
                <a16:creationId xmlns:a16="http://schemas.microsoft.com/office/drawing/2014/main" id="{6ED10EE7-6F32-B74E-8493-23C989A63EA6}"/>
              </a:ext>
            </a:extLst>
          </p:cNvPr>
          <p:cNvSpPr txBox="1"/>
          <p:nvPr/>
        </p:nvSpPr>
        <p:spPr>
          <a:xfrm>
            <a:off x="4634004" y="6269713"/>
            <a:ext cx="2039151" cy="306467"/>
          </a:xfrm>
          <a:prstGeom prst="round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spAutoFit/>
          </a:bodyPr>
          <a:lstStyle/>
          <a:p>
            <a:pPr algn="ctr">
              <a:spcBef>
                <a:spcPts val="0"/>
              </a:spcBef>
              <a:spcAft>
                <a:spcPts val="0"/>
              </a:spcAft>
            </a:pPr>
            <a:r>
              <a:rPr lang="en" i="1" dirty="0">
                <a:latin typeface="Calibri" panose="020F0502020204030204" pitchFamily="34" charset="0"/>
                <a:ea typeface="Lato"/>
                <a:cs typeface="Calibri" panose="020F0502020204030204" pitchFamily="34" charset="0"/>
                <a:sym typeface="Lato"/>
              </a:rPr>
              <a:t>“American”</a:t>
            </a:r>
            <a:endParaRPr i="1" dirty="0">
              <a:latin typeface="Calibri" panose="020F0502020204030204" pitchFamily="34" charset="0"/>
              <a:ea typeface="Lato"/>
              <a:cs typeface="Calibri" panose="020F0502020204030204" pitchFamily="34" charset="0"/>
              <a:sym typeface="Lato"/>
            </a:endParaRPr>
          </a:p>
        </p:txBody>
      </p:sp>
      <p:grpSp>
        <p:nvGrpSpPr>
          <p:cNvPr id="39" name="Group 38">
            <a:extLst>
              <a:ext uri="{FF2B5EF4-FFF2-40B4-BE49-F238E27FC236}">
                <a16:creationId xmlns:a16="http://schemas.microsoft.com/office/drawing/2014/main" id="{D73999D7-162E-A549-ACE9-67308EABEB83}"/>
              </a:ext>
            </a:extLst>
          </p:cNvPr>
          <p:cNvGrpSpPr/>
          <p:nvPr/>
        </p:nvGrpSpPr>
        <p:grpSpPr>
          <a:xfrm>
            <a:off x="9876973" y="365124"/>
            <a:ext cx="1903862" cy="1944146"/>
            <a:chOff x="7248509" y="3880555"/>
            <a:chExt cx="3148095" cy="2905367"/>
          </a:xfrm>
        </p:grpSpPr>
        <p:sp>
          <p:nvSpPr>
            <p:cNvPr id="40" name="Triangle 39">
              <a:extLst>
                <a:ext uri="{FF2B5EF4-FFF2-40B4-BE49-F238E27FC236}">
                  <a16:creationId xmlns:a16="http://schemas.microsoft.com/office/drawing/2014/main" id="{737C3CBE-1490-A148-8AE8-37B9D6ED3DD0}"/>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Oval 40">
              <a:extLst>
                <a:ext uri="{FF2B5EF4-FFF2-40B4-BE49-F238E27FC236}">
                  <a16:creationId xmlns:a16="http://schemas.microsoft.com/office/drawing/2014/main" id="{5273C324-639E-DE4A-8AA2-436724D995F9}"/>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 name="Oval 41">
              <a:extLst>
                <a:ext uri="{FF2B5EF4-FFF2-40B4-BE49-F238E27FC236}">
                  <a16:creationId xmlns:a16="http://schemas.microsoft.com/office/drawing/2014/main" id="{9EAA3A3B-4DCF-5345-B92B-AC8B55D3E2A4}"/>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43" name="Straight Arrow Connector 42">
              <a:extLst>
                <a:ext uri="{FF2B5EF4-FFF2-40B4-BE49-F238E27FC236}">
                  <a16:creationId xmlns:a16="http://schemas.microsoft.com/office/drawing/2014/main" id="{B0BDC476-5DDC-E849-BD1A-794C7FD5641F}"/>
                </a:ext>
              </a:extLst>
            </p:cNvPr>
            <p:cNvCxnSpPr>
              <a:cxnSpLocks/>
              <a:stCxn id="41"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98FFF6-9DC9-B847-8911-8455832F0919}"/>
                    </a:ext>
                  </a:extLst>
                </p:cNvPr>
                <p:cNvSpPr/>
                <p:nvPr/>
              </p:nvSpPr>
              <p:spPr>
                <a:xfrm>
                  <a:off x="8528540" y="6156464"/>
                  <a:ext cx="650874" cy="629458"/>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44" name="Rectangle 43">
                  <a:extLst>
                    <a:ext uri="{FF2B5EF4-FFF2-40B4-BE49-F238E27FC236}">
                      <a16:creationId xmlns:a16="http://schemas.microsoft.com/office/drawing/2014/main" id="{4498FFF6-9DC9-B847-8911-8455832F0919}"/>
                    </a:ext>
                  </a:extLst>
                </p:cNvPr>
                <p:cNvSpPr>
                  <a:spLocks noRot="1" noChangeAspect="1" noMove="1" noResize="1" noEditPoints="1" noAdjustHandles="1" noChangeArrowheads="1" noChangeShapeType="1" noTextEdit="1"/>
                </p:cNvSpPr>
                <p:nvPr/>
              </p:nvSpPr>
              <p:spPr>
                <a:xfrm>
                  <a:off x="8528540" y="6156464"/>
                  <a:ext cx="650874" cy="629458"/>
                </a:xfrm>
                <a:prstGeom prst="rect">
                  <a:avLst/>
                </a:prstGeom>
                <a:blipFill>
                  <a:blip r:embed="rId3"/>
                  <a:stretch>
                    <a:fillRect l="-28125" t="-8824" r="-28125" b="-17647"/>
                  </a:stretch>
                </a:blipFill>
              </p:spPr>
              <p:txBody>
                <a:bodyPr/>
                <a:lstStyle/>
                <a:p>
                  <a:r>
                    <a:rPr lang="en-US">
                      <a:noFill/>
                    </a:rPr>
                    <a:t> </a:t>
                  </a:r>
                </a:p>
              </p:txBody>
            </p:sp>
          </mc:Fallback>
        </mc:AlternateContent>
      </p:grpSp>
      <p:sp>
        <p:nvSpPr>
          <p:cNvPr id="45" name="Rounded Rectangular Callout 44">
            <a:extLst>
              <a:ext uri="{FF2B5EF4-FFF2-40B4-BE49-F238E27FC236}">
                <a16:creationId xmlns:a16="http://schemas.microsoft.com/office/drawing/2014/main" id="{4DE9FF94-812F-C943-BAC3-B6274CE131D9}"/>
              </a:ext>
            </a:extLst>
          </p:cNvPr>
          <p:cNvSpPr/>
          <p:nvPr/>
        </p:nvSpPr>
        <p:spPr>
          <a:xfrm>
            <a:off x="11182806" y="458807"/>
            <a:ext cx="828830" cy="375960"/>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B204A"/>
                </a:solidFill>
              </a:rPr>
              <a:t>complex task</a:t>
            </a:r>
            <a:endParaRPr lang="en-US" sz="1200" dirty="0">
              <a:solidFill>
                <a:schemeClr val="tx1"/>
              </a:solidFill>
            </a:endParaRPr>
          </a:p>
        </p:txBody>
      </p:sp>
      <p:sp>
        <p:nvSpPr>
          <p:cNvPr id="46" name="Rounded Rectangular Callout 45">
            <a:extLst>
              <a:ext uri="{FF2B5EF4-FFF2-40B4-BE49-F238E27FC236}">
                <a16:creationId xmlns:a16="http://schemas.microsoft.com/office/drawing/2014/main" id="{918EE743-BE38-B04A-A49B-1E4E15BF86A7}"/>
              </a:ext>
            </a:extLst>
          </p:cNvPr>
          <p:cNvSpPr/>
          <p:nvPr/>
        </p:nvSpPr>
        <p:spPr>
          <a:xfrm>
            <a:off x="11247360" y="1314880"/>
            <a:ext cx="828830" cy="375960"/>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45CD7"/>
                </a:solidFill>
              </a:rPr>
              <a:t>simpler task</a:t>
            </a:r>
            <a:endParaRPr lang="en-US" sz="1200" dirty="0">
              <a:solidFill>
                <a:schemeClr val="tx1"/>
              </a:solidFill>
            </a:endParaRPr>
          </a:p>
        </p:txBody>
      </p:sp>
      <p:sp>
        <p:nvSpPr>
          <p:cNvPr id="30" name="Rectangular Callout 29">
            <a:extLst>
              <a:ext uri="{FF2B5EF4-FFF2-40B4-BE49-F238E27FC236}">
                <a16:creationId xmlns:a16="http://schemas.microsoft.com/office/drawing/2014/main" id="{56816FAD-42DA-D241-8FCA-AF2C8FDB834C}"/>
              </a:ext>
            </a:extLst>
          </p:cNvPr>
          <p:cNvSpPr/>
          <p:nvPr/>
        </p:nvSpPr>
        <p:spPr>
          <a:xfrm>
            <a:off x="444070" y="4679345"/>
            <a:ext cx="2024663" cy="646331"/>
          </a:xfrm>
          <a:prstGeom prst="wedgeRectCallout">
            <a:avLst>
              <a:gd name="adj1" fmla="val 65580"/>
              <a:gd name="adj2" fmla="val -46843"/>
            </a:avLst>
          </a:prstGeom>
          <a:solidFill>
            <a:srgbClr val="EAFFF3"/>
          </a:solidFill>
          <a:ln>
            <a:solidFill>
              <a:srgbClr val="92D050"/>
            </a:solidFill>
          </a:ln>
          <a:effectLst>
            <a:outerShdw blurRad="50800" dist="38100" dir="2700000" algn="tl" rotWithShape="0">
              <a:prstClr val="black">
                <a:alpha val="40000"/>
              </a:prstClr>
            </a:outerShdw>
          </a:effectLst>
        </p:spPr>
        <p:txBody>
          <a:bodyPr wrap="square">
            <a:spAutoFit/>
          </a:bodyPr>
          <a:lstStyle/>
          <a:p>
            <a:pPr algn="ctr"/>
            <a:r>
              <a:rPr lang="en-US" dirty="0"/>
              <a:t>Trained on [noisy] decompositions</a:t>
            </a:r>
          </a:p>
        </p:txBody>
      </p:sp>
      <mc:AlternateContent xmlns:mc="http://schemas.openxmlformats.org/markup-compatibility/2006" xmlns:a14="http://schemas.microsoft.com/office/drawing/2010/main">
        <mc:Choice Requires="a14">
          <p:sp>
            <p:nvSpPr>
              <p:cNvPr id="31" name="Google Shape;145;p22">
                <a:extLst>
                  <a:ext uri="{FF2B5EF4-FFF2-40B4-BE49-F238E27FC236}">
                    <a16:creationId xmlns:a16="http://schemas.microsoft.com/office/drawing/2014/main" id="{C0B043EA-080F-0C49-94B3-3FFCA75FD112}"/>
                  </a:ext>
                </a:extLst>
              </p:cNvPr>
              <p:cNvSpPr/>
              <p:nvPr/>
            </p:nvSpPr>
            <p:spPr>
              <a:xfrm>
                <a:off x="1042798" y="3930994"/>
                <a:ext cx="753733" cy="627892"/>
              </a:xfrm>
              <a:prstGeom prst="roundRect">
                <a:avLst>
                  <a:gd name="adj" fmla="val 16667"/>
                </a:avLst>
              </a:prstGeom>
              <a:solidFill>
                <a:schemeClr val="accent5">
                  <a:lumMod val="20000"/>
                  <a:lumOff val="80000"/>
                </a:schemeClr>
              </a:solidFill>
              <a:ln w="9525" cap="flat" cmpd="sng">
                <a:noFill/>
                <a:prstDash val="solid"/>
                <a:round/>
                <a:headEnd type="none" w="sm" len="sm"/>
                <a:tailEnd type="none" w="sm" len="sm"/>
              </a:ln>
            </p:spPr>
            <p:txBody>
              <a:bodyPr spcFirstLastPara="1" wrap="square" lIns="182880" tIns="121900" rIns="91440" bIns="12190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r>
                        <m:rPr>
                          <m:nor/>
                        </m:rPr>
                        <a:rPr lang="en-US" sz="4000" dirty="0"/>
                        <m:t>🤖</m:t>
                      </m:r>
                    </m:oMath>
                  </m:oMathPara>
                </a14:m>
                <a:endParaRPr sz="4000" baseline="-25000" dirty="0">
                  <a:latin typeface="Calibri" panose="020F0502020204030204" pitchFamily="34" charset="0"/>
                  <a:ea typeface="Lato"/>
                  <a:cs typeface="Calibri" panose="020F0502020204030204" pitchFamily="34" charset="0"/>
                  <a:sym typeface="Lato"/>
                </a:endParaRPr>
              </a:p>
            </p:txBody>
          </p:sp>
        </mc:Choice>
        <mc:Fallback xmlns="">
          <p:sp>
            <p:nvSpPr>
              <p:cNvPr id="31" name="Google Shape;145;p22">
                <a:extLst>
                  <a:ext uri="{FF2B5EF4-FFF2-40B4-BE49-F238E27FC236}">
                    <a16:creationId xmlns:a16="http://schemas.microsoft.com/office/drawing/2014/main" id="{C0B043EA-080F-0C49-94B3-3FFCA75FD112}"/>
                  </a:ext>
                </a:extLst>
              </p:cNvPr>
              <p:cNvSpPr>
                <a:spLocks noRot="1" noChangeAspect="1" noMove="1" noResize="1" noEditPoints="1" noAdjustHandles="1" noChangeArrowheads="1" noChangeShapeType="1" noTextEdit="1"/>
              </p:cNvSpPr>
              <p:nvPr/>
            </p:nvSpPr>
            <p:spPr>
              <a:xfrm>
                <a:off x="1042798" y="3930994"/>
                <a:ext cx="753733" cy="627892"/>
              </a:xfrm>
              <a:prstGeom prst="roundRect">
                <a:avLst>
                  <a:gd name="adj" fmla="val 16667"/>
                </a:avLst>
              </a:prstGeom>
              <a:blipFill>
                <a:blip r:embed="rId4"/>
                <a:stretch>
                  <a:fillRect l="-16667" t="-13725" r="-18333" b="-25490"/>
                </a:stretch>
              </a:blipFill>
              <a:ln w="9525" cap="flat" cmpd="sng">
                <a:noFill/>
                <a:prstDash val="solid"/>
                <a:round/>
                <a:headEnd type="none" w="sm" len="sm"/>
                <a:tailEnd type="none" w="sm" len="sm"/>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FD7F4C2-BA8F-DA4A-B764-F184333D84FE}"/>
              </a:ext>
            </a:extLst>
          </p:cNvPr>
          <p:cNvSpPr txBox="1"/>
          <p:nvPr/>
        </p:nvSpPr>
        <p:spPr>
          <a:xfrm>
            <a:off x="1004811" y="3592440"/>
            <a:ext cx="982961" cy="338554"/>
          </a:xfrm>
          <a:prstGeom prst="rect">
            <a:avLst/>
          </a:prstGeom>
          <a:noFill/>
        </p:spPr>
        <p:txBody>
          <a:bodyPr wrap="none" rtlCol="0">
            <a:spAutoFit/>
          </a:bodyPr>
          <a:lstStyle/>
          <a:p>
            <a:r>
              <a:rPr lang="en-US" sz="1600" dirty="0"/>
              <a:t>inquisitor</a:t>
            </a:r>
            <a:endParaRPr lang="en-US" dirty="0"/>
          </a:p>
        </p:txBody>
      </p:sp>
      <p:sp>
        <p:nvSpPr>
          <p:cNvPr id="33" name="Up Ribbon 32">
            <a:extLst>
              <a:ext uri="{FF2B5EF4-FFF2-40B4-BE49-F238E27FC236}">
                <a16:creationId xmlns:a16="http://schemas.microsoft.com/office/drawing/2014/main" id="{49C13749-B94F-7E42-A837-3A24138EC483}"/>
              </a:ext>
            </a:extLst>
          </p:cNvPr>
          <p:cNvSpPr/>
          <p:nvPr/>
        </p:nvSpPr>
        <p:spPr>
          <a:xfrm>
            <a:off x="9306664" y="4172845"/>
            <a:ext cx="2719966" cy="997240"/>
          </a:xfrm>
          <a:prstGeom prst="ribbon2">
            <a:avLst>
              <a:gd name="adj1" fmla="val 16667"/>
              <a:gd name="adj2" fmla="val 75000"/>
            </a:avLst>
          </a:prstGeom>
          <a:solidFill>
            <a:schemeClr val="dk1">
              <a:alpha val="64000"/>
            </a:schemeClr>
          </a:solidFill>
          <a:ln>
            <a:solidFill>
              <a:schemeClr val="dk1">
                <a:shade val="50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b="1" dirty="0"/>
              <a:t>No decomposition annotation needed! </a:t>
            </a:r>
          </a:p>
        </p:txBody>
      </p:sp>
    </p:spTree>
    <p:extLst>
      <p:ext uri="{BB962C8B-B14F-4D97-AF65-F5344CB8AC3E}">
        <p14:creationId xmlns:p14="http://schemas.microsoft.com/office/powerpoint/2010/main" val="15849976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3" name="Content Placeholder 2">
            <a:extLst>
              <a:ext uri="{FF2B5EF4-FFF2-40B4-BE49-F238E27FC236}">
                <a16:creationId xmlns:a16="http://schemas.microsoft.com/office/drawing/2014/main" id="{8E0BBF76-A70C-BC4E-99E9-ADA2551A6E7A}"/>
              </a:ext>
            </a:extLst>
          </p:cNvPr>
          <p:cNvSpPr>
            <a:spLocks noGrp="1"/>
          </p:cNvSpPr>
          <p:nvPr>
            <p:ph idx="1"/>
          </p:nvPr>
        </p:nvSpPr>
        <p:spPr>
          <a:xfrm>
            <a:off x="629588" y="1825625"/>
            <a:ext cx="6400088" cy="4351338"/>
          </a:xfrm>
        </p:spPr>
        <p:txBody>
          <a:bodyPr/>
          <a:lstStyle/>
          <a:p>
            <a:r>
              <a:rPr lang="en-US" sz="2400" dirty="0"/>
              <a:t>“General language understanding” broken into many narrowed tasks</a:t>
            </a:r>
          </a:p>
          <a:p>
            <a:r>
              <a:rPr lang="en-US" sz="2400" dirty="0"/>
              <a:t>Subtasks instantiated as input-output datasets.</a:t>
            </a:r>
          </a:p>
          <a:p>
            <a:endParaRPr lang="en-US" sz="2400" dirty="0"/>
          </a:p>
          <a:p>
            <a:endParaRPr lang="en-US" sz="2400" dirty="0"/>
          </a:p>
          <a:p>
            <a:endParaRPr lang="en-US" sz="2400" dirty="0"/>
          </a:p>
          <a:p>
            <a:endParaRPr lang="en-US" sz="2400" dirty="0"/>
          </a:p>
          <a:p>
            <a:endParaRPr lang="en-US" sz="2400" dirty="0"/>
          </a:p>
          <a:p>
            <a:r>
              <a:rPr lang="en-US" sz="2400" dirty="0"/>
              <a:t>Statistical models </a:t>
            </a:r>
            <a:r>
              <a:rPr lang="en-US" sz="1800" dirty="0">
                <a:solidFill>
                  <a:schemeClr val="bg1">
                    <a:lumMod val="50000"/>
                  </a:schemeClr>
                </a:solidFill>
              </a:rPr>
              <a:t>[Brown, Jelinek and others, late 80’s]</a:t>
            </a:r>
            <a:r>
              <a:rPr lang="en-US" sz="2400" dirty="0"/>
              <a:t> </a:t>
            </a:r>
          </a:p>
          <a:p>
            <a:pPr lvl="1"/>
            <a:r>
              <a:rPr lang="en-US" sz="2000" dirty="0"/>
              <a:t>Fitting a parameterized model to datasets </a:t>
            </a:r>
            <a:endParaRPr lang="en-US" sz="2400" dirty="0"/>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A676560-B2A6-1643-9431-01BCD0EDCA03}"/>
                  </a:ext>
                </a:extLst>
              </p:cNvPr>
              <p:cNvSpPr txBox="1"/>
              <p:nvPr/>
            </p:nvSpPr>
            <p:spPr>
              <a:xfrm>
                <a:off x="3207072" y="3431665"/>
                <a:ext cx="290144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𝓓</m:t>
                      </m:r>
                      <m:r>
                        <a:rPr lang="en-US" sz="3600" b="1" i="0" smtClean="0">
                          <a:latin typeface="Cambria Math" panose="02040503050406030204" pitchFamily="18" charset="0"/>
                        </a:rPr>
                        <m:t>=</m:t>
                      </m:r>
                      <m:d>
                        <m:dPr>
                          <m:begChr m:val="{"/>
                          <m:endChr m:val="}"/>
                          <m:ctrlPr>
                            <a:rPr lang="en-US" sz="3600" b="1" i="1" smtClean="0">
                              <a:latin typeface="Cambria Math" panose="02040503050406030204" pitchFamily="18" charset="0"/>
                            </a:rPr>
                          </m:ctrlPr>
                        </m:dPr>
                        <m:e>
                          <m:d>
                            <m:dPr>
                              <m:ctrlPr>
                                <a:rPr lang="en-US" sz="3600" b="1" i="1" smtClean="0">
                                  <a:latin typeface="Cambria Math" panose="02040503050406030204" pitchFamily="18" charset="0"/>
                                </a:rPr>
                              </m:ctrlPr>
                            </m:dPr>
                            <m:e>
                              <m:r>
                                <a:rPr lang="en-US" sz="3600" b="1" i="0" smtClean="0">
                                  <a:latin typeface="Cambria Math" panose="02040503050406030204" pitchFamily="18" charset="0"/>
                                </a:rPr>
                                <m:t>𝐱</m:t>
                              </m:r>
                              <m:r>
                                <a:rPr lang="en-US" sz="3600" b="1" i="0" smtClean="0">
                                  <a:latin typeface="Cambria Math" panose="02040503050406030204" pitchFamily="18" charset="0"/>
                                </a:rPr>
                                <m:t>, </m:t>
                              </m:r>
                              <m:r>
                                <a:rPr lang="en-US" sz="3600" b="1" i="0" smtClean="0">
                                  <a:latin typeface="Cambria Math" panose="02040503050406030204" pitchFamily="18" charset="0"/>
                                </a:rPr>
                                <m:t>𝐲</m:t>
                              </m:r>
                            </m:e>
                          </m:d>
                        </m:e>
                      </m:d>
                    </m:oMath>
                  </m:oMathPara>
                </a14:m>
                <a:endParaRPr lang="en-US" sz="3600" b="1" dirty="0"/>
              </a:p>
            </p:txBody>
          </p:sp>
        </mc:Choice>
        <mc:Fallback xmlns="">
          <p:sp>
            <p:nvSpPr>
              <p:cNvPr id="43" name="TextBox 42">
                <a:extLst>
                  <a:ext uri="{FF2B5EF4-FFF2-40B4-BE49-F238E27FC236}">
                    <a16:creationId xmlns:a16="http://schemas.microsoft.com/office/drawing/2014/main" id="{2A676560-B2A6-1643-9431-01BCD0EDCA03}"/>
                  </a:ext>
                </a:extLst>
              </p:cNvPr>
              <p:cNvSpPr txBox="1">
                <a:spLocks noRot="1" noChangeAspect="1" noMove="1" noResize="1" noEditPoints="1" noAdjustHandles="1" noChangeArrowheads="1" noChangeShapeType="1" noTextEdit="1"/>
              </p:cNvSpPr>
              <p:nvPr/>
            </p:nvSpPr>
            <p:spPr>
              <a:xfrm>
                <a:off x="3207072" y="3431665"/>
                <a:ext cx="2901446" cy="553998"/>
              </a:xfrm>
              <a:prstGeom prst="rect">
                <a:avLst/>
              </a:prstGeom>
              <a:blipFill>
                <a:blip r:embed="rId3"/>
                <a:stretch>
                  <a:fillRect l="-3493" b="-25000"/>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3A979282-1998-D54C-8CEB-10786077D17E}"/>
              </a:ext>
            </a:extLst>
          </p:cNvPr>
          <p:cNvSpPr/>
          <p:nvPr/>
        </p:nvSpPr>
        <p:spPr>
          <a:xfrm>
            <a:off x="2129209" y="3499143"/>
            <a:ext cx="437775" cy="425383"/>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07257ED-6E56-7347-8524-F777A2D23C25}"/>
                  </a:ext>
                </a:extLst>
              </p:cNvPr>
              <p:cNvSpPr txBox="1"/>
              <p:nvPr/>
            </p:nvSpPr>
            <p:spPr>
              <a:xfrm>
                <a:off x="839694" y="3380008"/>
                <a:ext cx="1348027" cy="553998"/>
              </a:xfrm>
              <a:prstGeom prst="rect">
                <a:avLst/>
              </a:prstGeom>
              <a:noFill/>
            </p:spPr>
            <p:txBody>
              <a:bodyPr wrap="square" lIns="0" tIns="0" rIns="0" bIns="0" rtlCol="0">
                <a:spAutoFit/>
              </a:bodyPr>
              <a:lstStyle/>
              <a:p>
                <a14:m>
                  <m:oMath xmlns:m="http://schemas.openxmlformats.org/officeDocument/2006/math">
                    <m:d>
                      <m:dPr>
                        <m:ctrlPr>
                          <a:rPr lang="en-US" sz="3600" b="1" i="1">
                            <a:latin typeface="Cambria Math" panose="02040503050406030204" pitchFamily="18" charset="0"/>
                          </a:rPr>
                        </m:ctrlPr>
                      </m:dPr>
                      <m:e>
                        <m:r>
                          <a:rPr lang="en-US" sz="3600" b="1">
                            <a:latin typeface="Cambria Math" panose="02040503050406030204" pitchFamily="18" charset="0"/>
                          </a:rPr>
                          <m:t>𝐱</m:t>
                        </m:r>
                        <m:r>
                          <a:rPr lang="en-US" sz="3600" b="1">
                            <a:latin typeface="Cambria Math" panose="02040503050406030204" pitchFamily="18" charset="0"/>
                          </a:rPr>
                          <m:t>, </m:t>
                        </m:r>
                        <m:r>
                          <a:rPr lang="en-US" sz="3600" b="1">
                            <a:latin typeface="Cambria Math" panose="02040503050406030204" pitchFamily="18" charset="0"/>
                          </a:rPr>
                          <m:t>𝐲</m:t>
                        </m:r>
                      </m:e>
                    </m:d>
                  </m:oMath>
                </a14:m>
                <a:r>
                  <a:rPr lang="en-US" sz="3600" dirty="0"/>
                  <a:t>~</a:t>
                </a:r>
              </a:p>
            </p:txBody>
          </p:sp>
        </mc:Choice>
        <mc:Fallback xmlns="">
          <p:sp>
            <p:nvSpPr>
              <p:cNvPr id="47" name="TextBox 46">
                <a:extLst>
                  <a:ext uri="{FF2B5EF4-FFF2-40B4-BE49-F238E27FC236}">
                    <a16:creationId xmlns:a16="http://schemas.microsoft.com/office/drawing/2014/main" id="{507257ED-6E56-7347-8524-F777A2D23C25}"/>
                  </a:ext>
                </a:extLst>
              </p:cNvPr>
              <p:cNvSpPr txBox="1">
                <a:spLocks noRot="1" noChangeAspect="1" noMove="1" noResize="1" noEditPoints="1" noAdjustHandles="1" noChangeArrowheads="1" noChangeShapeType="1" noTextEdit="1"/>
              </p:cNvSpPr>
              <p:nvPr/>
            </p:nvSpPr>
            <p:spPr>
              <a:xfrm>
                <a:off x="839694" y="3380008"/>
                <a:ext cx="1348027" cy="553998"/>
              </a:xfrm>
              <a:prstGeom prst="rect">
                <a:avLst/>
              </a:prstGeom>
              <a:blipFill>
                <a:blip r:embed="rId4"/>
                <a:stretch>
                  <a:fillRect t="-22222" r="-14953" b="-4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ular Callout 49">
                <a:extLst>
                  <a:ext uri="{FF2B5EF4-FFF2-40B4-BE49-F238E27FC236}">
                    <a16:creationId xmlns:a16="http://schemas.microsoft.com/office/drawing/2014/main" id="{29F6DCBB-716A-C448-82C1-6367F39164AD}"/>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50" name="Rounded Rectangular Callout 49">
                <a:extLst>
                  <a:ext uri="{FF2B5EF4-FFF2-40B4-BE49-F238E27FC236}">
                    <a16:creationId xmlns:a16="http://schemas.microsoft.com/office/drawing/2014/main" id="{29F6DCBB-716A-C448-82C1-6367F39164AD}"/>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5"/>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ounded Rectangular Callout 44">
                <a:extLst>
                  <a:ext uri="{FF2B5EF4-FFF2-40B4-BE49-F238E27FC236}">
                    <a16:creationId xmlns:a16="http://schemas.microsoft.com/office/drawing/2014/main" id="{9515B4BB-A0B3-D34F-AEAF-60A794EB755F}"/>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45" name="Rounded Rectangular Callout 44">
                <a:extLst>
                  <a:ext uri="{FF2B5EF4-FFF2-40B4-BE49-F238E27FC236}">
                    <a16:creationId xmlns:a16="http://schemas.microsoft.com/office/drawing/2014/main" id="{9515B4BB-A0B3-D34F-AEAF-60A794EB755F}"/>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6"/>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ounded Rectangular Callout 52">
                <a:extLst>
                  <a:ext uri="{FF2B5EF4-FFF2-40B4-BE49-F238E27FC236}">
                    <a16:creationId xmlns:a16="http://schemas.microsoft.com/office/drawing/2014/main" id="{F2D77A11-A913-F44B-9AF1-3B60D8955846}"/>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53" name="Rounded Rectangular Callout 52">
                <a:extLst>
                  <a:ext uri="{FF2B5EF4-FFF2-40B4-BE49-F238E27FC236}">
                    <a16:creationId xmlns:a16="http://schemas.microsoft.com/office/drawing/2014/main" id="{F2D77A11-A913-F44B-9AF1-3B60D8955846}"/>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7"/>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26315239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dirty="0"/>
          </a:p>
        </p:txBody>
      </p:sp>
      <p:sp>
        <p:nvSpPr>
          <p:cNvPr id="26" name="TextBox 25">
            <a:extLst>
              <a:ext uri="{FF2B5EF4-FFF2-40B4-BE49-F238E27FC236}">
                <a16:creationId xmlns:a16="http://schemas.microsoft.com/office/drawing/2014/main" id="{710C8D7D-73D5-824E-A1F1-038DFC7B6629}"/>
              </a:ext>
            </a:extLst>
          </p:cNvPr>
          <p:cNvSpPr txBox="1"/>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34" name="Table 33">
            <a:extLst>
              <a:ext uri="{FF2B5EF4-FFF2-40B4-BE49-F238E27FC236}">
                <a16:creationId xmlns:a16="http://schemas.microsoft.com/office/drawing/2014/main" id="{5AC9BB0A-1E1A-B94E-A6EF-E275EE0FBC0F}"/>
              </a:ext>
            </a:extLst>
          </p:cNvPr>
          <p:cNvGraphicFramePr>
            <a:graphicFrameLocks noGrp="1"/>
          </p:cNvGraphicFramePr>
          <p:nvPr>
            <p:extLst>
              <p:ext uri="{D42A27DB-BD31-4B8C-83A1-F6EECF244321}">
                <p14:modId xmlns:p14="http://schemas.microsoft.com/office/powerpoint/2010/main" val="3615145968"/>
              </p:ext>
            </p:extLst>
          </p:nvPr>
        </p:nvGraphicFramePr>
        <p:xfrm>
          <a:off x="660772" y="2686949"/>
          <a:ext cx="5118247" cy="2316480"/>
        </p:xfrm>
        <a:graphic>
          <a:graphicData uri="http://schemas.openxmlformats.org/drawingml/2006/table">
            <a:tbl>
              <a:tblPr firstRow="1" bandRow="1">
                <a:tableStyleId>{073A0DAA-6AF3-43AB-8588-CEC1D06C72B9}</a:tableStyleId>
              </a:tblPr>
              <a:tblGrid>
                <a:gridCol w="1804132">
                  <a:extLst>
                    <a:ext uri="{9D8B030D-6E8A-4147-A177-3AD203B41FA5}">
                      <a16:colId xmlns:a16="http://schemas.microsoft.com/office/drawing/2014/main" val="123417086"/>
                    </a:ext>
                  </a:extLst>
                </a:gridCol>
                <a:gridCol w="1547537">
                  <a:extLst>
                    <a:ext uri="{9D8B030D-6E8A-4147-A177-3AD203B41FA5}">
                      <a16:colId xmlns:a16="http://schemas.microsoft.com/office/drawing/2014/main" val="3463185511"/>
                    </a:ext>
                  </a:extLst>
                </a:gridCol>
                <a:gridCol w="1766578">
                  <a:extLst>
                    <a:ext uri="{9D8B030D-6E8A-4147-A177-3AD203B41FA5}">
                      <a16:colId xmlns:a16="http://schemas.microsoft.com/office/drawing/2014/main" val="3160459473"/>
                    </a:ext>
                  </a:extLst>
                </a:gridCol>
              </a:tblGrid>
              <a:tr h="379553">
                <a:tc>
                  <a:txBody>
                    <a:bodyPr/>
                    <a:lstStyle/>
                    <a:p>
                      <a:pPr algn="ctr"/>
                      <a:endParaRPr lang="en-US" sz="1400" b="1" dirty="0">
                        <a:solidFill>
                          <a:schemeClr val="bg1"/>
                        </a:solidFill>
                        <a:latin typeface="Merriweather Sans" panose="02000503060000020004" pitchFamily="2" charset="77"/>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j-lt"/>
                        </a:rPr>
                        <a:t>DROP (F1)</a:t>
                      </a:r>
                      <a:br>
                        <a:rPr lang="en-US" sz="1800" b="1" dirty="0">
                          <a:solidFill>
                            <a:schemeClr val="bg1"/>
                          </a:solidFill>
                          <a:latin typeface="+mj-lt"/>
                        </a:rPr>
                      </a:br>
                      <a:r>
                        <a:rPr lang="en-US" sz="14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tc>
                  <a:txBody>
                    <a:bodyPr/>
                    <a:lstStyle/>
                    <a:p>
                      <a:pPr algn="ctr"/>
                      <a:r>
                        <a:rPr lang="en-US" sz="1800" b="1" dirty="0" err="1">
                          <a:solidFill>
                            <a:schemeClr val="bg1"/>
                          </a:solidFill>
                          <a:latin typeface="+mj-lt"/>
                        </a:rPr>
                        <a:t>HotPotQA</a:t>
                      </a:r>
                      <a:r>
                        <a:rPr lang="en-US" sz="1800" b="1" dirty="0">
                          <a:solidFill>
                            <a:schemeClr val="bg1"/>
                          </a:solidFill>
                          <a:latin typeface="+mj-lt"/>
                        </a:rPr>
                        <a:t> (F1)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2">
                              <a:lumMod val="20000"/>
                              <a:lumOff val="80000"/>
                            </a:schemeClr>
                          </a:solidFill>
                          <a:latin typeface="+mn-lt"/>
                          <a:ea typeface="+mn-ea"/>
                          <a:cs typeface="+mn-cs"/>
                        </a:rPr>
                        <a:t>[Ran et al. 19]</a:t>
                      </a:r>
                    </a:p>
                  </a:txBody>
                  <a:tcPr anchor="ctr">
                    <a:solidFill>
                      <a:schemeClr val="tx2">
                        <a:lumMod val="75000"/>
                      </a:schemeClr>
                    </a:solidFill>
                  </a:tcPr>
                </a:tc>
                <a:extLst>
                  <a:ext uri="{0D108BD9-81ED-4DB2-BD59-A6C34878D82A}">
                    <a16:rowId xmlns:a16="http://schemas.microsoft.com/office/drawing/2014/main" val="2486100028"/>
                  </a:ext>
                </a:extLst>
              </a:tr>
              <a:tr h="542128">
                <a:tc>
                  <a:txBody>
                    <a:bodyPr/>
                    <a:lstStyle/>
                    <a:p>
                      <a:pPr algn="ctr"/>
                      <a:r>
                        <a:rPr lang="en-US" b="1" dirty="0" err="1"/>
                        <a:t>NumNet</a:t>
                      </a:r>
                      <a:r>
                        <a:rPr lang="en-US" b="1" dirty="0"/>
                        <a:t> </a:t>
                      </a:r>
                      <a:br>
                        <a:rPr lang="en-US" b="1" dirty="0"/>
                      </a:br>
                      <a:r>
                        <a:rPr lang="en-US" sz="1400" b="0" dirty="0">
                          <a:solidFill>
                            <a:srgbClr val="57595C"/>
                          </a:solidFill>
                          <a:latin typeface="+mj-lt"/>
                        </a:rPr>
                        <a:t>[Ran et al. 19]</a:t>
                      </a:r>
                    </a:p>
                  </a:txBody>
                  <a:tcPr anchor="ctr">
                    <a:solidFill>
                      <a:schemeClr val="accent1">
                        <a:lumMod val="20000"/>
                        <a:lumOff val="80000"/>
                      </a:schemeClr>
                    </a:solidFill>
                  </a:tcPr>
                </a:tc>
                <a:tc>
                  <a:txBody>
                    <a:bodyPr/>
                    <a:lstStyle/>
                    <a:p>
                      <a:pPr algn="ctr"/>
                      <a:r>
                        <a:rPr lang="en-US" sz="2200" dirty="0"/>
                        <a:t>92</a:t>
                      </a:r>
                      <a:endParaRPr lang="en-US" sz="2200" dirty="0">
                        <a:latin typeface="+mj-lt"/>
                      </a:endParaRP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extLst>
                  <a:ext uri="{0D108BD9-81ED-4DB2-BD59-A6C34878D82A}">
                    <a16:rowId xmlns:a16="http://schemas.microsoft.com/office/drawing/2014/main" val="3614274507"/>
                  </a:ext>
                </a:extLst>
              </a:tr>
              <a:tr h="542128">
                <a:tc>
                  <a:txBody>
                    <a:bodyPr/>
                    <a:lstStyle/>
                    <a:p>
                      <a:pPr algn="ctr"/>
                      <a:r>
                        <a:rPr lang="en-US" b="1" dirty="0"/>
                        <a:t>Quark</a:t>
                      </a:r>
                      <a:endParaRPr lang="en-US" sz="18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[Groeneveld et al. 20]</a:t>
                      </a:r>
                    </a:p>
                  </a:txBody>
                  <a:tcPr anchor="ctr">
                    <a:solidFill>
                      <a:schemeClr val="accent1">
                        <a:lumMod val="20000"/>
                        <a:lumOff val="80000"/>
                      </a:schemeClr>
                    </a:solidFill>
                  </a:tcPr>
                </a:tc>
                <a:tc>
                  <a:txBody>
                    <a:bodyPr/>
                    <a:lstStyle/>
                    <a:p>
                      <a:pPr algn="ctr"/>
                      <a:r>
                        <a:rPr lang="en-US" sz="2200" dirty="0">
                          <a:latin typeface="+mj-lt"/>
                        </a:rPr>
                        <a:t>🤔</a:t>
                      </a:r>
                    </a:p>
                  </a:txBody>
                  <a:tcPr anchor="ctr">
                    <a:solidFill>
                      <a:schemeClr val="accent1">
                        <a:lumMod val="20000"/>
                        <a:lumOff val="80000"/>
                      </a:schemeClr>
                    </a:solidFill>
                  </a:tcPr>
                </a:tc>
                <a:tc>
                  <a:txBody>
                    <a:bodyPr/>
                    <a:lstStyle/>
                    <a:p>
                      <a:pPr algn="ctr"/>
                      <a:r>
                        <a:rPr lang="en-US" sz="2200" dirty="0"/>
                        <a:t>76</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844059927"/>
                  </a:ext>
                </a:extLst>
              </a:tr>
              <a:tr h="542128">
                <a:tc>
                  <a:txBody>
                    <a:bodyPr/>
                    <a:lstStyle/>
                    <a:p>
                      <a:pPr algn="ctr"/>
                      <a:r>
                        <a:rPr lang="en-US" sz="1600" b="1" dirty="0">
                          <a:latin typeface="+mn-lt"/>
                        </a:rPr>
                        <a:t>TMN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57595C"/>
                          </a:solidFill>
                          <a:latin typeface="+mj-lt"/>
                        </a:rPr>
                        <a:t>[this work]</a:t>
                      </a:r>
                    </a:p>
                  </a:txBody>
                  <a:tcPr anchor="ctr">
                    <a:solidFill>
                      <a:schemeClr val="accent1">
                        <a:lumMod val="20000"/>
                        <a:lumOff val="80000"/>
                      </a:schemeClr>
                    </a:solidFill>
                  </a:tcPr>
                </a:tc>
                <a:tc>
                  <a:txBody>
                    <a:bodyPr/>
                    <a:lstStyle/>
                    <a:p>
                      <a:pPr algn="ctr"/>
                      <a:r>
                        <a:rPr lang="en-US" sz="2200" dirty="0"/>
                        <a:t>88</a:t>
                      </a:r>
                      <a:endParaRPr lang="en-US" sz="2200" dirty="0">
                        <a:latin typeface="+mj-lt"/>
                      </a:endParaRPr>
                    </a:p>
                  </a:txBody>
                  <a:tcPr anchor="ctr">
                    <a:solidFill>
                      <a:schemeClr val="accent1">
                        <a:lumMod val="20000"/>
                        <a:lumOff val="80000"/>
                      </a:schemeClr>
                    </a:solidFill>
                  </a:tcPr>
                </a:tc>
                <a:tc>
                  <a:txBody>
                    <a:bodyPr/>
                    <a:lstStyle/>
                    <a:p>
                      <a:pPr algn="ctr"/>
                      <a:r>
                        <a:rPr lang="en-US" sz="2200" dirty="0"/>
                        <a:t>62</a:t>
                      </a:r>
                      <a:endParaRPr lang="en-US" sz="2200" dirty="0">
                        <a:latin typeface="+mj-lt"/>
                      </a:endParaRPr>
                    </a:p>
                  </a:txBody>
                  <a:tcPr anchor="ctr">
                    <a:solidFill>
                      <a:schemeClr val="accent1">
                        <a:lumMod val="20000"/>
                        <a:lumOff val="80000"/>
                      </a:schemeClr>
                    </a:solidFill>
                  </a:tcPr>
                </a:tc>
                <a:extLst>
                  <a:ext uri="{0D108BD9-81ED-4DB2-BD59-A6C34878D82A}">
                    <a16:rowId xmlns:a16="http://schemas.microsoft.com/office/drawing/2014/main" val="319194497"/>
                  </a:ext>
                </a:extLst>
              </a:tr>
            </a:tbl>
          </a:graphicData>
        </a:graphic>
      </p:graphicFrame>
      <p:sp>
        <p:nvSpPr>
          <p:cNvPr id="52" name="Rectangle 51">
            <a:extLst>
              <a:ext uri="{FF2B5EF4-FFF2-40B4-BE49-F238E27FC236}">
                <a16:creationId xmlns:a16="http://schemas.microsoft.com/office/drawing/2014/main" id="{BD6EB58A-196F-2147-BB04-72C982505624}"/>
              </a:ext>
            </a:extLst>
          </p:cNvPr>
          <p:cNvSpPr/>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2" name="Rectangle 1">
            <a:extLst>
              <a:ext uri="{FF2B5EF4-FFF2-40B4-BE49-F238E27FC236}">
                <a16:creationId xmlns:a16="http://schemas.microsoft.com/office/drawing/2014/main" id="{6C356367-8A73-7D40-BC40-78E78FC39BE9}"/>
              </a:ext>
            </a:extLst>
          </p:cNvPr>
          <p:cNvSpPr/>
          <p:nvPr/>
        </p:nvSpPr>
        <p:spPr>
          <a:xfrm>
            <a:off x="583095" y="3299791"/>
            <a:ext cx="1868557"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C014B70-E3C8-8E46-9F0E-F3954ADDD219}"/>
              </a:ext>
            </a:extLst>
          </p:cNvPr>
          <p:cNvSpPr/>
          <p:nvPr/>
        </p:nvSpPr>
        <p:spPr>
          <a:xfrm>
            <a:off x="2436207" y="2419224"/>
            <a:ext cx="3420489" cy="880567"/>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97B69F0-E30B-3C46-89D0-D7C3DB145BF7}"/>
              </a:ext>
            </a:extLst>
          </p:cNvPr>
          <p:cNvSpPr/>
          <p:nvPr/>
        </p:nvSpPr>
        <p:spPr>
          <a:xfrm>
            <a:off x="2436207" y="3275759"/>
            <a:ext cx="3342812" cy="1895061"/>
          </a:xfrm>
          <a:prstGeom prst="rect">
            <a:avLst/>
          </a:prstGeom>
          <a:solidFill>
            <a:schemeClr val="bg1">
              <a:alpha val="843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83756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1"/>
                                        </p:tgtEl>
                                      </p:cBhvr>
                                    </p:animEffect>
                                    <p:set>
                                      <p:cBhvr>
                                        <p:cTn id="17" dur="1" fill="hold">
                                          <p:stCondLst>
                                            <p:cond delay="499"/>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8" grpId="0" animBg="1"/>
      <p:bldP spid="6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dirty="0"/>
          </a:p>
        </p:txBody>
      </p:sp>
      <p:sp>
        <p:nvSpPr>
          <p:cNvPr id="26" name="TextBox 25">
            <a:extLst>
              <a:ext uri="{FF2B5EF4-FFF2-40B4-BE49-F238E27FC236}">
                <a16:creationId xmlns:a16="http://schemas.microsoft.com/office/drawing/2014/main" id="{710C8D7D-73D5-824E-A1F1-038DFC7B6629}"/>
              </a:ext>
            </a:extLst>
          </p:cNvPr>
          <p:cNvSpPr txBox="1"/>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graphicFrame>
        <p:nvGraphicFramePr>
          <p:cNvPr id="27" name="Chart 26">
            <a:extLst>
              <a:ext uri="{FF2B5EF4-FFF2-40B4-BE49-F238E27FC236}">
                <a16:creationId xmlns:a16="http://schemas.microsoft.com/office/drawing/2014/main" id="{40522733-02D9-7441-994A-2F074C8B8238}"/>
              </a:ext>
            </a:extLst>
          </p:cNvPr>
          <p:cNvGraphicFramePr>
            <a:graphicFrameLocks/>
          </p:cNvGraphicFramePr>
          <p:nvPr>
            <p:extLst>
              <p:ext uri="{D42A27DB-BD31-4B8C-83A1-F6EECF244321}">
                <p14:modId xmlns:p14="http://schemas.microsoft.com/office/powerpoint/2010/main" val="1191232860"/>
              </p:ext>
            </p:extLst>
          </p:nvPr>
        </p:nvGraphicFramePr>
        <p:xfrm>
          <a:off x="838200" y="2365236"/>
          <a:ext cx="4232137"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8" name="Rectangle 27">
            <a:extLst>
              <a:ext uri="{FF2B5EF4-FFF2-40B4-BE49-F238E27FC236}">
                <a16:creationId xmlns:a16="http://schemas.microsoft.com/office/drawing/2014/main" id="{A3F0A1E9-B727-E849-A152-98B8EEB04752}"/>
              </a:ext>
            </a:extLst>
          </p:cNvPr>
          <p:cNvSpPr/>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30" name="Rectangle 29">
            <a:extLst>
              <a:ext uri="{FF2B5EF4-FFF2-40B4-BE49-F238E27FC236}">
                <a16:creationId xmlns:a16="http://schemas.microsoft.com/office/drawing/2014/main" id="{3A5B3997-0FC0-B34E-8729-6519FDD91504}"/>
              </a:ext>
            </a:extLst>
          </p:cNvPr>
          <p:cNvSpPr/>
          <p:nvPr/>
        </p:nvSpPr>
        <p:spPr>
          <a:xfrm>
            <a:off x="5950227" y="3296552"/>
            <a:ext cx="6005071" cy="892552"/>
          </a:xfrm>
          <a:prstGeom prst="rect">
            <a:avLst/>
          </a:prstGeom>
        </p:spPr>
        <p:txBody>
          <a:bodyPr wrap="square">
            <a:spAutoFit/>
          </a:bodyPr>
          <a:lstStyle/>
          <a:p>
            <a:pPr marL="342900" indent="-342900">
              <a:buFont typeface="Arial" panose="020B0604020202020204" pitchFamily="34" charset="0"/>
              <a:buChar char="•"/>
            </a:pPr>
            <a:r>
              <a:rPr lang="en-US" sz="2600" b="1" dirty="0"/>
              <a:t>Sample efficient — </a:t>
            </a:r>
            <a:r>
              <a:rPr lang="en-US" sz="2600" dirty="0"/>
              <a:t>requires fewer examples to reach a certain accuracy.  </a:t>
            </a:r>
            <a:endParaRPr lang="en-US" sz="2600" b="1" dirty="0"/>
          </a:p>
        </p:txBody>
      </p:sp>
    </p:spTree>
    <p:extLst>
      <p:ext uri="{BB962C8B-B14F-4D97-AF65-F5344CB8AC3E}">
        <p14:creationId xmlns:p14="http://schemas.microsoft.com/office/powerpoint/2010/main" val="165631858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5F589-06C6-584C-8A5F-5B066748DF7E}"/>
              </a:ext>
            </a:extLst>
          </p:cNvPr>
          <p:cNvSpPr>
            <a:spLocks noGrp="1"/>
          </p:cNvSpPr>
          <p:nvPr>
            <p:ph type="title"/>
          </p:nvPr>
        </p:nvSpPr>
        <p:spPr/>
        <p:txBody>
          <a:bodyPr/>
          <a:lstStyle/>
          <a:p>
            <a:r>
              <a:rPr lang="en-US" dirty="0"/>
              <a:t>Summary of Empirical Observations</a:t>
            </a:r>
          </a:p>
        </p:txBody>
      </p:sp>
      <p:sp>
        <p:nvSpPr>
          <p:cNvPr id="6" name="Content Placeholder 5">
            <a:extLst>
              <a:ext uri="{FF2B5EF4-FFF2-40B4-BE49-F238E27FC236}">
                <a16:creationId xmlns:a16="http://schemas.microsoft.com/office/drawing/2014/main" id="{9AF7583D-E643-B445-AE2B-00BA8829F9C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824098-AB0F-FF4C-AC11-663953FDA22D}"/>
              </a:ext>
            </a:extLst>
          </p:cNvPr>
          <p:cNvSpPr>
            <a:spLocks noGrp="1"/>
          </p:cNvSpPr>
          <p:nvPr>
            <p:ph type="sldNum" sz="quarter" idx="10"/>
          </p:nvPr>
        </p:nvSpPr>
        <p:spPr/>
        <p:txBody>
          <a:bodyPr/>
          <a:lstStyle/>
          <a:p>
            <a:pPr>
              <a:defRPr/>
            </a:pPr>
            <a:fld id="{0121240C-47AF-2F4D-83B3-CC3EDF50F794}" type="slidenum">
              <a:rPr lang="en-US" smtClean="0"/>
              <a:pPr>
                <a:defRPr/>
              </a:pPr>
              <a:t>82</a:t>
            </a:fld>
            <a:endParaRPr lang="en-US" dirty="0"/>
          </a:p>
        </p:txBody>
      </p:sp>
      <p:sp>
        <p:nvSpPr>
          <p:cNvPr id="26" name="TextBox 25">
            <a:extLst>
              <a:ext uri="{FF2B5EF4-FFF2-40B4-BE49-F238E27FC236}">
                <a16:creationId xmlns:a16="http://schemas.microsoft.com/office/drawing/2014/main" id="{710C8D7D-73D5-824E-A1F1-038DFC7B6629}"/>
              </a:ext>
            </a:extLst>
          </p:cNvPr>
          <p:cNvSpPr txBox="1"/>
          <p:nvPr/>
        </p:nvSpPr>
        <p:spPr>
          <a:xfrm>
            <a:off x="249603" y="6444688"/>
            <a:ext cx="11671593" cy="338554"/>
          </a:xfrm>
          <a:prstGeom prst="rect">
            <a:avLst/>
          </a:prstGeom>
          <a:noFill/>
        </p:spPr>
        <p:txBody>
          <a:bodyPr wrap="none" rtlCol="0">
            <a:spAutoFit/>
          </a:bodyPr>
          <a:lstStyle/>
          <a:p>
            <a:r>
              <a:rPr lang="en-US" sz="1600" dirty="0">
                <a:solidFill>
                  <a:schemeClr val="bg1">
                    <a:lumMod val="50000"/>
                  </a:schemeClr>
                </a:solidFill>
              </a:rPr>
              <a:t>“Text Modular Networks: Learning to Decompose Tasks in the Language of Existing Models.” </a:t>
            </a:r>
            <a:r>
              <a:rPr lang="en-US" sz="1600" dirty="0" err="1">
                <a:solidFill>
                  <a:schemeClr val="bg1">
                    <a:lumMod val="50000"/>
                  </a:schemeClr>
                </a:solidFill>
              </a:rPr>
              <a:t>Khot</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Richardson, Sabharwal NAACL‘21</a:t>
            </a:r>
          </a:p>
        </p:txBody>
      </p:sp>
      <p:cxnSp>
        <p:nvCxnSpPr>
          <p:cNvPr id="29" name="Straight Connector 28">
            <a:extLst>
              <a:ext uri="{FF2B5EF4-FFF2-40B4-BE49-F238E27FC236}">
                <a16:creationId xmlns:a16="http://schemas.microsoft.com/office/drawing/2014/main" id="{8B53B062-C993-764A-ACBB-CB97056CA262}"/>
              </a:ext>
            </a:extLst>
          </p:cNvPr>
          <p:cNvCxnSpPr>
            <a:cxnSpLocks/>
          </p:cNvCxnSpPr>
          <p:nvPr/>
        </p:nvCxnSpPr>
        <p:spPr>
          <a:xfrm>
            <a:off x="1321310" y="5695206"/>
            <a:ext cx="3114212"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16792AC-7139-AE4F-B510-53D890DF4B79}"/>
              </a:ext>
            </a:extLst>
          </p:cNvPr>
          <p:cNvGrpSpPr/>
          <p:nvPr/>
        </p:nvGrpSpPr>
        <p:grpSpPr>
          <a:xfrm>
            <a:off x="1552623" y="4913256"/>
            <a:ext cx="617587" cy="762996"/>
            <a:chOff x="1552623" y="4913256"/>
            <a:chExt cx="617587" cy="762996"/>
          </a:xfrm>
        </p:grpSpPr>
        <p:sp>
          <p:nvSpPr>
            <p:cNvPr id="39" name="Rectangle 38">
              <a:extLst>
                <a:ext uri="{FF2B5EF4-FFF2-40B4-BE49-F238E27FC236}">
                  <a16:creationId xmlns:a16="http://schemas.microsoft.com/office/drawing/2014/main" id="{0C7CD1E4-5E51-C448-B499-9B2549F79268}"/>
                </a:ext>
              </a:extLst>
            </p:cNvPr>
            <p:cNvSpPr/>
            <p:nvPr/>
          </p:nvSpPr>
          <p:spPr>
            <a:xfrm>
              <a:off x="1624575" y="4913256"/>
              <a:ext cx="453690" cy="7629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D371E93-82F7-CA44-955A-643EC05A9B82}"/>
                </a:ext>
              </a:extLst>
            </p:cNvPr>
            <p:cNvSpPr txBox="1"/>
            <p:nvPr/>
          </p:nvSpPr>
          <p:spPr>
            <a:xfrm>
              <a:off x="1552623" y="4933912"/>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33</a:t>
              </a:r>
            </a:p>
          </p:txBody>
        </p:sp>
      </p:grpSp>
      <p:grpSp>
        <p:nvGrpSpPr>
          <p:cNvPr id="41" name="Group 40">
            <a:extLst>
              <a:ext uri="{FF2B5EF4-FFF2-40B4-BE49-F238E27FC236}">
                <a16:creationId xmlns:a16="http://schemas.microsoft.com/office/drawing/2014/main" id="{3143088C-1572-A84B-9954-6AA518D7837D}"/>
              </a:ext>
            </a:extLst>
          </p:cNvPr>
          <p:cNvGrpSpPr/>
          <p:nvPr/>
        </p:nvGrpSpPr>
        <p:grpSpPr>
          <a:xfrm>
            <a:off x="2042259" y="3906149"/>
            <a:ext cx="617587" cy="1770104"/>
            <a:chOff x="2028611" y="3906149"/>
            <a:chExt cx="617587" cy="1770104"/>
          </a:xfrm>
        </p:grpSpPr>
        <p:sp>
          <p:nvSpPr>
            <p:cNvPr id="42" name="Rectangle 41">
              <a:extLst>
                <a:ext uri="{FF2B5EF4-FFF2-40B4-BE49-F238E27FC236}">
                  <a16:creationId xmlns:a16="http://schemas.microsoft.com/office/drawing/2014/main" id="{BA883EE2-BD6B-144B-98E0-4E26B913724E}"/>
                </a:ext>
              </a:extLst>
            </p:cNvPr>
            <p:cNvSpPr/>
            <p:nvPr/>
          </p:nvSpPr>
          <p:spPr>
            <a:xfrm>
              <a:off x="2110560" y="3906149"/>
              <a:ext cx="453690" cy="1770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36B27DF-4736-754F-9BE4-968765A0CD0A}"/>
                </a:ext>
              </a:extLst>
            </p:cNvPr>
            <p:cNvSpPr txBox="1"/>
            <p:nvPr/>
          </p:nvSpPr>
          <p:spPr>
            <a:xfrm>
              <a:off x="2028611" y="3907617"/>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67</a:t>
              </a:r>
            </a:p>
          </p:txBody>
        </p:sp>
      </p:grpSp>
      <p:sp>
        <p:nvSpPr>
          <p:cNvPr id="44" name="Rectangle 43">
            <a:extLst>
              <a:ext uri="{FF2B5EF4-FFF2-40B4-BE49-F238E27FC236}">
                <a16:creationId xmlns:a16="http://schemas.microsoft.com/office/drawing/2014/main" id="{7133B3F9-D552-4745-BB56-1868A7645183}"/>
              </a:ext>
            </a:extLst>
          </p:cNvPr>
          <p:cNvSpPr/>
          <p:nvPr/>
        </p:nvSpPr>
        <p:spPr>
          <a:xfrm rot="16200000">
            <a:off x="-699381" y="4112399"/>
            <a:ext cx="2876108" cy="307777"/>
          </a:xfrm>
          <a:prstGeom prst="rect">
            <a:avLst/>
          </a:prstGeom>
        </p:spPr>
        <p:txBody>
          <a:bodyPr wrap="none">
            <a:spAutoFit/>
          </a:bodyPr>
          <a:lstStyle/>
          <a:p>
            <a:r>
              <a:rPr lang="en-US" sz="1400" dirty="0">
                <a:solidFill>
                  <a:srgbClr val="575657"/>
                </a:solidFill>
              </a:rPr>
              <a:t>Human preference  (higher is better)</a:t>
            </a:r>
            <a:endParaRPr lang="en-US" sz="1400" dirty="0"/>
          </a:p>
        </p:txBody>
      </p:sp>
      <p:sp>
        <p:nvSpPr>
          <p:cNvPr id="45" name="TextBox 44">
            <a:extLst>
              <a:ext uri="{FF2B5EF4-FFF2-40B4-BE49-F238E27FC236}">
                <a16:creationId xmlns:a16="http://schemas.microsoft.com/office/drawing/2014/main" id="{978D1F7F-4E40-DD49-A28D-28E84D2D0C00}"/>
              </a:ext>
            </a:extLst>
          </p:cNvPr>
          <p:cNvSpPr txBox="1"/>
          <p:nvPr/>
        </p:nvSpPr>
        <p:spPr>
          <a:xfrm>
            <a:off x="906401" y="2734834"/>
            <a:ext cx="462051" cy="3046988"/>
          </a:xfrm>
          <a:prstGeom prst="rect">
            <a:avLst/>
          </a:prstGeom>
          <a:noFill/>
        </p:spPr>
        <p:txBody>
          <a:bodyPr wrap="none" rtlCol="0" anchor="ctr" anchorCtr="0">
            <a:spAutoFit/>
          </a:bodyPr>
          <a:lstStyle/>
          <a:p>
            <a:pPr algn="r"/>
            <a:r>
              <a:rPr lang="en-US" sz="1200" dirty="0">
                <a:latin typeface="Merriweather Sans" panose="02000503060000020004" pitchFamily="2" charset="77"/>
              </a:rPr>
              <a:t>100</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75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50</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25</a:t>
            </a:r>
          </a:p>
          <a:p>
            <a:pPr algn="r"/>
            <a:endParaRPr lang="en-US" sz="1200" dirty="0">
              <a:latin typeface="Merriweather Sans" panose="02000503060000020004" pitchFamily="2" charset="77"/>
            </a:endParaRPr>
          </a:p>
          <a:p>
            <a:pPr algn="r"/>
            <a:endParaRPr lang="en-US" sz="1200" dirty="0">
              <a:latin typeface="Merriweather Sans" panose="02000503060000020004" pitchFamily="2" charset="77"/>
            </a:endParaRPr>
          </a:p>
          <a:p>
            <a:pPr algn="r"/>
            <a:r>
              <a:rPr lang="en-US" sz="1200" dirty="0">
                <a:latin typeface="Merriweather Sans" panose="02000503060000020004" pitchFamily="2" charset="77"/>
              </a:rPr>
              <a:t>0</a:t>
            </a:r>
          </a:p>
        </p:txBody>
      </p:sp>
      <p:grpSp>
        <p:nvGrpSpPr>
          <p:cNvPr id="46" name="Group 45">
            <a:extLst>
              <a:ext uri="{FF2B5EF4-FFF2-40B4-BE49-F238E27FC236}">
                <a16:creationId xmlns:a16="http://schemas.microsoft.com/office/drawing/2014/main" id="{7CC12600-38E6-FC42-B600-0A095C3C3F63}"/>
              </a:ext>
            </a:extLst>
          </p:cNvPr>
          <p:cNvGrpSpPr/>
          <p:nvPr/>
        </p:nvGrpSpPr>
        <p:grpSpPr>
          <a:xfrm>
            <a:off x="2979446" y="5198529"/>
            <a:ext cx="617587" cy="483027"/>
            <a:chOff x="2979446" y="5212177"/>
            <a:chExt cx="617587" cy="483027"/>
          </a:xfrm>
        </p:grpSpPr>
        <p:sp>
          <p:nvSpPr>
            <p:cNvPr id="50" name="Rectangle 49">
              <a:extLst>
                <a:ext uri="{FF2B5EF4-FFF2-40B4-BE49-F238E27FC236}">
                  <a16:creationId xmlns:a16="http://schemas.microsoft.com/office/drawing/2014/main" id="{F0DB9B61-78C7-B341-90D9-B58124787348}"/>
                </a:ext>
              </a:extLst>
            </p:cNvPr>
            <p:cNvSpPr/>
            <p:nvPr/>
          </p:nvSpPr>
          <p:spPr>
            <a:xfrm>
              <a:off x="3051398" y="5213505"/>
              <a:ext cx="453690" cy="4816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124E630-4DF6-534C-BDE9-09B336314791}"/>
                </a:ext>
              </a:extLst>
            </p:cNvPr>
            <p:cNvSpPr txBox="1"/>
            <p:nvPr/>
          </p:nvSpPr>
          <p:spPr>
            <a:xfrm>
              <a:off x="2979446" y="5212177"/>
              <a:ext cx="617587"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22</a:t>
              </a:r>
            </a:p>
          </p:txBody>
        </p:sp>
      </p:grpSp>
      <p:grpSp>
        <p:nvGrpSpPr>
          <p:cNvPr id="54" name="Group 53">
            <a:extLst>
              <a:ext uri="{FF2B5EF4-FFF2-40B4-BE49-F238E27FC236}">
                <a16:creationId xmlns:a16="http://schemas.microsoft.com/office/drawing/2014/main" id="{2F9F5E87-DB40-4C43-9B73-A7F458D2B434}"/>
              </a:ext>
            </a:extLst>
          </p:cNvPr>
          <p:cNvGrpSpPr/>
          <p:nvPr/>
        </p:nvGrpSpPr>
        <p:grpSpPr>
          <a:xfrm>
            <a:off x="3459760" y="3430682"/>
            <a:ext cx="617587" cy="2250876"/>
            <a:chOff x="3459760" y="3444330"/>
            <a:chExt cx="617587" cy="2250876"/>
          </a:xfrm>
        </p:grpSpPr>
        <p:sp>
          <p:nvSpPr>
            <p:cNvPr id="55" name="Rectangle 54">
              <a:extLst>
                <a:ext uri="{FF2B5EF4-FFF2-40B4-BE49-F238E27FC236}">
                  <a16:creationId xmlns:a16="http://schemas.microsoft.com/office/drawing/2014/main" id="{0643397B-82CF-7441-8A2B-DFF20467AD67}"/>
                </a:ext>
              </a:extLst>
            </p:cNvPr>
            <p:cNvSpPr/>
            <p:nvPr/>
          </p:nvSpPr>
          <p:spPr>
            <a:xfrm>
              <a:off x="3537383" y="3455770"/>
              <a:ext cx="453690" cy="2239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7483827-B349-0C4E-964C-68BB59C9BC5E}"/>
                </a:ext>
              </a:extLst>
            </p:cNvPr>
            <p:cNvSpPr txBox="1"/>
            <p:nvPr/>
          </p:nvSpPr>
          <p:spPr>
            <a:xfrm>
              <a:off x="3459760" y="3444330"/>
              <a:ext cx="617587" cy="278140"/>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grpSp>
      <p:sp>
        <p:nvSpPr>
          <p:cNvPr id="59" name="Rectangle 58">
            <a:extLst>
              <a:ext uri="{FF2B5EF4-FFF2-40B4-BE49-F238E27FC236}">
                <a16:creationId xmlns:a16="http://schemas.microsoft.com/office/drawing/2014/main" id="{74360CBA-311A-1E48-9CD1-EB3B77612488}"/>
              </a:ext>
            </a:extLst>
          </p:cNvPr>
          <p:cNvSpPr/>
          <p:nvPr/>
        </p:nvSpPr>
        <p:spPr>
          <a:xfrm>
            <a:off x="1582556" y="5781822"/>
            <a:ext cx="688009" cy="400110"/>
          </a:xfrm>
          <a:prstGeom prst="rect">
            <a:avLst/>
          </a:prstGeom>
        </p:spPr>
        <p:txBody>
          <a:bodyPr wrap="none">
            <a:spAutoFit/>
          </a:bodyPr>
          <a:lstStyle/>
          <a:p>
            <a:r>
              <a:rPr lang="en-US" sz="2000" dirty="0">
                <a:latin typeface="+mn-lt"/>
              </a:rPr>
              <a:t>trust</a:t>
            </a:r>
          </a:p>
        </p:txBody>
      </p:sp>
      <p:sp>
        <p:nvSpPr>
          <p:cNvPr id="60" name="Rectangle 59">
            <a:extLst>
              <a:ext uri="{FF2B5EF4-FFF2-40B4-BE49-F238E27FC236}">
                <a16:creationId xmlns:a16="http://schemas.microsoft.com/office/drawing/2014/main" id="{E24BC88C-AE7C-554B-A140-03BE96824B7D}"/>
              </a:ext>
            </a:extLst>
          </p:cNvPr>
          <p:cNvSpPr/>
          <p:nvPr/>
        </p:nvSpPr>
        <p:spPr>
          <a:xfrm>
            <a:off x="2569367" y="5788100"/>
            <a:ext cx="1846980" cy="400110"/>
          </a:xfrm>
          <a:prstGeom prst="rect">
            <a:avLst/>
          </a:prstGeom>
        </p:spPr>
        <p:txBody>
          <a:bodyPr wrap="none">
            <a:spAutoFit/>
          </a:bodyPr>
          <a:lstStyle/>
          <a:p>
            <a:r>
              <a:rPr lang="en-US" sz="2000" dirty="0">
                <a:latin typeface="+mn-lt"/>
              </a:rPr>
              <a:t>understandable</a:t>
            </a:r>
          </a:p>
        </p:txBody>
      </p:sp>
      <p:sp>
        <p:nvSpPr>
          <p:cNvPr id="27" name="Rectangle 26">
            <a:extLst>
              <a:ext uri="{FF2B5EF4-FFF2-40B4-BE49-F238E27FC236}">
                <a16:creationId xmlns:a16="http://schemas.microsoft.com/office/drawing/2014/main" id="{36CEA393-A6A2-F044-8217-A94560F3E5EE}"/>
              </a:ext>
            </a:extLst>
          </p:cNvPr>
          <p:cNvSpPr/>
          <p:nvPr/>
        </p:nvSpPr>
        <p:spPr>
          <a:xfrm>
            <a:off x="1276816" y="2202247"/>
            <a:ext cx="3077771" cy="4234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Template-based </a:t>
            </a:r>
            <a:r>
              <a:rPr lang="en-US" sz="1400" dirty="0">
                <a:solidFill>
                  <a:schemeClr val="bg1"/>
                </a:solidFill>
              </a:rPr>
              <a:t>[Min et al. 19]</a:t>
            </a:r>
            <a:endParaRPr lang="en-US" sz="1600" dirty="0">
              <a:solidFill>
                <a:schemeClr val="bg1"/>
              </a:solidFill>
            </a:endParaRPr>
          </a:p>
        </p:txBody>
      </p:sp>
      <p:sp>
        <p:nvSpPr>
          <p:cNvPr id="28" name="Rectangle 27">
            <a:extLst>
              <a:ext uri="{FF2B5EF4-FFF2-40B4-BE49-F238E27FC236}">
                <a16:creationId xmlns:a16="http://schemas.microsoft.com/office/drawing/2014/main" id="{35682944-2450-A149-A686-1C2B291D1115}"/>
              </a:ext>
            </a:extLst>
          </p:cNvPr>
          <p:cNvSpPr/>
          <p:nvPr/>
        </p:nvSpPr>
        <p:spPr>
          <a:xfrm>
            <a:off x="1276815" y="1701368"/>
            <a:ext cx="3077772" cy="4370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Text Modular Network </a:t>
            </a:r>
          </a:p>
        </p:txBody>
      </p:sp>
      <p:sp>
        <p:nvSpPr>
          <p:cNvPr id="30" name="Rectangle 29">
            <a:extLst>
              <a:ext uri="{FF2B5EF4-FFF2-40B4-BE49-F238E27FC236}">
                <a16:creationId xmlns:a16="http://schemas.microsoft.com/office/drawing/2014/main" id="{E807CB86-7AD6-6040-9166-B8898D682BC5}"/>
              </a:ext>
            </a:extLst>
          </p:cNvPr>
          <p:cNvSpPr/>
          <p:nvPr/>
        </p:nvSpPr>
        <p:spPr>
          <a:xfrm>
            <a:off x="5924802" y="2063014"/>
            <a:ext cx="6323264" cy="492443"/>
          </a:xfrm>
          <a:prstGeom prst="rect">
            <a:avLst/>
          </a:prstGeom>
        </p:spPr>
        <p:txBody>
          <a:bodyPr wrap="square">
            <a:spAutoFit/>
          </a:bodyPr>
          <a:lstStyle/>
          <a:p>
            <a:pPr marL="342900" indent="-342900">
              <a:buFont typeface="Arial" panose="020B0604020202020204" pitchFamily="34" charset="0"/>
              <a:buChar char="•"/>
            </a:pPr>
            <a:r>
              <a:rPr lang="en-US" sz="2600" b="1" dirty="0"/>
              <a:t>Competitive </a:t>
            </a:r>
            <a:r>
              <a:rPr lang="en-US" sz="2600" dirty="0"/>
              <a:t>with dataset-specific.</a:t>
            </a:r>
            <a:endParaRPr lang="en-US" sz="2600" b="1" dirty="0"/>
          </a:p>
        </p:txBody>
      </p:sp>
      <p:sp>
        <p:nvSpPr>
          <p:cNvPr id="31" name="Rectangle 30">
            <a:extLst>
              <a:ext uri="{FF2B5EF4-FFF2-40B4-BE49-F238E27FC236}">
                <a16:creationId xmlns:a16="http://schemas.microsoft.com/office/drawing/2014/main" id="{E0E33D3F-F832-4041-9BCF-0C0D6D13F169}"/>
              </a:ext>
            </a:extLst>
          </p:cNvPr>
          <p:cNvSpPr/>
          <p:nvPr/>
        </p:nvSpPr>
        <p:spPr>
          <a:xfrm>
            <a:off x="5950227" y="3296552"/>
            <a:ext cx="6005071" cy="892552"/>
          </a:xfrm>
          <a:prstGeom prst="rect">
            <a:avLst/>
          </a:prstGeom>
        </p:spPr>
        <p:txBody>
          <a:bodyPr wrap="square">
            <a:spAutoFit/>
          </a:bodyPr>
          <a:lstStyle/>
          <a:p>
            <a:pPr marL="342900" indent="-342900">
              <a:buFont typeface="Arial" panose="020B0604020202020204" pitchFamily="34" charset="0"/>
              <a:buChar char="•"/>
            </a:pPr>
            <a:r>
              <a:rPr lang="en-US" sz="2600" b="1" dirty="0"/>
              <a:t>Sample efficient — </a:t>
            </a:r>
            <a:r>
              <a:rPr lang="en-US" sz="2600" dirty="0"/>
              <a:t>requires fewer examples to reach a certain accuracy.  </a:t>
            </a:r>
            <a:endParaRPr lang="en-US" sz="2600" b="1" dirty="0"/>
          </a:p>
        </p:txBody>
      </p:sp>
      <p:sp>
        <p:nvSpPr>
          <p:cNvPr id="32" name="Rectangle 31">
            <a:extLst>
              <a:ext uri="{FF2B5EF4-FFF2-40B4-BE49-F238E27FC236}">
                <a16:creationId xmlns:a16="http://schemas.microsoft.com/office/drawing/2014/main" id="{74BAB8AB-A740-5D45-AF59-73429EC817ED}"/>
              </a:ext>
            </a:extLst>
          </p:cNvPr>
          <p:cNvSpPr/>
          <p:nvPr/>
        </p:nvSpPr>
        <p:spPr>
          <a:xfrm>
            <a:off x="5908266" y="4656856"/>
            <a:ext cx="6017816" cy="1292662"/>
          </a:xfrm>
          <a:prstGeom prst="rect">
            <a:avLst/>
          </a:prstGeom>
        </p:spPr>
        <p:txBody>
          <a:bodyPr wrap="square">
            <a:spAutoFit/>
          </a:bodyPr>
          <a:lstStyle/>
          <a:p>
            <a:pPr marL="342900" indent="-342900">
              <a:buFont typeface="Arial" panose="020B0604020202020204" pitchFamily="34" charset="0"/>
              <a:buChar char="•"/>
            </a:pPr>
            <a:r>
              <a:rPr lang="en-US" sz="2600" b="1" dirty="0"/>
              <a:t>Interpretable — </a:t>
            </a:r>
            <a:r>
              <a:rPr lang="en-US" sz="2600" dirty="0"/>
              <a:t>human judges deemed it more “understandable” and “trustworthy”.</a:t>
            </a:r>
            <a:endParaRPr lang="en-US" sz="2600" b="1" dirty="0"/>
          </a:p>
        </p:txBody>
      </p:sp>
    </p:spTree>
    <p:extLst>
      <p:ext uri="{BB962C8B-B14F-4D97-AF65-F5344CB8AC3E}">
        <p14:creationId xmlns:p14="http://schemas.microsoft.com/office/powerpoint/2010/main" val="51424075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a:xfrm>
            <a:off x="838200" y="1620906"/>
            <a:ext cx="10515600" cy="4351338"/>
          </a:xfrm>
        </p:spPr>
        <p:txBody>
          <a:bodyPr/>
          <a:lstStyle/>
          <a:p>
            <a:r>
              <a:rPr lang="en-US" b="1" dirty="0">
                <a:solidFill>
                  <a:srgbClr val="FF6700"/>
                </a:solidFill>
              </a:rPr>
              <a:t>Motivating Question: </a:t>
            </a:r>
            <a:r>
              <a:rPr lang="en-US" dirty="0"/>
              <a:t>Can we solve complex </a:t>
            </a:r>
            <a:br>
              <a:rPr lang="en-US" dirty="0"/>
            </a:br>
            <a:r>
              <a:rPr lang="en-US" dirty="0"/>
              <a:t>tasks as </a:t>
            </a:r>
            <a:r>
              <a:rPr lang="en-US" b="1" dirty="0"/>
              <a:t>communication with simpler models</a:t>
            </a:r>
            <a:r>
              <a:rPr lang="en-US" dirty="0"/>
              <a:t>?</a:t>
            </a:r>
          </a:p>
          <a:p>
            <a:endParaRPr lang="en-US" dirty="0">
              <a:solidFill>
                <a:srgbClr val="FF6700"/>
              </a:solidFill>
            </a:endParaRPr>
          </a:p>
          <a:p>
            <a:r>
              <a:rPr lang="en-US" dirty="0">
                <a:solidFill>
                  <a:srgbClr val="1700FF"/>
                </a:solidFill>
              </a:rPr>
              <a:t>Text Modular Networks</a:t>
            </a:r>
            <a:r>
              <a:rPr lang="en-US" dirty="0"/>
              <a:t>, a general-purpose framework for solving complex tasks via </a:t>
            </a:r>
            <a:r>
              <a:rPr lang="en-US" dirty="0">
                <a:solidFill>
                  <a:srgbClr val="00B050"/>
                </a:solidFill>
              </a:rPr>
              <a:t>textual interaction </a:t>
            </a:r>
            <a:r>
              <a:rPr lang="en-US" dirty="0"/>
              <a:t>between </a:t>
            </a:r>
            <a:r>
              <a:rPr lang="en-US" dirty="0">
                <a:solidFill>
                  <a:srgbClr val="00B050"/>
                </a:solidFill>
              </a:rPr>
              <a:t>existing modules.</a:t>
            </a:r>
            <a:endParaRPr lang="en-US" dirty="0"/>
          </a:p>
          <a:p>
            <a:pPr>
              <a:spcBef>
                <a:spcPts val="0"/>
              </a:spcBef>
            </a:pPr>
            <a:endParaRPr lang="en-US" dirty="0"/>
          </a:p>
          <a:p>
            <a:pPr>
              <a:spcBef>
                <a:spcPts val="0"/>
              </a:spcBef>
            </a:pPr>
            <a:r>
              <a:rPr lang="en-US" dirty="0"/>
              <a:t>Approach: discrete optimization on existing simple models.  </a:t>
            </a:r>
          </a:p>
          <a:p>
            <a:pPr lvl="1">
              <a:spcBef>
                <a:spcPts val="0"/>
              </a:spcBef>
            </a:pPr>
            <a:r>
              <a:rPr lang="en-US" dirty="0"/>
              <a:t>Resulting model is more interpretable, competitive yet sample-efficient.</a:t>
            </a:r>
          </a:p>
          <a:p>
            <a:pPr>
              <a:spcBef>
                <a:spcPts val="0"/>
              </a:spcBef>
            </a:pPr>
            <a:endParaRPr lang="en-US" dirty="0"/>
          </a:p>
          <a:p>
            <a:r>
              <a:rPr lang="en-US" b="1" dirty="0">
                <a:solidFill>
                  <a:schemeClr val="tx2"/>
                </a:solidFill>
              </a:rPr>
              <a:t>Open questions: </a:t>
            </a:r>
          </a:p>
          <a:p>
            <a:pPr lvl="1"/>
            <a:r>
              <a:rPr lang="en-US" dirty="0"/>
              <a:t>How can we make TMNs more extensible? </a:t>
            </a:r>
          </a:p>
          <a:p>
            <a:pPr marL="0" indent="0">
              <a:spcBef>
                <a:spcPts val="0"/>
              </a:spcBef>
              <a:buNone/>
            </a:pPr>
            <a:endParaRPr lang="en-US" dirty="0"/>
          </a:p>
          <a:p>
            <a:pPr lvl="1"/>
            <a:endParaRPr lang="en-US" dirty="0"/>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83</a:t>
            </a:fld>
            <a:endParaRPr lang="en-US" dirty="0"/>
          </a:p>
        </p:txBody>
      </p:sp>
      <p:grpSp>
        <p:nvGrpSpPr>
          <p:cNvPr id="6" name="Group 5">
            <a:extLst>
              <a:ext uri="{FF2B5EF4-FFF2-40B4-BE49-F238E27FC236}">
                <a16:creationId xmlns:a16="http://schemas.microsoft.com/office/drawing/2014/main" id="{03B0D216-4771-0947-B7E0-19844BCA1D04}"/>
              </a:ext>
            </a:extLst>
          </p:cNvPr>
          <p:cNvGrpSpPr/>
          <p:nvPr/>
        </p:nvGrpSpPr>
        <p:grpSpPr>
          <a:xfrm>
            <a:off x="9093289" y="131762"/>
            <a:ext cx="2568486" cy="2388744"/>
            <a:chOff x="7248509" y="3880555"/>
            <a:chExt cx="3148095" cy="2819049"/>
          </a:xfrm>
        </p:grpSpPr>
        <p:sp>
          <p:nvSpPr>
            <p:cNvPr id="7" name="Triangle 6">
              <a:extLst>
                <a:ext uri="{FF2B5EF4-FFF2-40B4-BE49-F238E27FC236}">
                  <a16:creationId xmlns:a16="http://schemas.microsoft.com/office/drawing/2014/main" id="{4864973A-AF4B-9248-B2EF-95332CB61FAE}"/>
                </a:ext>
              </a:extLst>
            </p:cNvPr>
            <p:cNvSpPr/>
            <p:nvPr/>
          </p:nvSpPr>
          <p:spPr>
            <a:xfrm>
              <a:off x="7248509" y="3880555"/>
              <a:ext cx="3148095" cy="216550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9DC26182-6E9F-BB42-81B0-DFCA14DEF603}"/>
                </a:ext>
              </a:extLst>
            </p:cNvPr>
            <p:cNvSpPr/>
            <p:nvPr/>
          </p:nvSpPr>
          <p:spPr>
            <a:xfrm>
              <a:off x="8717315" y="4483542"/>
              <a:ext cx="245086" cy="231458"/>
            </a:xfrm>
            <a:prstGeom prst="ellipse">
              <a:avLst/>
            </a:prstGeom>
            <a:solidFill>
              <a:srgbClr val="A62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Oval 8">
              <a:extLst>
                <a:ext uri="{FF2B5EF4-FFF2-40B4-BE49-F238E27FC236}">
                  <a16:creationId xmlns:a16="http://schemas.microsoft.com/office/drawing/2014/main" id="{B004F486-2192-2B46-B75B-737BC5D7D2E8}"/>
                </a:ext>
              </a:extLst>
            </p:cNvPr>
            <p:cNvSpPr/>
            <p:nvPr/>
          </p:nvSpPr>
          <p:spPr>
            <a:xfrm>
              <a:off x="8705988" y="5792491"/>
              <a:ext cx="245087" cy="23145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0" name="Straight Arrow Connector 9">
              <a:extLst>
                <a:ext uri="{FF2B5EF4-FFF2-40B4-BE49-F238E27FC236}">
                  <a16:creationId xmlns:a16="http://schemas.microsoft.com/office/drawing/2014/main" id="{9908D1B8-BA3E-254A-B7B8-A23B85506B66}"/>
                </a:ext>
              </a:extLst>
            </p:cNvPr>
            <p:cNvCxnSpPr>
              <a:cxnSpLocks/>
              <a:stCxn id="8" idx="4"/>
            </p:cNvCxnSpPr>
            <p:nvPr/>
          </p:nvCxnSpPr>
          <p:spPr>
            <a:xfrm>
              <a:off x="8839855" y="4715000"/>
              <a:ext cx="0" cy="107749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6144FEB-AACA-0F4D-B5B9-487E7AA38307}"/>
                    </a:ext>
                  </a:extLst>
                </p:cNvPr>
                <p:cNvSpPr/>
                <p:nvPr/>
              </p:nvSpPr>
              <p:spPr>
                <a:xfrm>
                  <a:off x="8613989" y="6202523"/>
                  <a:ext cx="412468" cy="497081"/>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1" name="Rectangle 10">
                  <a:extLst>
                    <a:ext uri="{FF2B5EF4-FFF2-40B4-BE49-F238E27FC236}">
                      <a16:creationId xmlns:a16="http://schemas.microsoft.com/office/drawing/2014/main" id="{16144FEB-AACA-0F4D-B5B9-487E7AA38307}"/>
                    </a:ext>
                  </a:extLst>
                </p:cNvPr>
                <p:cNvSpPr>
                  <a:spLocks noRot="1" noChangeAspect="1" noMove="1" noResize="1" noEditPoints="1" noAdjustHandles="1" noChangeArrowheads="1" noChangeShapeType="1" noTextEdit="1"/>
                </p:cNvSpPr>
                <p:nvPr/>
              </p:nvSpPr>
              <p:spPr>
                <a:xfrm>
                  <a:off x="8613989" y="6202523"/>
                  <a:ext cx="412468" cy="497081"/>
                </a:xfrm>
                <a:prstGeom prst="rect">
                  <a:avLst/>
                </a:prstGeom>
                <a:blipFill>
                  <a:blip r:embed="rId3"/>
                  <a:stretch>
                    <a:fillRect l="-39286" t="-8824" r="-35714" b="-17647"/>
                  </a:stretch>
                </a:blipFill>
              </p:spPr>
              <p:txBody>
                <a:bodyPr/>
                <a:lstStyle/>
                <a:p>
                  <a:r>
                    <a:rPr lang="en-US">
                      <a:noFill/>
                    </a:rPr>
                    <a:t> </a:t>
                  </a:r>
                </a:p>
              </p:txBody>
            </p:sp>
          </mc:Fallback>
        </mc:AlternateContent>
      </p:grpSp>
      <p:sp>
        <p:nvSpPr>
          <p:cNvPr id="12" name="Rounded Rectangular Callout 11">
            <a:extLst>
              <a:ext uri="{FF2B5EF4-FFF2-40B4-BE49-F238E27FC236}">
                <a16:creationId xmlns:a16="http://schemas.microsoft.com/office/drawing/2014/main" id="{9B43FC39-368B-8244-9CD2-083480260F66}"/>
              </a:ext>
            </a:extLst>
          </p:cNvPr>
          <p:cNvSpPr/>
          <p:nvPr/>
        </p:nvSpPr>
        <p:spPr>
          <a:xfrm>
            <a:off x="10955255" y="156986"/>
            <a:ext cx="967950" cy="519384"/>
          </a:xfrm>
          <a:prstGeom prst="wedgeRoundRectCallout">
            <a:avLst>
              <a:gd name="adj1" fmla="val -71798"/>
              <a:gd name="adj2" fmla="val 41192"/>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B204A"/>
                </a:solidFill>
              </a:rPr>
              <a:t>complex task</a:t>
            </a:r>
            <a:endParaRPr lang="en-US" sz="1600" dirty="0">
              <a:solidFill>
                <a:schemeClr val="tx1"/>
              </a:solidFill>
            </a:endParaRPr>
          </a:p>
        </p:txBody>
      </p:sp>
      <p:sp>
        <p:nvSpPr>
          <p:cNvPr id="13" name="Rounded Rectangular Callout 12">
            <a:extLst>
              <a:ext uri="{FF2B5EF4-FFF2-40B4-BE49-F238E27FC236}">
                <a16:creationId xmlns:a16="http://schemas.microsoft.com/office/drawing/2014/main" id="{E03C4AD4-0CDF-DD41-B13E-2B51304262A6}"/>
              </a:ext>
            </a:extLst>
          </p:cNvPr>
          <p:cNvSpPr/>
          <p:nvPr/>
        </p:nvSpPr>
        <p:spPr>
          <a:xfrm>
            <a:off x="11228116" y="1342688"/>
            <a:ext cx="938283" cy="519384"/>
          </a:xfrm>
          <a:prstGeom prst="wedgeRoundRectCallout">
            <a:avLst>
              <a:gd name="adj1" fmla="val -69223"/>
              <a:gd name="adj2" fmla="val 30974"/>
              <a:gd name="adj3" fmla="val 16667"/>
            </a:avLst>
          </a:prstGeom>
          <a:solidFill>
            <a:schemeClr val="accent5">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845CD7"/>
                </a:solidFill>
              </a:rPr>
              <a:t>simpler tasks</a:t>
            </a:r>
            <a:endParaRPr lang="en-US" sz="1600" dirty="0">
              <a:solidFill>
                <a:schemeClr val="tx1"/>
              </a:solidFill>
            </a:endParaRPr>
          </a:p>
        </p:txBody>
      </p:sp>
      <p:sp>
        <p:nvSpPr>
          <p:cNvPr id="14" name="Oval 13">
            <a:extLst>
              <a:ext uri="{FF2B5EF4-FFF2-40B4-BE49-F238E27FC236}">
                <a16:creationId xmlns:a16="http://schemas.microsoft.com/office/drawing/2014/main" id="{49724956-C97F-8E45-A75C-D624B146C1F9}"/>
              </a:ext>
            </a:extLst>
          </p:cNvPr>
          <p:cNvSpPr/>
          <p:nvPr/>
        </p:nvSpPr>
        <p:spPr>
          <a:xfrm>
            <a:off x="9921017" y="1751856"/>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8188C588-DEE6-AD44-AD78-6872295AC668}"/>
              </a:ext>
            </a:extLst>
          </p:cNvPr>
          <p:cNvCxnSpPr>
            <a:cxnSpLocks/>
            <a:stCxn id="8" idx="3"/>
          </p:cNvCxnSpPr>
          <p:nvPr/>
        </p:nvCxnSpPr>
        <p:spPr>
          <a:xfrm flipH="1">
            <a:off x="10030238" y="810114"/>
            <a:ext cx="290713" cy="941743"/>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C00D035A-7BC1-8E48-99A9-7A96E5832BC1}"/>
              </a:ext>
            </a:extLst>
          </p:cNvPr>
          <p:cNvSpPr/>
          <p:nvPr/>
        </p:nvSpPr>
        <p:spPr>
          <a:xfrm>
            <a:off x="10625065" y="1745095"/>
            <a:ext cx="199963" cy="196128"/>
          </a:xfrm>
          <a:prstGeom prst="ellipse">
            <a:avLst/>
          </a:prstGeom>
          <a:solidFill>
            <a:srgbClr val="845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17" name="Straight Arrow Connector 16">
            <a:extLst>
              <a:ext uri="{FF2B5EF4-FFF2-40B4-BE49-F238E27FC236}">
                <a16:creationId xmlns:a16="http://schemas.microsoft.com/office/drawing/2014/main" id="{D72A395A-2B04-EB42-BA9F-E82A8FF511C2}"/>
              </a:ext>
            </a:extLst>
          </p:cNvPr>
          <p:cNvCxnSpPr>
            <a:cxnSpLocks/>
            <a:stCxn id="8" idx="5"/>
            <a:endCxn id="16" idx="0"/>
          </p:cNvCxnSpPr>
          <p:nvPr/>
        </p:nvCxnSpPr>
        <p:spPr>
          <a:xfrm>
            <a:off x="10462345" y="810114"/>
            <a:ext cx="262702" cy="934981"/>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F7486AC-C87B-3E4A-83B5-03CCA325A65B}"/>
                  </a:ext>
                </a:extLst>
              </p:cNvPr>
              <p:cNvSpPr/>
              <p:nvPr/>
            </p:nvSpPr>
            <p:spPr>
              <a:xfrm>
                <a:off x="10601811" y="2103783"/>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8" name="Rectangle 17">
                <a:extLst>
                  <a:ext uri="{FF2B5EF4-FFF2-40B4-BE49-F238E27FC236}">
                    <a16:creationId xmlns:a16="http://schemas.microsoft.com/office/drawing/2014/main" id="{FF7486AC-C87B-3E4A-83B5-03CCA325A65B}"/>
                  </a:ext>
                </a:extLst>
              </p:cNvPr>
              <p:cNvSpPr>
                <a:spLocks noRot="1" noChangeAspect="1" noMove="1" noResize="1" noEditPoints="1" noAdjustHandles="1" noChangeArrowheads="1" noChangeShapeType="1" noTextEdit="1"/>
              </p:cNvSpPr>
              <p:nvPr/>
            </p:nvSpPr>
            <p:spPr>
              <a:xfrm>
                <a:off x="10601811" y="2103783"/>
                <a:ext cx="336527" cy="421206"/>
              </a:xfrm>
              <a:prstGeom prst="rect">
                <a:avLst/>
              </a:prstGeom>
              <a:blipFill>
                <a:blip r:embed="rId4"/>
                <a:stretch>
                  <a:fillRect l="-39286" t="-8824" r="-39286"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8E3A38F-19AF-7D4D-8255-8198E75EB6F8}"/>
                  </a:ext>
                </a:extLst>
              </p:cNvPr>
              <p:cNvSpPr/>
              <p:nvPr/>
            </p:nvSpPr>
            <p:spPr>
              <a:xfrm>
                <a:off x="9819606" y="2101762"/>
                <a:ext cx="336527" cy="421206"/>
              </a:xfrm>
              <a:prstGeom prst="rect">
                <a:avLst/>
              </a:prstGeom>
              <a:solidFill>
                <a:srgbClr val="E1E0FF"/>
              </a:solid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19" name="Rectangle 18">
                <a:extLst>
                  <a:ext uri="{FF2B5EF4-FFF2-40B4-BE49-F238E27FC236}">
                    <a16:creationId xmlns:a16="http://schemas.microsoft.com/office/drawing/2014/main" id="{A8E3A38F-19AF-7D4D-8255-8198E75EB6F8}"/>
                  </a:ext>
                </a:extLst>
              </p:cNvPr>
              <p:cNvSpPr>
                <a:spLocks noRot="1" noChangeAspect="1" noMove="1" noResize="1" noEditPoints="1" noAdjustHandles="1" noChangeArrowheads="1" noChangeShapeType="1" noTextEdit="1"/>
              </p:cNvSpPr>
              <p:nvPr/>
            </p:nvSpPr>
            <p:spPr>
              <a:xfrm>
                <a:off x="9819606" y="2101762"/>
                <a:ext cx="336527" cy="421206"/>
              </a:xfrm>
              <a:prstGeom prst="rect">
                <a:avLst/>
              </a:prstGeom>
              <a:blipFill>
                <a:blip r:embed="rId5"/>
                <a:stretch>
                  <a:fillRect l="-40741" t="-8824" r="-40741" b="-17647"/>
                </a:stretch>
              </a:blipFill>
            </p:spPr>
            <p:txBody>
              <a:bodyPr/>
              <a:lstStyle/>
              <a:p>
                <a:r>
                  <a:rPr lang="en-US">
                    <a:noFill/>
                  </a:rPr>
                  <a:t> </a:t>
                </a:r>
              </a:p>
            </p:txBody>
          </p:sp>
        </mc:Fallback>
      </mc:AlternateContent>
    </p:spTree>
    <p:extLst>
      <p:ext uri="{BB962C8B-B14F-4D97-AF65-F5344CB8AC3E}">
        <p14:creationId xmlns:p14="http://schemas.microsoft.com/office/powerpoint/2010/main" val="34217134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2" end="2"/>
                                            </p:txEl>
                                          </p:spTgt>
                                        </p:tgtEl>
                                        <p:attrNameLst>
                                          <p:attrName>style.opacity</p:attrName>
                                        </p:attrNameLst>
                                      </p:cBhvr>
                                      <p:to>
                                        <p:strVal val="0.25"/>
                                      </p:to>
                                    </p:set>
                                    <p:animEffect filter="image" prLst="opacity: 0.25">
                                      <p:cBhvr rctx="IE">
                                        <p:cTn id="7" dur="indefinite"/>
                                        <p:tgtEl>
                                          <p:spTgt spid="3">
                                            <p:txEl>
                                              <p:pRg st="2" end="2"/>
                                            </p:txEl>
                                          </p:spTgt>
                                        </p:tgtEl>
                                      </p:cBhvr>
                                    </p:animEffect>
                                  </p:childTnLst>
                                </p:cTn>
                              </p:par>
                              <p:par>
                                <p:cTn id="8" presetID="9" presetClass="emph" presetSubtype="0" nodeType="withEffect">
                                  <p:stCondLst>
                                    <p:cond delay="0"/>
                                  </p:stCondLst>
                                  <p:childTnLst>
                                    <p:set>
                                      <p:cBhvr>
                                        <p:cTn id="9" dur="indefinite"/>
                                        <p:tgtEl>
                                          <p:spTgt spid="3">
                                            <p:txEl>
                                              <p:pRg st="4" end="4"/>
                                            </p:txEl>
                                          </p:spTgt>
                                        </p:tgtEl>
                                        <p:attrNameLst>
                                          <p:attrName>style.opacity</p:attrName>
                                        </p:attrNameLst>
                                      </p:cBhvr>
                                      <p:to>
                                        <p:strVal val="0.25"/>
                                      </p:to>
                                    </p:set>
                                    <p:animEffect filter="image" prLst="opacity: 0.25">
                                      <p:cBhvr rctx="IE">
                                        <p:cTn id="10" dur="indefinite"/>
                                        <p:tgtEl>
                                          <p:spTgt spid="3">
                                            <p:txEl>
                                              <p:pRg st="4" end="4"/>
                                            </p:txEl>
                                          </p:spTgt>
                                        </p:tgtEl>
                                      </p:cBhvr>
                                    </p:animEffec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25"/>
                                      </p:to>
                                    </p:set>
                                    <p:animEffect filter="image" prLst="opacity: 0.25">
                                      <p:cBhvr rctx="IE">
                                        <p:cTn id="13" dur="indefinite"/>
                                        <p:tgtEl>
                                          <p:spTgt spid="3">
                                            <p:txEl>
                                              <p:pRg st="0" end="0"/>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par>
                                <p:cTn id="17" presetID="9" presetClass="emph" presetSubtype="0" nodeType="withEffect">
                                  <p:stCondLst>
                                    <p:cond delay="0"/>
                                  </p:stCondLst>
                                  <p:childTnLst>
                                    <p:set>
                                      <p:cBhvr>
                                        <p:cTn id="18" dur="indefinite"/>
                                        <p:tgtEl>
                                          <p:spTgt spid="3">
                                            <p:txEl>
                                              <p:pRg st="7" end="7"/>
                                            </p:txEl>
                                          </p:spTgt>
                                        </p:tgtEl>
                                        <p:attrNameLst>
                                          <p:attrName>style.opacity</p:attrName>
                                        </p:attrNameLst>
                                      </p:cBhvr>
                                      <p:to>
                                        <p:strVal val="0.25"/>
                                      </p:to>
                                    </p:set>
                                    <p:animEffect filter="image" prLst="opacity: 0.25">
                                      <p:cBhvr rctx="IE">
                                        <p:cTn id="19" dur="indefinite"/>
                                        <p:tgtEl>
                                          <p:spTgt spid="3">
                                            <p:txEl>
                                              <p:pRg st="7" end="7"/>
                                            </p:txEl>
                                          </p:spTgt>
                                        </p:tgtEl>
                                      </p:cBhvr>
                                    </p:animEffect>
                                  </p:childTnLst>
                                </p:cTn>
                              </p:par>
                              <p:par>
                                <p:cTn id="20" presetID="9" presetClass="emph" presetSubtype="0" nodeType="withEffect">
                                  <p:stCondLst>
                                    <p:cond delay="0"/>
                                  </p:stCondLst>
                                  <p:childTnLst>
                                    <p:set>
                                      <p:cBhvr>
                                        <p:cTn id="21" dur="indefinite"/>
                                        <p:tgtEl>
                                          <p:spTgt spid="3">
                                            <p:txEl>
                                              <p:pRg st="8" end="8"/>
                                            </p:txEl>
                                          </p:spTgt>
                                        </p:tgtEl>
                                        <p:attrNameLst>
                                          <p:attrName>style.opacity</p:attrName>
                                        </p:attrNameLst>
                                      </p:cBhvr>
                                      <p:to>
                                        <p:strVal val="0.25"/>
                                      </p:to>
                                    </p:set>
                                    <p:animEffect filter="image" prLst="opacity: 0.25">
                                      <p:cBhvr rctx="IE">
                                        <p:cTn id="22" dur="indefinite"/>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p:cTn id="31" dur="indefinite"/>
                                        <p:tgtEl>
                                          <p:spTgt spid="3">
                                            <p:txEl>
                                              <p:pRg st="2" end="2"/>
                                            </p:txEl>
                                          </p:spTgt>
                                        </p:tgtEl>
                                        <p:attrNameLst>
                                          <p:attrName>style.opacity</p:attrName>
                                        </p:attrNameLst>
                                      </p:cBhvr>
                                      <p:to>
                                        <p:strVal val="1"/>
                                      </p:to>
                                    </p:set>
                                    <p:animEffect filter="image" prLst="opacity: 1">
                                      <p:cBhvr rctx="IE">
                                        <p:cTn id="32" dur="indefinite"/>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3">
                                            <p:txEl>
                                              <p:pRg st="4" end="4"/>
                                            </p:txEl>
                                          </p:spTgt>
                                        </p:tgtEl>
                                        <p:attrNameLst>
                                          <p:attrName>style.opacity</p:attrName>
                                        </p:attrNameLst>
                                      </p:cBhvr>
                                      <p:to>
                                        <p:strVal val="1"/>
                                      </p:to>
                                    </p:set>
                                    <p:animEffect filter="image" prLst="opacity: 1">
                                      <p:cBhvr rctx="IE">
                                        <p:cTn id="37" dur="indefinite"/>
                                        <p:tgtEl>
                                          <p:spTgt spid="3">
                                            <p:txEl>
                                              <p:pRg st="4" end="4"/>
                                            </p:txEl>
                                          </p:spTgt>
                                        </p:tgtEl>
                                      </p:cBhvr>
                                    </p:animEffect>
                                  </p:childTnLst>
                                </p:cTn>
                              </p:par>
                              <p:par>
                                <p:cTn id="38" presetID="9" presetClass="emph" presetSubtype="0" nodeType="withEffect">
                                  <p:stCondLst>
                                    <p:cond delay="0"/>
                                  </p:stCondLst>
                                  <p:childTnLst>
                                    <p:set>
                                      <p:cBhvr>
                                        <p:cTn id="39" dur="indefinite"/>
                                        <p:tgtEl>
                                          <p:spTgt spid="3">
                                            <p:txEl>
                                              <p:pRg st="5" end="5"/>
                                            </p:txEl>
                                          </p:spTgt>
                                        </p:tgtEl>
                                        <p:attrNameLst>
                                          <p:attrName>style.opacity</p:attrName>
                                        </p:attrNameLst>
                                      </p:cBhvr>
                                      <p:to>
                                        <p:strVal val="1"/>
                                      </p:to>
                                    </p:set>
                                    <p:animEffect filter="image" prLst="opacity: 1">
                                      <p:cBhvr rctx="IE">
                                        <p:cTn id="40" dur="indefinite"/>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7" end="7"/>
                                            </p:txEl>
                                          </p:spTgt>
                                        </p:tgtEl>
                                        <p:attrNameLst>
                                          <p:attrName>style.opacity</p:attrName>
                                        </p:attrNameLst>
                                      </p:cBhvr>
                                      <p:to>
                                        <p:strVal val="1"/>
                                      </p:to>
                                    </p:set>
                                    <p:animEffect filter="image" prLst="opacity: 1">
                                      <p:cBhvr rctx="IE">
                                        <p:cTn id="45" dur="indefinite"/>
                                        <p:tgtEl>
                                          <p:spTgt spid="3">
                                            <p:txEl>
                                              <p:pRg st="7" end="7"/>
                                            </p:txEl>
                                          </p:spTgt>
                                        </p:tgtEl>
                                      </p:cBhvr>
                                    </p:animEffect>
                                  </p:childTnLst>
                                </p:cTn>
                              </p:par>
                              <p:par>
                                <p:cTn id="46" presetID="9" presetClass="emph" presetSubtype="0" nodeType="withEffect">
                                  <p:stCondLst>
                                    <p:cond delay="0"/>
                                  </p:stCondLst>
                                  <p:childTnLst>
                                    <p:set>
                                      <p:cBhvr>
                                        <p:cTn id="47" dur="indefinite"/>
                                        <p:tgtEl>
                                          <p:spTgt spid="3">
                                            <p:txEl>
                                              <p:pRg st="8" end="8"/>
                                            </p:txEl>
                                          </p:spTgt>
                                        </p:tgtEl>
                                        <p:attrNameLst>
                                          <p:attrName>style.opacity</p:attrName>
                                        </p:attrNameLst>
                                      </p:cBhvr>
                                      <p:to>
                                        <p:strVal val="1"/>
                                      </p:to>
                                    </p:set>
                                    <p:animEffect filter="image" prLst="opacity: 1">
                                      <p:cBhvr rctx="IE">
                                        <p:cTn id="48" dur="indefinite"/>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a:xfrm>
            <a:off x="838199" y="1825625"/>
            <a:ext cx="11179753" cy="4351338"/>
          </a:xfrm>
        </p:spPr>
        <p:txBody>
          <a:bodyPr/>
          <a:lstStyle/>
          <a:p>
            <a:r>
              <a:rPr lang="en-US" dirty="0"/>
              <a:t>Currently, we do </a:t>
            </a:r>
            <a:r>
              <a:rPr lang="en-US" dirty="0">
                <a:solidFill>
                  <a:srgbClr val="FF0000"/>
                </a:solidFill>
              </a:rPr>
              <a:t>not</a:t>
            </a:r>
            <a:r>
              <a:rPr lang="en-US" dirty="0"/>
              <a:t> focus enough on the “generality” of our progress. </a:t>
            </a:r>
          </a:p>
          <a:p>
            <a:pPr lvl="1"/>
            <a:r>
              <a:rPr lang="en-US" dirty="0"/>
              <a:t>Many are obsessed with victories in narrowly-defined tasks.</a:t>
            </a:r>
          </a:p>
          <a:p>
            <a:pPr lvl="1"/>
            <a:endParaRPr lang="en-US" dirty="0"/>
          </a:p>
          <a:p>
            <a:r>
              <a:rPr lang="en-US" dirty="0"/>
              <a:t>Need to rethink our path to more “general” models.  </a:t>
            </a:r>
          </a:p>
          <a:p>
            <a:pPr lvl="1"/>
            <a:r>
              <a:rPr lang="en-US" dirty="0"/>
              <a:t>defining setups that incentivize more general designs. </a:t>
            </a:r>
          </a:p>
          <a:p>
            <a:pPr marL="457200" lvl="1" indent="0">
              <a:buNone/>
            </a:pPr>
            <a:endParaRPr lang="en-US" dirty="0"/>
          </a:p>
          <a:p>
            <a:r>
              <a:rPr lang="en-US" dirty="0"/>
              <a:t>The works presented here: </a:t>
            </a:r>
          </a:p>
          <a:p>
            <a:pPr lvl="1"/>
            <a:r>
              <a:rPr lang="en-US" dirty="0"/>
              <a:t>Tackling a diverse range of tasks (breadth) </a:t>
            </a:r>
            <a:endParaRPr lang="en-US" u="sng" dirty="0"/>
          </a:p>
          <a:p>
            <a:pPr lvl="1"/>
            <a:r>
              <a:rPr lang="en-US" dirty="0"/>
              <a:t>Tackling complexity through language interactions (depth)</a:t>
            </a:r>
          </a:p>
          <a:p>
            <a:pPr marL="0" indent="0">
              <a:buNone/>
            </a:pPr>
            <a:endParaRPr lang="en-US" dirty="0"/>
          </a:p>
        </p:txBody>
      </p:sp>
      <p:sp>
        <p:nvSpPr>
          <p:cNvPr id="19" name="Triangle 18">
            <a:extLst>
              <a:ext uri="{FF2B5EF4-FFF2-40B4-BE49-F238E27FC236}">
                <a16:creationId xmlns:a16="http://schemas.microsoft.com/office/drawing/2014/main" id="{16DD2207-C8CB-2B4C-8929-6CD2815775BD}"/>
              </a:ext>
            </a:extLst>
          </p:cNvPr>
          <p:cNvSpPr/>
          <p:nvPr/>
        </p:nvSpPr>
        <p:spPr>
          <a:xfrm>
            <a:off x="9090305" y="3587931"/>
            <a:ext cx="2565779" cy="1832869"/>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a:extLst>
              <a:ext uri="{FF2B5EF4-FFF2-40B4-BE49-F238E27FC236}">
                <a16:creationId xmlns:a16="http://schemas.microsoft.com/office/drawing/2014/main" id="{784F7EA9-38A9-334C-96FB-5C1A55E17BCF}"/>
              </a:ext>
            </a:extLst>
          </p:cNvPr>
          <p:cNvSpPr/>
          <p:nvPr/>
        </p:nvSpPr>
        <p:spPr>
          <a:xfrm>
            <a:off x="10702327" y="5267249"/>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2976FEF6-3D3A-D64A-B8C9-18E3C19C9FFB}"/>
              </a:ext>
            </a:extLst>
          </p:cNvPr>
          <p:cNvSpPr/>
          <p:nvPr/>
        </p:nvSpPr>
        <p:spPr>
          <a:xfrm>
            <a:off x="9833736"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99FFB874-B022-9D4D-92C5-B02094FD069B}"/>
              </a:ext>
            </a:extLst>
          </p:cNvPr>
          <p:cNvSpPr/>
          <p:nvPr/>
        </p:nvSpPr>
        <p:spPr>
          <a:xfrm>
            <a:off x="10274657" y="5272350"/>
            <a:ext cx="201771" cy="128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03671B07-58F3-954C-A26F-E3EEAD1E68BC}"/>
              </a:ext>
            </a:extLst>
          </p:cNvPr>
          <p:cNvSpPr/>
          <p:nvPr/>
        </p:nvSpPr>
        <p:spPr>
          <a:xfrm>
            <a:off x="9413547" y="5121380"/>
            <a:ext cx="1933008" cy="268782"/>
          </a:xfrm>
          <a:prstGeom prst="leftRightArrow">
            <a:avLst/>
          </a:prstGeom>
          <a:solidFill>
            <a:srgbClr val="00B050">
              <a:alpha val="354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871A2C0A-03D1-8A43-9DC2-3BECE04BF68A}"/>
              </a:ext>
            </a:extLst>
          </p:cNvPr>
          <p:cNvSpPr/>
          <p:nvPr/>
        </p:nvSpPr>
        <p:spPr>
          <a:xfrm rot="16200000">
            <a:off x="9912033" y="4610674"/>
            <a:ext cx="901257" cy="267372"/>
          </a:xfrm>
          <a:prstGeom prst="rightArrow">
            <a:avLst/>
          </a:prstGeom>
          <a:solidFill>
            <a:srgbClr val="00B050">
              <a:alpha val="354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FDA6686E-C9CB-E942-89B9-4DCDB03477AC}"/>
              </a:ext>
            </a:extLst>
          </p:cNvPr>
          <p:cNvSpPr>
            <a:spLocks noGrp="1"/>
          </p:cNvSpPr>
          <p:nvPr>
            <p:ph type="sldNum" sz="quarter" idx="10"/>
          </p:nvPr>
        </p:nvSpPr>
        <p:spPr>
          <a:xfrm>
            <a:off x="11656084" y="6497505"/>
            <a:ext cx="530225" cy="365125"/>
          </a:xfrm>
        </p:spPr>
        <p:txBody>
          <a:bodyPr/>
          <a:lstStyle/>
          <a:p>
            <a:pPr>
              <a:defRPr/>
            </a:pPr>
            <a:fld id="{0121240C-47AF-2F4D-83B3-CC3EDF50F794}" type="slidenum">
              <a:rPr lang="en-US" smtClean="0"/>
              <a:pPr>
                <a:defRPr/>
              </a:pPr>
              <a:t>84</a:t>
            </a:fld>
            <a:endParaRPr lang="en-US" dirty="0"/>
          </a:p>
        </p:txBody>
      </p:sp>
    </p:spTree>
    <p:extLst>
      <p:ext uri="{BB962C8B-B14F-4D97-AF65-F5344CB8AC3E}">
        <p14:creationId xmlns:p14="http://schemas.microsoft.com/office/powerpoint/2010/main" val="40427422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85</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err="1"/>
              <a:t>arXiv</a:t>
            </a:r>
            <a:r>
              <a:rPr lang="en-US" sz="1400" i="1" dirty="0"/>
              <a:t> ‘21</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4BA0B591-6344-8643-9562-7DBA28495699}"/>
              </a:ext>
            </a:extLst>
          </p:cNvPr>
          <p:cNvSpPr/>
          <p:nvPr/>
        </p:nvSpPr>
        <p:spPr>
          <a:xfrm>
            <a:off x="37378" y="1492318"/>
            <a:ext cx="4243893"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1DC4B61-D980-4945-BDAC-F98DF541A6D4}"/>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6" name="Diagram 45">
            <a:extLst>
              <a:ext uri="{FF2B5EF4-FFF2-40B4-BE49-F238E27FC236}">
                <a16:creationId xmlns:a16="http://schemas.microsoft.com/office/drawing/2014/main" id="{8A861180-DAC1-8443-ADE9-93B20ACC0884}"/>
              </a:ext>
            </a:extLst>
          </p:cNvPr>
          <p:cNvGraphicFramePr/>
          <p:nvPr>
            <p:extLst>
              <p:ext uri="{D42A27DB-BD31-4B8C-83A1-F6EECF244321}">
                <p14:modId xmlns:p14="http://schemas.microsoft.com/office/powerpoint/2010/main" val="2706820387"/>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7" name="Rectangle 46">
            <a:extLst>
              <a:ext uri="{FF2B5EF4-FFF2-40B4-BE49-F238E27FC236}">
                <a16:creationId xmlns:a16="http://schemas.microsoft.com/office/drawing/2014/main" id="{9CDAAAE3-264F-414B-8C5F-127AE11729CE}"/>
              </a:ext>
            </a:extLst>
          </p:cNvPr>
          <p:cNvSpPr/>
          <p:nvPr/>
        </p:nvSpPr>
        <p:spPr>
          <a:xfrm>
            <a:off x="8576677" y="1252766"/>
            <a:ext cx="3631886"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2322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0E803E93-59E0-F041-88D4-E6311E5C4CDC}"/>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86</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3">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3" name="Diagram 72">
            <a:extLst>
              <a:ext uri="{FF2B5EF4-FFF2-40B4-BE49-F238E27FC236}">
                <a16:creationId xmlns:a16="http://schemas.microsoft.com/office/drawing/2014/main" id="{C646CD24-007F-084A-8DA5-664F1F811D56}"/>
              </a:ext>
            </a:extLst>
          </p:cNvPr>
          <p:cNvGraphicFramePr/>
          <p:nvPr>
            <p:extLst>
              <p:ext uri="{D42A27DB-BD31-4B8C-83A1-F6EECF244321}">
                <p14:modId xmlns:p14="http://schemas.microsoft.com/office/powerpoint/2010/main" val="3574989340"/>
              </p:ext>
            </p:extLst>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err="1"/>
              <a:t>arXiv</a:t>
            </a:r>
            <a:r>
              <a:rPr lang="en-US" sz="1400" i="1" dirty="0"/>
              <a:t> ‘21</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39" name="Rectangle 38">
            <a:extLst>
              <a:ext uri="{FF2B5EF4-FFF2-40B4-BE49-F238E27FC236}">
                <a16:creationId xmlns:a16="http://schemas.microsoft.com/office/drawing/2014/main" id="{758A0C9D-785F-4C42-BE25-7900A9E2414E}"/>
              </a:ext>
            </a:extLst>
          </p:cNvPr>
          <p:cNvSpPr/>
          <p:nvPr/>
        </p:nvSpPr>
        <p:spPr>
          <a:xfrm>
            <a:off x="147078" y="1571557"/>
            <a:ext cx="8375407" cy="528644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941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3750-A29E-6644-BE81-2A752057709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fld id="{0121240C-47AF-2F4D-83B3-CC3EDF50F794}" type="slidenum">
              <a:rPr lang="en-US" smtClean="0"/>
              <a:pPr>
                <a:defRPr/>
              </a:pPr>
              <a:t>87</a:t>
            </a:fld>
            <a:endParaRPr lang="en-US" dirty="0"/>
          </a:p>
        </p:txBody>
      </p:sp>
      <p:grpSp>
        <p:nvGrpSpPr>
          <p:cNvPr id="15" name="Group 14">
            <a:extLst>
              <a:ext uri="{FF2B5EF4-FFF2-40B4-BE49-F238E27FC236}">
                <a16:creationId xmlns:a16="http://schemas.microsoft.com/office/drawing/2014/main" id="{9D9BA98B-5E79-424D-815A-8E59343BA1E4}"/>
              </a:ext>
            </a:extLst>
          </p:cNvPr>
          <p:cNvGrpSpPr/>
          <p:nvPr/>
        </p:nvGrpSpPr>
        <p:grpSpPr>
          <a:xfrm>
            <a:off x="6451927" y="2215678"/>
            <a:ext cx="4556306" cy="4351338"/>
            <a:chOff x="6358342" y="1681008"/>
            <a:chExt cx="5204071" cy="4898657"/>
          </a:xfrm>
        </p:grpSpPr>
        <p:pic>
          <p:nvPicPr>
            <p:cNvPr id="16" name="Picture 6" descr="Connected cars: in-car virtual personal assistants | Alphabet">
              <a:extLst>
                <a:ext uri="{FF2B5EF4-FFF2-40B4-BE49-F238E27FC236}">
                  <a16:creationId xmlns:a16="http://schemas.microsoft.com/office/drawing/2014/main" id="{08E7E77C-5145-5B43-B8B6-FDC37D489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27" t="3696" r="8512" b="6832"/>
            <a:stretch/>
          </p:blipFill>
          <p:spPr bwMode="auto">
            <a:xfrm>
              <a:off x="6619135" y="1720248"/>
              <a:ext cx="2289283" cy="21895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iagram&#10;&#10;Description automatically generated">
              <a:extLst>
                <a:ext uri="{FF2B5EF4-FFF2-40B4-BE49-F238E27FC236}">
                  <a16:creationId xmlns:a16="http://schemas.microsoft.com/office/drawing/2014/main" id="{99A9170A-2CD3-AC4A-A688-C0C19B585F93}"/>
                </a:ext>
              </a:extLst>
            </p:cNvPr>
            <p:cNvPicPr>
              <a:picLocks noChangeAspect="1"/>
            </p:cNvPicPr>
            <p:nvPr/>
          </p:nvPicPr>
          <p:blipFill>
            <a:blip r:embed="rId4"/>
            <a:stretch>
              <a:fillRect/>
            </a:stretch>
          </p:blipFill>
          <p:spPr>
            <a:xfrm>
              <a:off x="6358342" y="4424096"/>
              <a:ext cx="2833972" cy="2155569"/>
            </a:xfrm>
            <a:prstGeom prst="rect">
              <a:avLst/>
            </a:prstGeom>
          </p:spPr>
        </p:pic>
        <p:pic>
          <p:nvPicPr>
            <p:cNvPr id="18" name="Picture 8" descr="Growing up with Alexa, Siri, and other A.I. technology | Center for Mobile  Communication Studies">
              <a:extLst>
                <a:ext uri="{FF2B5EF4-FFF2-40B4-BE49-F238E27FC236}">
                  <a16:creationId xmlns:a16="http://schemas.microsoft.com/office/drawing/2014/main" id="{6384E9E2-1056-F945-B112-F2F1A8EF55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430" t="25812" r="38726" b="20627"/>
            <a:stretch/>
          </p:blipFill>
          <p:spPr bwMode="auto">
            <a:xfrm>
              <a:off x="9253684" y="4271945"/>
              <a:ext cx="2276309" cy="22995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1,500 Smart Mirror Puts the Gym and The Trainer in Your Living Room |  Digital Trends">
              <a:extLst>
                <a:ext uri="{FF2B5EF4-FFF2-40B4-BE49-F238E27FC236}">
                  <a16:creationId xmlns:a16="http://schemas.microsoft.com/office/drawing/2014/main" id="{2851AB8F-6369-D24B-A0F2-5080537772E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71" r="32049" b="-170"/>
            <a:stretch/>
          </p:blipFill>
          <p:spPr bwMode="auto">
            <a:xfrm>
              <a:off x="9253684" y="1681008"/>
              <a:ext cx="2308729" cy="222881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88914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fld id="{0121240C-47AF-2F4D-83B3-CC3EDF50F794}" type="slidenum">
              <a:rPr lang="en-US" smtClean="0"/>
              <a:pPr>
                <a:defRPr/>
              </a:pPr>
              <a:t>88</a:t>
            </a:fld>
            <a:endParaRPr lang="en-US" dirty="0"/>
          </a:p>
        </p:txBody>
      </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3C22D51-EB4B-B94C-A55C-DA883EC50490}"/>
              </a:ext>
            </a:extLst>
          </p:cNvPr>
          <p:cNvSpPr/>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56" name="Curved Connector 55">
            <a:extLst>
              <a:ext uri="{FF2B5EF4-FFF2-40B4-BE49-F238E27FC236}">
                <a16:creationId xmlns:a16="http://schemas.microsoft.com/office/drawing/2014/main" id="{BDD686A5-41EB-3141-AD96-F05CF3B8A107}"/>
              </a:ext>
            </a:extLst>
          </p:cNvPr>
          <p:cNvCxnSpPr>
            <a:cxnSpLocks/>
            <a:stCxn id="10" idx="2"/>
            <a:endCxn id="55" idx="1"/>
          </p:cNvCxnSpPr>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2AB55C-5F61-CA4C-860A-2D3A9B44F6B1}"/>
              </a:ext>
            </a:extLst>
          </p:cNvPr>
          <p:cNvSpPr/>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66" name="Rectangle 65">
            <a:extLst>
              <a:ext uri="{FF2B5EF4-FFF2-40B4-BE49-F238E27FC236}">
                <a16:creationId xmlns:a16="http://schemas.microsoft.com/office/drawing/2014/main" id="{9A935EC1-2D60-8F4C-84CF-1FE2FA75719F}"/>
              </a:ext>
            </a:extLst>
          </p:cNvPr>
          <p:cNvSpPr/>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67" name="Curved Connector 66">
            <a:extLst>
              <a:ext uri="{FF2B5EF4-FFF2-40B4-BE49-F238E27FC236}">
                <a16:creationId xmlns:a16="http://schemas.microsoft.com/office/drawing/2014/main" id="{B2F9CCB9-B578-2743-A272-50E923F0545B}"/>
              </a:ext>
            </a:extLst>
          </p:cNvPr>
          <p:cNvCxnSpPr>
            <a:cxnSpLocks/>
            <a:stCxn id="10" idx="2"/>
            <a:endCxn id="65" idx="1"/>
          </p:cNvCxnSpPr>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757D0A2C-46FB-334D-AA1A-D561E51B6B72}"/>
              </a:ext>
            </a:extLst>
          </p:cNvPr>
          <p:cNvCxnSpPr>
            <a:cxnSpLocks/>
            <a:stCxn id="10" idx="2"/>
            <a:endCxn id="66" idx="1"/>
          </p:cNvCxnSpPr>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246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5" grpId="0" animBg="1"/>
      <p:bldP spid="6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nvPr>
        </p:nvSpPr>
        <p:spPr>
          <a:xfrm>
            <a:off x="629587" y="1825625"/>
            <a:ext cx="11371367" cy="4351338"/>
          </a:xfrm>
        </p:spPr>
        <p:txBody>
          <a:bodyPr/>
          <a:lstStyle/>
          <a:p>
            <a:r>
              <a:rPr lang="en-US" dirty="0"/>
              <a:t>Toward systems w/ better “alignment” with human demands.</a:t>
            </a:r>
          </a:p>
          <a:p>
            <a:r>
              <a:rPr lang="en-US" b="1" dirty="0"/>
              <a:t>Challenge: </a:t>
            </a:r>
            <a:r>
              <a:rPr lang="en-US" dirty="0"/>
              <a:t>”demands” can be quite abstract.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nvPr>
        </p:nvSpPr>
        <p:spPr/>
        <p:txBody>
          <a:bodyPr/>
          <a:lstStyle/>
          <a:p>
            <a:pPr>
              <a:defRPr/>
            </a:pPr>
            <a:fld id="{0121240C-47AF-2F4D-83B3-CC3EDF50F794}" type="slidenum">
              <a:rPr lang="en-US" smtClean="0"/>
              <a:pPr>
                <a:defRPr/>
              </a:pPr>
              <a:t>89</a:t>
            </a:fld>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9403B39-9760-314C-AE20-6FA0DF0EC4F6}"/>
              </a:ext>
            </a:extLst>
          </p:cNvPr>
          <p:cNvSpPr/>
          <p:nvPr/>
        </p:nvSpPr>
        <p:spPr>
          <a:xfrm>
            <a:off x="1635841" y="3410549"/>
            <a:ext cx="1374094" cy="369332"/>
          </a:xfrm>
          <a:prstGeom prst="rect">
            <a:avLst/>
          </a:prstGeom>
        </p:spPr>
        <p:txBody>
          <a:bodyPr wrap="none">
            <a:spAutoFit/>
          </a:bodyPr>
          <a:lstStyle/>
          <a:p>
            <a:r>
              <a:rPr lang="en-US" dirty="0"/>
              <a:t>social norms</a:t>
            </a:r>
          </a:p>
        </p:txBody>
      </p:sp>
      <p:sp>
        <p:nvSpPr>
          <p:cNvPr id="11" name="Rounded Rectangle 10">
            <a:extLst>
              <a:ext uri="{FF2B5EF4-FFF2-40B4-BE49-F238E27FC236}">
                <a16:creationId xmlns:a16="http://schemas.microsoft.com/office/drawing/2014/main" id="{C97E7E6C-E7FE-2445-B8FD-1C182A6E8DC6}"/>
              </a:ext>
            </a:extLst>
          </p:cNvPr>
          <p:cNvSpPr/>
          <p:nvPr/>
        </p:nvSpPr>
        <p:spPr>
          <a:xfrm>
            <a:off x="1044402" y="3779881"/>
            <a:ext cx="2556971" cy="442674"/>
          </a:xfrm>
          <a:prstGeom prst="roundRect">
            <a:avLst/>
          </a:prstGeom>
          <a:solidFill>
            <a:srgbClr val="00B050">
              <a:alpha val="35000"/>
            </a:srgbClr>
          </a:solidFill>
        </p:spPr>
        <p:txBody>
          <a:bodyPr wrap="square">
            <a:spAutoFit/>
          </a:bodyPr>
          <a:lstStyle/>
          <a:p>
            <a:pPr algn="ctr"/>
            <a:r>
              <a:rPr lang="en-US" sz="2000" i="1" dirty="0"/>
              <a:t>respecting the elderly</a:t>
            </a:r>
          </a:p>
        </p:txBody>
      </p:sp>
      <p:sp>
        <p:nvSpPr>
          <p:cNvPr id="12" name="Rectangle 11">
            <a:extLst>
              <a:ext uri="{FF2B5EF4-FFF2-40B4-BE49-F238E27FC236}">
                <a16:creationId xmlns:a16="http://schemas.microsoft.com/office/drawing/2014/main" id="{251C1283-E7D6-4C40-B03A-A0C2A2E12A19}"/>
              </a:ext>
            </a:extLst>
          </p:cNvPr>
          <p:cNvSpPr/>
          <p:nvPr/>
        </p:nvSpPr>
        <p:spPr>
          <a:xfrm>
            <a:off x="4997475" y="3401172"/>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nvSpPr>
        <p:spPr>
          <a:xfrm>
            <a:off x="3936828" y="3770504"/>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sp>
        <p:nvSpPr>
          <p:cNvPr id="14" name="Rectangle 13">
            <a:extLst>
              <a:ext uri="{FF2B5EF4-FFF2-40B4-BE49-F238E27FC236}">
                <a16:creationId xmlns:a16="http://schemas.microsoft.com/office/drawing/2014/main" id="{0C7A6A98-9B09-C245-911C-238AC8E0451B}"/>
              </a:ext>
            </a:extLst>
          </p:cNvPr>
          <p:cNvSpPr/>
          <p:nvPr/>
        </p:nvSpPr>
        <p:spPr>
          <a:xfrm>
            <a:off x="8246447" y="3419926"/>
            <a:ext cx="1479892" cy="369332"/>
          </a:xfrm>
          <a:prstGeom prst="rect">
            <a:avLst/>
          </a:prstGeom>
        </p:spPr>
        <p:txBody>
          <a:bodyPr wrap="none">
            <a:spAutoFit/>
          </a:bodyPr>
          <a:lstStyle/>
          <a:p>
            <a:r>
              <a:rPr lang="en-US"/>
              <a:t>human </a:t>
            </a:r>
            <a:r>
              <a:rPr lang="en-US" dirty="0"/>
              <a:t>rights</a:t>
            </a:r>
          </a:p>
        </p:txBody>
      </p:sp>
      <p:sp>
        <p:nvSpPr>
          <p:cNvPr id="15" name="Rounded Rectangle 14">
            <a:extLst>
              <a:ext uri="{FF2B5EF4-FFF2-40B4-BE49-F238E27FC236}">
                <a16:creationId xmlns:a16="http://schemas.microsoft.com/office/drawing/2014/main" id="{E1810BBD-1E3F-F64B-9026-368B79107BA9}"/>
              </a:ext>
            </a:extLst>
          </p:cNvPr>
          <p:cNvSpPr/>
          <p:nvPr/>
        </p:nvSpPr>
        <p:spPr>
          <a:xfrm>
            <a:off x="7725501" y="3770504"/>
            <a:ext cx="2412259" cy="442674"/>
          </a:xfrm>
          <a:prstGeom prst="roundRect">
            <a:avLst/>
          </a:prstGeom>
          <a:solidFill>
            <a:srgbClr val="00B050">
              <a:alpha val="35000"/>
            </a:srgbClr>
          </a:solidFill>
        </p:spPr>
        <p:txBody>
          <a:bodyPr wrap="square">
            <a:spAutoFit/>
          </a:bodyPr>
          <a:lstStyle/>
          <a:p>
            <a:pPr algn="ctr"/>
            <a:r>
              <a:rPr lang="en-US" sz="2000" i="1" dirty="0"/>
              <a:t>freedom of speech</a:t>
            </a:r>
          </a:p>
        </p:txBody>
      </p:sp>
      <p:pic>
        <p:nvPicPr>
          <p:cNvPr id="9218" name="Picture 2" descr="Chapter 1: How to develop a senior aging plan that respects the voice and  wishes of your loved one | Stefanie Shumaker">
            <a:extLst>
              <a:ext uri="{FF2B5EF4-FFF2-40B4-BE49-F238E27FC236}">
                <a16:creationId xmlns:a16="http://schemas.microsoft.com/office/drawing/2014/main" id="{8356C902-125B-844F-BB62-BD0ED0A0F8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35"/>
          <a:stretch/>
        </p:blipFill>
        <p:spPr bwMode="auto">
          <a:xfrm>
            <a:off x="1503550" y="4330883"/>
            <a:ext cx="1578495" cy="183272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61" t="16012" r="4860" b="17278"/>
          <a:stretch/>
        </p:blipFill>
        <p:spPr bwMode="auto">
          <a:xfrm>
            <a:off x="4299332" y="4460854"/>
            <a:ext cx="2758190" cy="14927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Freedom of Speech: How Is Offensive Speech Good For Society? | Learn Liberty">
            <a:extLst>
              <a:ext uri="{FF2B5EF4-FFF2-40B4-BE49-F238E27FC236}">
                <a16:creationId xmlns:a16="http://schemas.microsoft.com/office/drawing/2014/main" id="{4BF50B14-55E2-F348-9D65-FBDFBFF00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2382" y="4417974"/>
            <a:ext cx="1578495" cy="15784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599300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626">
        <p159:morph option="byObject"/>
      </p:transition>
    </mc:Choice>
    <mc:Fallback xmlns="">
      <p:transition spd="slow" advTm="462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9220"/>
                                        </p:tgtEl>
                                        <p:attrNameLst>
                                          <p:attrName>style.visibility</p:attrName>
                                        </p:attrNameLst>
                                      </p:cBhvr>
                                      <p:to>
                                        <p:strVal val="visible"/>
                                      </p:to>
                                    </p:set>
                                    <p:animEffect transition="in" filter="fade">
                                      <p:cBhvr>
                                        <p:cTn id="34" dur="500"/>
                                        <p:tgtEl>
                                          <p:spTgt spid="92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9222"/>
                                        </p:tgtEl>
                                        <p:attrNameLst>
                                          <p:attrName>style.visibility</p:attrName>
                                        </p:attrNameLst>
                                      </p:cBhvr>
                                      <p:to>
                                        <p:strVal val="visible"/>
                                      </p:to>
                                    </p:set>
                                    <p:animEffect transition="in" filter="fade">
                                      <p:cBhvr>
                                        <p:cTn id="45" dur="5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3" grpId="0" animBg="1"/>
      <p:bldP spid="1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riangle 71">
            <a:extLst>
              <a:ext uri="{FF2B5EF4-FFF2-40B4-BE49-F238E27FC236}">
                <a16:creationId xmlns:a16="http://schemas.microsoft.com/office/drawing/2014/main" id="{B668CBA4-8453-0240-949C-38459F8217A5}"/>
              </a:ext>
            </a:extLst>
          </p:cNvPr>
          <p:cNvSpPr/>
          <p:nvPr/>
        </p:nvSpPr>
        <p:spPr>
          <a:xfrm>
            <a:off x="6594389" y="2077751"/>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B383DE-9176-7E41-87DD-21C2B12D7BF0}"/>
              </a:ext>
            </a:extLst>
          </p:cNvPr>
          <p:cNvSpPr>
            <a:spLocks noGrp="1"/>
          </p:cNvSpPr>
          <p:nvPr>
            <p:ph type="title"/>
          </p:nvPr>
        </p:nvSpPr>
        <p:spPr/>
        <p:txBody>
          <a:bodyPr/>
          <a:lstStyle/>
          <a:p>
            <a:r>
              <a:rPr lang="en-US" dirty="0"/>
              <a:t>Success at Dataset Level</a:t>
            </a:r>
          </a:p>
        </p:txBody>
      </p:sp>
      <p:sp>
        <p:nvSpPr>
          <p:cNvPr id="4" name="Slide Number Placeholder 3">
            <a:extLst>
              <a:ext uri="{FF2B5EF4-FFF2-40B4-BE49-F238E27FC236}">
                <a16:creationId xmlns:a16="http://schemas.microsoft.com/office/drawing/2014/main" id="{B7E5F7F3-87BD-B44D-85CD-02CED1F529C4}"/>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dirty="0"/>
          </a:p>
        </p:txBody>
      </p:sp>
      <p:sp>
        <p:nvSpPr>
          <p:cNvPr id="17" name="Rectangle 16">
            <a:extLst>
              <a:ext uri="{FF2B5EF4-FFF2-40B4-BE49-F238E27FC236}">
                <a16:creationId xmlns:a16="http://schemas.microsoft.com/office/drawing/2014/main" id="{89F1D8BC-4B98-C24B-B474-60EFE283743B}"/>
              </a:ext>
            </a:extLst>
          </p:cNvPr>
          <p:cNvSpPr/>
          <p:nvPr/>
        </p:nvSpPr>
        <p:spPr>
          <a:xfrm>
            <a:off x="7564269" y="1100699"/>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20" name="Rectangle 19">
            <a:extLst>
              <a:ext uri="{FF2B5EF4-FFF2-40B4-BE49-F238E27FC236}">
                <a16:creationId xmlns:a16="http://schemas.microsoft.com/office/drawing/2014/main" id="{D0C4160E-5EBC-8F45-A4EF-5551E562694F}"/>
              </a:ext>
            </a:extLst>
          </p:cNvPr>
          <p:cNvSpPr/>
          <p:nvPr/>
        </p:nvSpPr>
        <p:spPr>
          <a:xfrm>
            <a:off x="10538938" y="3555194"/>
            <a:ext cx="877824" cy="369332"/>
          </a:xfrm>
          <a:prstGeom prst="rect">
            <a:avLst/>
          </a:prstGeom>
        </p:spPr>
        <p:txBody>
          <a:bodyPr wrap="square">
            <a:spAutoFit/>
          </a:bodyPr>
          <a:lstStyle/>
          <a:p>
            <a:pPr algn="ctr"/>
            <a:r>
              <a:rPr lang="en-US" dirty="0"/>
              <a:t>tasks</a:t>
            </a:r>
          </a:p>
        </p:txBody>
      </p:sp>
      <p:sp>
        <p:nvSpPr>
          <p:cNvPr id="21" name="Rectangle 20">
            <a:extLst>
              <a:ext uri="{FF2B5EF4-FFF2-40B4-BE49-F238E27FC236}">
                <a16:creationId xmlns:a16="http://schemas.microsoft.com/office/drawing/2014/main" id="{349521AF-94DA-CA49-B6EC-A20A1DC0EC93}"/>
              </a:ext>
            </a:extLst>
          </p:cNvPr>
          <p:cNvSpPr/>
          <p:nvPr/>
        </p:nvSpPr>
        <p:spPr>
          <a:xfrm>
            <a:off x="10651584" y="4554114"/>
            <a:ext cx="1579301" cy="646331"/>
          </a:xfrm>
          <a:prstGeom prst="rect">
            <a:avLst/>
          </a:prstGeom>
        </p:spPr>
        <p:txBody>
          <a:bodyPr wrap="square">
            <a:spAutoFit/>
          </a:bodyPr>
          <a:lstStyle/>
          <a:p>
            <a:pPr algn="ctr"/>
            <a:r>
              <a:rPr lang="en-US" dirty="0"/>
              <a:t>simpler</a:t>
            </a:r>
            <a:br>
              <a:rPr lang="en-US" dirty="0"/>
            </a:br>
            <a:r>
              <a:rPr lang="en-US" dirty="0"/>
              <a:t>tasks</a:t>
            </a:r>
          </a:p>
        </p:txBody>
      </p:sp>
      <p:sp>
        <p:nvSpPr>
          <p:cNvPr id="29" name="Oval 28">
            <a:extLst>
              <a:ext uri="{FF2B5EF4-FFF2-40B4-BE49-F238E27FC236}">
                <a16:creationId xmlns:a16="http://schemas.microsoft.com/office/drawing/2014/main" id="{45CBEAB0-95E6-404F-ABBE-3564A09BDAE8}"/>
              </a:ext>
            </a:extLst>
          </p:cNvPr>
          <p:cNvSpPr/>
          <p:nvPr/>
        </p:nvSpPr>
        <p:spPr>
          <a:xfrm>
            <a:off x="8656307" y="1809062"/>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3" name="Group 12">
            <a:extLst>
              <a:ext uri="{FF2B5EF4-FFF2-40B4-BE49-F238E27FC236}">
                <a16:creationId xmlns:a16="http://schemas.microsoft.com/office/drawing/2014/main" id="{9B7E74F2-6965-CD43-BF22-B8A5E4DDF542}"/>
              </a:ext>
            </a:extLst>
          </p:cNvPr>
          <p:cNvGrpSpPr/>
          <p:nvPr/>
        </p:nvGrpSpPr>
        <p:grpSpPr>
          <a:xfrm>
            <a:off x="7511787" y="3300241"/>
            <a:ext cx="2564454" cy="584775"/>
            <a:chOff x="7474729" y="3264882"/>
            <a:chExt cx="2564454" cy="584775"/>
          </a:xfrm>
        </p:grpSpPr>
        <p:sp>
          <p:nvSpPr>
            <p:cNvPr id="49" name="Rectangle 48">
              <a:extLst>
                <a:ext uri="{FF2B5EF4-FFF2-40B4-BE49-F238E27FC236}">
                  <a16:creationId xmlns:a16="http://schemas.microsoft.com/office/drawing/2014/main" id="{15A8E8CC-4CC9-1649-B1C6-998EFD0C8F90}"/>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56" name="Oval 55">
              <a:extLst>
                <a:ext uri="{FF2B5EF4-FFF2-40B4-BE49-F238E27FC236}">
                  <a16:creationId xmlns:a16="http://schemas.microsoft.com/office/drawing/2014/main" id="{D311885E-E262-924A-A388-37F518FE3773}"/>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57" name="Oval 56">
              <a:extLst>
                <a:ext uri="{FF2B5EF4-FFF2-40B4-BE49-F238E27FC236}">
                  <a16:creationId xmlns:a16="http://schemas.microsoft.com/office/drawing/2014/main" id="{33BE56BB-666B-734B-8583-8E1494429354}"/>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58" name="Oval 57">
              <a:extLst>
                <a:ext uri="{FF2B5EF4-FFF2-40B4-BE49-F238E27FC236}">
                  <a16:creationId xmlns:a16="http://schemas.microsoft.com/office/drawing/2014/main" id="{E8533DEB-43DE-F646-A6A7-892E89D7E43F}"/>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74" name="Group 73">
            <a:extLst>
              <a:ext uri="{FF2B5EF4-FFF2-40B4-BE49-F238E27FC236}">
                <a16:creationId xmlns:a16="http://schemas.microsoft.com/office/drawing/2014/main" id="{DEDAC4BB-8BC3-4849-8337-BAA412848803}"/>
              </a:ext>
            </a:extLst>
          </p:cNvPr>
          <p:cNvGrpSpPr/>
          <p:nvPr/>
        </p:nvGrpSpPr>
        <p:grpSpPr>
          <a:xfrm>
            <a:off x="7163010" y="4652088"/>
            <a:ext cx="2564454" cy="584775"/>
            <a:chOff x="7474729" y="3264882"/>
            <a:chExt cx="2564454" cy="584775"/>
          </a:xfrm>
        </p:grpSpPr>
        <p:sp>
          <p:nvSpPr>
            <p:cNvPr id="75" name="Rectangle 74">
              <a:extLst>
                <a:ext uri="{FF2B5EF4-FFF2-40B4-BE49-F238E27FC236}">
                  <a16:creationId xmlns:a16="http://schemas.microsoft.com/office/drawing/2014/main" id="{86E41DDC-3BF6-A64C-85FD-30E03EFC2372}"/>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76" name="Oval 75">
              <a:extLst>
                <a:ext uri="{FF2B5EF4-FFF2-40B4-BE49-F238E27FC236}">
                  <a16:creationId xmlns:a16="http://schemas.microsoft.com/office/drawing/2014/main" id="{FB713FE8-A50B-7548-9472-5FB5A330025E}"/>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77" name="Oval 76">
              <a:extLst>
                <a:ext uri="{FF2B5EF4-FFF2-40B4-BE49-F238E27FC236}">
                  <a16:creationId xmlns:a16="http://schemas.microsoft.com/office/drawing/2014/main" id="{EC61658B-B616-EE40-8FD1-675A4277F6EE}"/>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78" name="Oval 77">
              <a:extLst>
                <a:ext uri="{FF2B5EF4-FFF2-40B4-BE49-F238E27FC236}">
                  <a16:creationId xmlns:a16="http://schemas.microsoft.com/office/drawing/2014/main" id="{0D5FBF5F-9C4D-9744-8EFB-BB97AE6C6949}"/>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82" name="Rectangle 81">
            <a:extLst>
              <a:ext uri="{FF2B5EF4-FFF2-40B4-BE49-F238E27FC236}">
                <a16:creationId xmlns:a16="http://schemas.microsoft.com/office/drawing/2014/main" id="{3DD2C567-9168-064F-8E99-486A8C21D7AD}"/>
              </a:ext>
            </a:extLst>
          </p:cNvPr>
          <p:cNvSpPr/>
          <p:nvPr/>
        </p:nvSpPr>
        <p:spPr>
          <a:xfrm rot="16200000">
            <a:off x="8280016" y="2702209"/>
            <a:ext cx="782373" cy="584775"/>
          </a:xfrm>
          <a:prstGeom prst="rect">
            <a:avLst/>
          </a:prstGeom>
        </p:spPr>
        <p:txBody>
          <a:bodyPr wrap="square">
            <a:spAutoFit/>
          </a:bodyPr>
          <a:lstStyle/>
          <a:p>
            <a:pPr algn="ctr"/>
            <a:r>
              <a:rPr lang="en-US" sz="3200" dirty="0">
                <a:solidFill>
                  <a:srgbClr val="5485E2"/>
                </a:solidFill>
              </a:rPr>
              <a:t>…</a:t>
            </a:r>
          </a:p>
        </p:txBody>
      </p:sp>
      <p:cxnSp>
        <p:nvCxnSpPr>
          <p:cNvPr id="84" name="Straight Arrow Connector 83">
            <a:extLst>
              <a:ext uri="{FF2B5EF4-FFF2-40B4-BE49-F238E27FC236}">
                <a16:creationId xmlns:a16="http://schemas.microsoft.com/office/drawing/2014/main" id="{36F4CBE3-8CE0-3541-B700-D8BBFAD1B19B}"/>
              </a:ext>
            </a:extLst>
          </p:cNvPr>
          <p:cNvCxnSpPr>
            <a:cxnSpLocks/>
          </p:cNvCxnSpPr>
          <p:nvPr/>
        </p:nvCxnSpPr>
        <p:spPr>
          <a:xfrm flipH="1">
            <a:off x="8782579" y="2077751"/>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872E40-F975-9D48-9F11-2E89180FB75E}"/>
              </a:ext>
            </a:extLst>
          </p:cNvPr>
          <p:cNvCxnSpPr>
            <a:cxnSpLocks/>
          </p:cNvCxnSpPr>
          <p:nvPr/>
        </p:nvCxnSpPr>
        <p:spPr>
          <a:xfrm flipH="1">
            <a:off x="8475463" y="3227231"/>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768F8AC-71E0-684A-860E-57D8AF0B8796}"/>
              </a:ext>
            </a:extLst>
          </p:cNvPr>
          <p:cNvCxnSpPr>
            <a:cxnSpLocks/>
            <a:endCxn id="58" idx="0"/>
          </p:cNvCxnSpPr>
          <p:nvPr/>
        </p:nvCxnSpPr>
        <p:spPr>
          <a:xfrm>
            <a:off x="8783792" y="3231315"/>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9CC89A2-033F-9647-817F-BC0601499E83}"/>
              </a:ext>
            </a:extLst>
          </p:cNvPr>
          <p:cNvCxnSpPr>
            <a:cxnSpLocks/>
          </p:cNvCxnSpPr>
          <p:nvPr/>
        </p:nvCxnSpPr>
        <p:spPr>
          <a:xfrm>
            <a:off x="8909325" y="3229822"/>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D408E36E-6ECD-F944-94ED-3ED6231A274E}"/>
              </a:ext>
            </a:extLst>
          </p:cNvPr>
          <p:cNvSpPr/>
          <p:nvPr/>
        </p:nvSpPr>
        <p:spPr>
          <a:xfrm rot="16200000">
            <a:off x="7911383" y="4054388"/>
            <a:ext cx="782373" cy="584775"/>
          </a:xfrm>
          <a:prstGeom prst="rect">
            <a:avLst/>
          </a:prstGeom>
        </p:spPr>
        <p:txBody>
          <a:bodyPr wrap="square">
            <a:spAutoFit/>
          </a:bodyPr>
          <a:lstStyle/>
          <a:p>
            <a:pPr algn="ctr"/>
            <a:r>
              <a:rPr lang="en-US" sz="3200" dirty="0">
                <a:solidFill>
                  <a:srgbClr val="5485E2"/>
                </a:solidFill>
              </a:rPr>
              <a:t>…</a:t>
            </a:r>
          </a:p>
        </p:txBody>
      </p:sp>
      <p:cxnSp>
        <p:nvCxnSpPr>
          <p:cNvPr id="98" name="Straight Arrow Connector 97">
            <a:extLst>
              <a:ext uri="{FF2B5EF4-FFF2-40B4-BE49-F238E27FC236}">
                <a16:creationId xmlns:a16="http://schemas.microsoft.com/office/drawing/2014/main" id="{7C9BFA8A-2BE6-564A-BEA6-EBCA71FF5A48}"/>
              </a:ext>
            </a:extLst>
          </p:cNvPr>
          <p:cNvCxnSpPr>
            <a:cxnSpLocks/>
          </p:cNvCxnSpPr>
          <p:nvPr/>
        </p:nvCxnSpPr>
        <p:spPr>
          <a:xfrm>
            <a:off x="8419625" y="3817097"/>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55708866-54AD-4E48-890F-E97E664C0983}"/>
              </a:ext>
            </a:extLst>
          </p:cNvPr>
          <p:cNvGrpSpPr/>
          <p:nvPr/>
        </p:nvGrpSpPr>
        <p:grpSpPr>
          <a:xfrm>
            <a:off x="8112510" y="4579433"/>
            <a:ext cx="616742" cy="331775"/>
            <a:chOff x="8474249" y="4437437"/>
            <a:chExt cx="616742" cy="331775"/>
          </a:xfrm>
        </p:grpSpPr>
        <p:cxnSp>
          <p:nvCxnSpPr>
            <p:cNvPr id="99" name="Straight Arrow Connector 98">
              <a:extLst>
                <a:ext uri="{FF2B5EF4-FFF2-40B4-BE49-F238E27FC236}">
                  <a16:creationId xmlns:a16="http://schemas.microsoft.com/office/drawing/2014/main" id="{6CDB26BD-90B3-8C4F-82A5-B25022A12BE5}"/>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8DF1D61-7453-2E4C-B507-321121AB461D}"/>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2A334A2-90C2-5847-9FA6-F60A2C573635}"/>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Rounded Rectangular Callout 61">
                <a:extLst>
                  <a:ext uri="{FF2B5EF4-FFF2-40B4-BE49-F238E27FC236}">
                    <a16:creationId xmlns:a16="http://schemas.microsoft.com/office/drawing/2014/main" id="{6ADC655B-4274-8E43-9B94-AFFCC87356B5}"/>
                  </a:ext>
                </a:extLst>
              </p:cNvPr>
              <p:cNvSpPr/>
              <p:nvPr/>
            </p:nvSpPr>
            <p:spPr>
              <a:xfrm>
                <a:off x="7552962" y="5405912"/>
                <a:ext cx="508018" cy="238363"/>
              </a:xfrm>
              <a:prstGeom prst="wedgeRoundRectCallout">
                <a:avLst>
                  <a:gd name="adj1" fmla="val 40581"/>
                  <a:gd name="adj2" fmla="val -136483"/>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a:latin typeface="Cambria Math" panose="02040503050406030204" pitchFamily="18" charset="0"/>
                              <a:ea typeface="Cambria Math" panose="02040503050406030204" pitchFamily="18" charset="0"/>
                            </a:rPr>
                            <m:t>𝟏</m:t>
                          </m:r>
                        </m:sub>
                      </m:sSub>
                    </m:oMath>
                  </m:oMathPara>
                </a14:m>
                <a:endParaRPr lang="en-US" sz="1400" b="1" dirty="0"/>
              </a:p>
            </p:txBody>
          </p:sp>
        </mc:Choice>
        <mc:Fallback xmlns="">
          <p:sp>
            <p:nvSpPr>
              <p:cNvPr id="62" name="Rounded Rectangular Callout 61">
                <a:extLst>
                  <a:ext uri="{FF2B5EF4-FFF2-40B4-BE49-F238E27FC236}">
                    <a16:creationId xmlns:a16="http://schemas.microsoft.com/office/drawing/2014/main" id="{6ADC655B-4274-8E43-9B94-AFFCC87356B5}"/>
                  </a:ext>
                </a:extLst>
              </p:cNvPr>
              <p:cNvSpPr>
                <a:spLocks noRot="1" noChangeAspect="1" noMove="1" noResize="1" noEditPoints="1" noAdjustHandles="1" noChangeArrowheads="1" noChangeShapeType="1" noTextEdit="1"/>
              </p:cNvSpPr>
              <p:nvPr/>
            </p:nvSpPr>
            <p:spPr>
              <a:xfrm>
                <a:off x="7552962" y="5405912"/>
                <a:ext cx="508018" cy="238363"/>
              </a:xfrm>
              <a:prstGeom prst="wedgeRoundRectCallout">
                <a:avLst>
                  <a:gd name="adj1" fmla="val 40581"/>
                  <a:gd name="adj2" fmla="val -136483"/>
                  <a:gd name="adj3" fmla="val 16667"/>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ounded Rectangular Callout 63">
                <a:extLst>
                  <a:ext uri="{FF2B5EF4-FFF2-40B4-BE49-F238E27FC236}">
                    <a16:creationId xmlns:a16="http://schemas.microsoft.com/office/drawing/2014/main" id="{7CC3CB66-D7E1-774A-9263-4A8122E6DCC7}"/>
                  </a:ext>
                </a:extLst>
              </p:cNvPr>
              <p:cNvSpPr/>
              <p:nvPr/>
            </p:nvSpPr>
            <p:spPr>
              <a:xfrm>
                <a:off x="8776714" y="5404732"/>
                <a:ext cx="508018" cy="238363"/>
              </a:xfrm>
              <a:prstGeom prst="wedgeRoundRectCallout">
                <a:avLst>
                  <a:gd name="adj1" fmla="val -37987"/>
                  <a:gd name="adj2" fmla="val -128870"/>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𝟑</m:t>
                          </m:r>
                        </m:sub>
                      </m:sSub>
                    </m:oMath>
                  </m:oMathPara>
                </a14:m>
                <a:endParaRPr lang="en-US" sz="1400" b="1" dirty="0"/>
              </a:p>
            </p:txBody>
          </p:sp>
        </mc:Choice>
        <mc:Fallback xmlns="">
          <p:sp>
            <p:nvSpPr>
              <p:cNvPr id="64" name="Rounded Rectangular Callout 63">
                <a:extLst>
                  <a:ext uri="{FF2B5EF4-FFF2-40B4-BE49-F238E27FC236}">
                    <a16:creationId xmlns:a16="http://schemas.microsoft.com/office/drawing/2014/main" id="{7CC3CB66-D7E1-774A-9263-4A8122E6DCC7}"/>
                  </a:ext>
                </a:extLst>
              </p:cNvPr>
              <p:cNvSpPr>
                <a:spLocks noRot="1" noChangeAspect="1" noMove="1" noResize="1" noEditPoints="1" noAdjustHandles="1" noChangeArrowheads="1" noChangeShapeType="1" noTextEdit="1"/>
              </p:cNvSpPr>
              <p:nvPr/>
            </p:nvSpPr>
            <p:spPr>
              <a:xfrm>
                <a:off x="8776714" y="5404732"/>
                <a:ext cx="508018" cy="238363"/>
              </a:xfrm>
              <a:prstGeom prst="wedgeRoundRectCallout">
                <a:avLst>
                  <a:gd name="adj1" fmla="val -37987"/>
                  <a:gd name="adj2" fmla="val -128870"/>
                  <a:gd name="adj3" fmla="val 16667"/>
                </a:avLst>
              </a:prstGeom>
              <a:blipFill>
                <a:blip r:embed="rId4"/>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ounded Rectangular Callout 64">
                <a:extLst>
                  <a:ext uri="{FF2B5EF4-FFF2-40B4-BE49-F238E27FC236}">
                    <a16:creationId xmlns:a16="http://schemas.microsoft.com/office/drawing/2014/main" id="{7292E348-9EBA-DC42-B028-77D5F4E78372}"/>
                  </a:ext>
                </a:extLst>
              </p:cNvPr>
              <p:cNvSpPr/>
              <p:nvPr/>
            </p:nvSpPr>
            <p:spPr>
              <a:xfrm>
                <a:off x="8172267" y="5413231"/>
                <a:ext cx="508018" cy="238363"/>
              </a:xfrm>
              <a:prstGeom prst="wedgeRoundRectCallout">
                <a:avLst>
                  <a:gd name="adj1" fmla="val -10845"/>
                  <a:gd name="adj2" fmla="val -147138"/>
                  <a:gd name="adj3" fmla="val 16667"/>
                </a:avLst>
              </a:prstGeom>
              <a:solidFill>
                <a:schemeClr val="bg1">
                  <a:lumMod val="85000"/>
                  <a:alpha val="69804"/>
                </a:schemeClr>
              </a:solidFill>
            </p:spPr>
            <p:txBody>
              <a:bodyPr wrap="square" lIns="0" tIns="0" rIns="0" bIns="0" anchor="ctr">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ea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𝓓</m:t>
                          </m:r>
                        </m:e>
                        <m:sub>
                          <m:r>
                            <a:rPr lang="en-US" sz="1400" b="1" i="1" smtClean="0">
                              <a:latin typeface="Cambria Math" panose="02040503050406030204" pitchFamily="18" charset="0"/>
                              <a:ea typeface="Cambria Math" panose="02040503050406030204" pitchFamily="18" charset="0"/>
                            </a:rPr>
                            <m:t>𝟐</m:t>
                          </m:r>
                        </m:sub>
                      </m:sSub>
                    </m:oMath>
                  </m:oMathPara>
                </a14:m>
                <a:endParaRPr lang="en-US" sz="1400" b="1" dirty="0"/>
              </a:p>
            </p:txBody>
          </p:sp>
        </mc:Choice>
        <mc:Fallback xmlns="">
          <p:sp>
            <p:nvSpPr>
              <p:cNvPr id="65" name="Rounded Rectangular Callout 64">
                <a:extLst>
                  <a:ext uri="{FF2B5EF4-FFF2-40B4-BE49-F238E27FC236}">
                    <a16:creationId xmlns:a16="http://schemas.microsoft.com/office/drawing/2014/main" id="{7292E348-9EBA-DC42-B028-77D5F4E78372}"/>
                  </a:ext>
                </a:extLst>
              </p:cNvPr>
              <p:cNvSpPr>
                <a:spLocks noRot="1" noChangeAspect="1" noMove="1" noResize="1" noEditPoints="1" noAdjustHandles="1" noChangeArrowheads="1" noChangeShapeType="1" noTextEdit="1"/>
              </p:cNvSpPr>
              <p:nvPr/>
            </p:nvSpPr>
            <p:spPr>
              <a:xfrm>
                <a:off x="8172267" y="5413231"/>
                <a:ext cx="508018" cy="238363"/>
              </a:xfrm>
              <a:prstGeom prst="wedgeRoundRectCallout">
                <a:avLst>
                  <a:gd name="adj1" fmla="val -10845"/>
                  <a:gd name="adj2" fmla="val -147138"/>
                  <a:gd name="adj3" fmla="val 16667"/>
                </a:avLst>
              </a:prstGeom>
              <a:blipFill>
                <a:blip r:embed="rId5"/>
                <a:stretch>
                  <a:fillRect b="-5405"/>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EDD7B60E-DF00-AA4E-A07E-14F7E3A9CA58}"/>
              </a:ext>
            </a:extLst>
          </p:cNvPr>
          <p:cNvSpPr/>
          <p:nvPr/>
        </p:nvSpPr>
        <p:spPr>
          <a:xfrm>
            <a:off x="337065" y="1753088"/>
            <a:ext cx="6486851" cy="954107"/>
          </a:xfrm>
          <a:prstGeom prst="rect">
            <a:avLst/>
          </a:prstGeom>
        </p:spPr>
        <p:txBody>
          <a:bodyPr wrap="square">
            <a:spAutoFit/>
          </a:bodyPr>
          <a:lstStyle/>
          <a:p>
            <a:pPr marL="11113" lvl="2" algn="ctr"/>
            <a:r>
              <a:rPr lang="en-US" sz="2800" b="1" dirty="0">
                <a:solidFill>
                  <a:srgbClr val="C00000"/>
                </a:solidFill>
              </a:rPr>
              <a:t>Neural Language Models</a:t>
            </a:r>
          </a:p>
          <a:p>
            <a:pPr marL="11113" lvl="2" algn="ctr"/>
            <a:r>
              <a:rPr lang="en-US" sz="1400" dirty="0">
                <a:solidFill>
                  <a:schemeClr val="bg1">
                    <a:lumMod val="50000"/>
                  </a:schemeClr>
                </a:solidFill>
              </a:rPr>
              <a:t>[</a:t>
            </a:r>
            <a:r>
              <a:rPr lang="en-US" sz="1400" dirty="0" err="1">
                <a:solidFill>
                  <a:schemeClr val="bg1">
                    <a:lumMod val="50000"/>
                  </a:schemeClr>
                </a:solidFill>
              </a:rPr>
              <a:t>Bengio</a:t>
            </a:r>
            <a:r>
              <a:rPr lang="en-US" sz="1400" dirty="0">
                <a:solidFill>
                  <a:schemeClr val="bg1">
                    <a:lumMod val="50000"/>
                  </a:schemeClr>
                </a:solidFill>
              </a:rPr>
              <a:t> et al. ‘04, Peters et al. ‘18, </a:t>
            </a:r>
            <a:br>
              <a:rPr lang="en-US" sz="1400" dirty="0">
                <a:solidFill>
                  <a:schemeClr val="bg1">
                    <a:lumMod val="50000"/>
                  </a:schemeClr>
                </a:solidFill>
              </a:rPr>
            </a:br>
            <a:r>
              <a:rPr lang="en-US" sz="1400" dirty="0" err="1">
                <a:solidFill>
                  <a:schemeClr val="bg1">
                    <a:lumMod val="50000"/>
                  </a:schemeClr>
                </a:solidFill>
              </a:rPr>
              <a:t>Raffel</a:t>
            </a:r>
            <a:r>
              <a:rPr lang="en-US" sz="1400" dirty="0">
                <a:solidFill>
                  <a:schemeClr val="bg1">
                    <a:lumMod val="50000"/>
                  </a:schemeClr>
                </a:solidFill>
              </a:rPr>
              <a:t> et al. ‘20, Brown et al. ’20, …]</a:t>
            </a:r>
            <a:endParaRPr lang="en-US" sz="1400" dirty="0"/>
          </a:p>
        </p:txBody>
      </p:sp>
      <p:sp>
        <p:nvSpPr>
          <p:cNvPr id="61" name="Content Placeholder 2">
            <a:extLst>
              <a:ext uri="{FF2B5EF4-FFF2-40B4-BE49-F238E27FC236}">
                <a16:creationId xmlns:a16="http://schemas.microsoft.com/office/drawing/2014/main" id="{40336AC6-ED14-A54F-ADBD-98F24715C4BF}"/>
              </a:ext>
            </a:extLst>
          </p:cNvPr>
          <p:cNvSpPr>
            <a:spLocks noGrp="1"/>
          </p:cNvSpPr>
          <p:nvPr>
            <p:ph idx="1"/>
          </p:nvPr>
        </p:nvSpPr>
        <p:spPr>
          <a:xfrm>
            <a:off x="629588" y="5357498"/>
            <a:ext cx="6400088" cy="905192"/>
          </a:xfrm>
        </p:spPr>
        <p:txBody>
          <a:bodyPr/>
          <a:lstStyle/>
          <a:p>
            <a:r>
              <a:rPr lang="en-US" sz="2400" dirty="0"/>
              <a:t>Statistical models </a:t>
            </a:r>
            <a:r>
              <a:rPr lang="en-US" sz="1800" dirty="0">
                <a:solidFill>
                  <a:schemeClr val="bg1">
                    <a:lumMod val="50000"/>
                  </a:schemeClr>
                </a:solidFill>
              </a:rPr>
              <a:t>[Brown, Jelinek and others, late 80’s]</a:t>
            </a:r>
            <a:r>
              <a:rPr lang="en-US" sz="2400" dirty="0"/>
              <a:t> </a:t>
            </a:r>
          </a:p>
          <a:p>
            <a:pPr lvl="1"/>
            <a:r>
              <a:rPr lang="en-US" sz="2000" dirty="0"/>
              <a:t>Fitting a parameterized model to datasets </a:t>
            </a:r>
            <a:endParaRPr lang="en-US" sz="2400" dirty="0"/>
          </a:p>
        </p:txBody>
      </p:sp>
    </p:spTree>
    <p:extLst>
      <p:ext uri="{BB962C8B-B14F-4D97-AF65-F5344CB8AC3E}">
        <p14:creationId xmlns:p14="http://schemas.microsoft.com/office/powerpoint/2010/main" val="128167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nvPr>
        </p:nvSpPr>
        <p:spPr/>
        <p:txBody>
          <a:bodyPr/>
          <a:lstStyle/>
          <a:p>
            <a:r>
              <a:rPr lang="en-US" dirty="0"/>
              <a:t>Alignment with Abstract Statements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nvPr>
        </p:nvSpPr>
        <p:spPr>
          <a:xfrm>
            <a:off x="629587" y="1825625"/>
            <a:ext cx="11371367" cy="4351338"/>
          </a:xfrm>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nvPr>
        </p:nvSpPr>
        <p:spPr/>
        <p:txBody>
          <a:bodyPr/>
          <a:lstStyle/>
          <a:p>
            <a:pPr>
              <a:defRPr/>
            </a:pPr>
            <a:fld id="{0121240C-47AF-2F4D-83B3-CC3EDF50F794}" type="slidenum">
              <a:rPr lang="en-US" smtClean="0"/>
              <a:pPr>
                <a:defRPr/>
              </a:pPr>
              <a:t>90</a:t>
            </a:fld>
            <a:endParaRPr lang="en-US" dirty="0"/>
          </a:p>
        </p:txBody>
      </p:sp>
      <p:pic>
        <p:nvPicPr>
          <p:cNvPr id="10" name="Picture 2" descr="The Alignment Problem | Brian Christian">
            <a:extLst>
              <a:ext uri="{FF2B5EF4-FFF2-40B4-BE49-F238E27FC236}">
                <a16:creationId xmlns:a16="http://schemas.microsoft.com/office/drawing/2014/main" id="{4234777C-450D-6443-A7CB-8DD5C0EDA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817" y="2478982"/>
            <a:ext cx="1366579" cy="20627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51C1283-E7D6-4C40-B03A-A0C2A2E12A19}"/>
              </a:ext>
            </a:extLst>
          </p:cNvPr>
          <p:cNvSpPr/>
          <p:nvPr/>
        </p:nvSpPr>
        <p:spPr>
          <a:xfrm>
            <a:off x="4888350" y="1834048"/>
            <a:ext cx="1394934" cy="369332"/>
          </a:xfrm>
          <a:prstGeom prst="rect">
            <a:avLst/>
          </a:prstGeom>
        </p:spPr>
        <p:txBody>
          <a:bodyPr wrap="none">
            <a:spAutoFit/>
          </a:bodyPr>
          <a:lstStyle/>
          <a:p>
            <a:r>
              <a:rPr lang="en-US" dirty="0"/>
              <a:t>moral norms</a:t>
            </a:r>
          </a:p>
        </p:txBody>
      </p:sp>
      <p:sp>
        <p:nvSpPr>
          <p:cNvPr id="13" name="Rounded Rectangle 12">
            <a:extLst>
              <a:ext uri="{FF2B5EF4-FFF2-40B4-BE49-F238E27FC236}">
                <a16:creationId xmlns:a16="http://schemas.microsoft.com/office/drawing/2014/main" id="{ABCAB2F5-42D6-0244-9F3C-80D6C06210BD}"/>
              </a:ext>
            </a:extLst>
          </p:cNvPr>
          <p:cNvSpPr/>
          <p:nvPr/>
        </p:nvSpPr>
        <p:spPr>
          <a:xfrm>
            <a:off x="3827703" y="2203380"/>
            <a:ext cx="3453218" cy="442674"/>
          </a:xfrm>
          <a:prstGeom prst="roundRect">
            <a:avLst/>
          </a:prstGeom>
          <a:solidFill>
            <a:srgbClr val="00B050">
              <a:alpha val="35000"/>
            </a:srgbClr>
          </a:solidFill>
        </p:spPr>
        <p:txBody>
          <a:bodyPr wrap="square">
            <a:spAutoFit/>
          </a:bodyPr>
          <a:lstStyle/>
          <a:p>
            <a:pPr algn="ctr"/>
            <a:r>
              <a:rPr lang="en-US" sz="2000" i="1" dirty="0"/>
              <a:t>avoiding gender or racial bias</a:t>
            </a:r>
          </a:p>
        </p:txBody>
      </p:sp>
      <p:pic>
        <p:nvPicPr>
          <p:cNvPr id="9220" name="Picture 4">
            <a:extLst>
              <a:ext uri="{FF2B5EF4-FFF2-40B4-BE49-F238E27FC236}">
                <a16:creationId xmlns:a16="http://schemas.microsoft.com/office/drawing/2014/main" id="{3E1116A7-E3BD-A944-8650-3EAD0A8F30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678" t="16012" r="4860" b="17278"/>
          <a:stretch/>
        </p:blipFill>
        <p:spPr bwMode="auto">
          <a:xfrm>
            <a:off x="1831574" y="1397084"/>
            <a:ext cx="1081620" cy="149273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B71A51B-AB3A-484D-8FF6-5C64F2865D8F}"/>
              </a:ext>
            </a:extLst>
          </p:cNvPr>
          <p:cNvSpPr/>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233CADA-8535-C642-AB3D-71986945F6DD}"/>
                  </a:ext>
                </a:extLst>
              </p:cNvPr>
              <p:cNvSpPr/>
              <p:nvPr/>
            </p:nvSpPr>
            <p:spPr>
              <a:xfrm>
                <a:off x="5427650" y="3208030"/>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xmlns="">
          <p:sp>
            <p:nvSpPr>
              <p:cNvPr id="16" name="Rectangle 15">
                <a:extLst>
                  <a:ext uri="{FF2B5EF4-FFF2-40B4-BE49-F238E27FC236}">
                    <a16:creationId xmlns:a16="http://schemas.microsoft.com/office/drawing/2014/main" id="{E233CADA-8535-C642-AB3D-71986945F6DD}"/>
                  </a:ext>
                </a:extLst>
              </p:cNvPr>
              <p:cNvSpPr>
                <a:spLocks noRot="1" noChangeAspect="1" noMove="1" noResize="1" noEditPoints="1" noAdjustHandles="1" noChangeArrowheads="1" noChangeShapeType="1" noTextEdit="1"/>
              </p:cNvSpPr>
              <p:nvPr/>
            </p:nvSpPr>
            <p:spPr>
              <a:xfrm>
                <a:off x="5427650" y="3208030"/>
                <a:ext cx="863901" cy="1040093"/>
              </a:xfrm>
              <a:prstGeom prst="rect">
                <a:avLst/>
              </a:prstGeom>
              <a:blipFill>
                <a:blip r:embed="rId5"/>
                <a:stretch>
                  <a:fillRect l="-28986" t="-4819" r="-28986" b="-10843"/>
                </a:stretch>
              </a:blipFill>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905C8166-7796-FE42-9B90-87027D071B89}"/>
              </a:ext>
            </a:extLst>
          </p:cNvPr>
          <p:cNvSpPr/>
          <p:nvPr/>
        </p:nvSpPr>
        <p:spPr>
          <a:xfrm>
            <a:off x="902606" y="3335365"/>
            <a:ext cx="3873195" cy="783193"/>
          </a:xfrm>
          <a:prstGeom prst="roundRect">
            <a:avLst/>
          </a:prstGeom>
          <a:solidFill>
            <a:schemeClr val="accent1">
              <a:lumMod val="20000"/>
              <a:lumOff val="80000"/>
            </a:schemeClr>
          </a:solidFill>
        </p:spPr>
        <p:txBody>
          <a:bodyPr wrap="square">
            <a:spAutoFit/>
          </a:bodyPr>
          <a:lstStyle/>
          <a:p>
            <a:pPr algn="ctr"/>
            <a:r>
              <a:rPr lang="en-US" sz="2000" i="1" dirty="0"/>
              <a:t>Amy and Adam: </a:t>
            </a:r>
            <a:br>
              <a:rPr lang="en-US" sz="2000" i="1" dirty="0"/>
            </a:br>
            <a:r>
              <a:rPr lang="en-US" sz="2000" i="1" dirty="0"/>
              <a:t>who can become a successful CEO?</a:t>
            </a:r>
          </a:p>
        </p:txBody>
      </p:sp>
      <p:cxnSp>
        <p:nvCxnSpPr>
          <p:cNvPr id="19" name="Curved Connector 18">
            <a:extLst>
              <a:ext uri="{FF2B5EF4-FFF2-40B4-BE49-F238E27FC236}">
                <a16:creationId xmlns:a16="http://schemas.microsoft.com/office/drawing/2014/main" id="{4C4F7D17-265A-8345-9D3D-85248E54AAA1}"/>
              </a:ext>
            </a:extLst>
          </p:cNvPr>
          <p:cNvCxnSpPr>
            <a:cxnSpLocks/>
            <a:stCxn id="17" idx="3"/>
            <a:endCxn id="16" idx="1"/>
          </p:cNvCxnSpPr>
          <p:nvPr/>
        </p:nvCxnSpPr>
        <p:spPr>
          <a:xfrm>
            <a:off x="4775801" y="3726962"/>
            <a:ext cx="651849" cy="11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355FDD6-F224-0C4B-BB10-C5DED92BB9DE}"/>
              </a:ext>
            </a:extLst>
          </p:cNvPr>
          <p:cNvSpPr/>
          <p:nvPr/>
        </p:nvSpPr>
        <p:spPr>
          <a:xfrm>
            <a:off x="6930487" y="3505624"/>
            <a:ext cx="1128352" cy="442674"/>
          </a:xfrm>
          <a:prstGeom prst="roundRect">
            <a:avLst/>
          </a:prstGeom>
          <a:solidFill>
            <a:schemeClr val="accent1">
              <a:lumMod val="20000"/>
              <a:lumOff val="80000"/>
            </a:schemeClr>
          </a:solidFill>
        </p:spPr>
        <p:txBody>
          <a:bodyPr wrap="square">
            <a:spAutoFit/>
          </a:bodyPr>
          <a:lstStyle/>
          <a:p>
            <a:pPr algn="ctr"/>
            <a:r>
              <a:rPr lang="en-US" sz="2000" i="1" dirty="0"/>
              <a:t>Adam</a:t>
            </a:r>
          </a:p>
        </p:txBody>
      </p:sp>
      <p:cxnSp>
        <p:nvCxnSpPr>
          <p:cNvPr id="21" name="Curved Connector 20">
            <a:extLst>
              <a:ext uri="{FF2B5EF4-FFF2-40B4-BE49-F238E27FC236}">
                <a16:creationId xmlns:a16="http://schemas.microsoft.com/office/drawing/2014/main" id="{CCDC00CD-BE22-1644-932E-9F5BD223AEE9}"/>
              </a:ext>
            </a:extLst>
          </p:cNvPr>
          <p:cNvCxnSpPr>
            <a:cxnSpLocks/>
            <a:stCxn id="16" idx="3"/>
            <a:endCxn id="20" idx="1"/>
          </p:cNvCxnSpPr>
          <p:nvPr/>
        </p:nvCxnSpPr>
        <p:spPr>
          <a:xfrm flipV="1">
            <a:off x="6291551" y="3726961"/>
            <a:ext cx="638936" cy="1116"/>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1227F718-735C-414E-80C7-AF87D9B71F82}"/>
              </a:ext>
            </a:extLst>
          </p:cNvPr>
          <p:cNvCxnSpPr>
            <a:cxnSpLocks/>
            <a:endCxn id="16" idx="0"/>
          </p:cNvCxnSpPr>
          <p:nvPr/>
        </p:nvCxnSpPr>
        <p:spPr>
          <a:xfrm rot="16200000" flipH="1">
            <a:off x="5577985" y="2926414"/>
            <a:ext cx="561976" cy="1255"/>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23" name="Picture 4" descr="How you can fight gender bias at work">
            <a:extLst>
              <a:ext uri="{FF2B5EF4-FFF2-40B4-BE49-F238E27FC236}">
                <a16:creationId xmlns:a16="http://schemas.microsoft.com/office/drawing/2014/main" id="{D0FA698C-D58C-B747-A6E6-44B0BF9CE7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877" t="4243" r="23262" b="2295"/>
          <a:stretch/>
        </p:blipFill>
        <p:spPr bwMode="auto">
          <a:xfrm>
            <a:off x="8374512" y="2915456"/>
            <a:ext cx="1166905" cy="137185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ular Callout 23">
            <a:extLst>
              <a:ext uri="{FF2B5EF4-FFF2-40B4-BE49-F238E27FC236}">
                <a16:creationId xmlns:a16="http://schemas.microsoft.com/office/drawing/2014/main" id="{F48FDD38-44C5-A64A-811A-A8317AD01697}"/>
              </a:ext>
            </a:extLst>
          </p:cNvPr>
          <p:cNvSpPr/>
          <p:nvPr/>
        </p:nvSpPr>
        <p:spPr>
          <a:xfrm>
            <a:off x="7402004" y="1267976"/>
            <a:ext cx="3196995" cy="1206085"/>
          </a:xfrm>
          <a:prstGeom prst="wedgeRoundRectCallout">
            <a:avLst>
              <a:gd name="adj1" fmla="val -39308"/>
              <a:gd name="adj2" fmla="val 67998"/>
              <a:gd name="adj3" fmla="val 16667"/>
            </a:avLst>
          </a:prstGeom>
          <a:solidFill>
            <a:srgbClr val="FFE8E7"/>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200" dirty="0">
                <a:solidFill>
                  <a:schemeClr val="tx1">
                    <a:lumMod val="50000"/>
                  </a:schemeClr>
                </a:solidFill>
              </a:rPr>
              <a:t>Neural Language Models </a:t>
            </a:r>
            <a:br>
              <a:rPr lang="en-US" sz="2200" dirty="0">
                <a:solidFill>
                  <a:schemeClr val="tx1">
                    <a:lumMod val="50000"/>
                  </a:schemeClr>
                </a:solidFill>
              </a:rPr>
            </a:br>
            <a:r>
              <a:rPr lang="en-US" sz="2200" dirty="0">
                <a:solidFill>
                  <a:schemeClr val="tx1">
                    <a:lumMod val="50000"/>
                  </a:schemeClr>
                </a:solidFill>
              </a:rPr>
              <a:t>have difficulty aligning </a:t>
            </a:r>
            <a:br>
              <a:rPr lang="en-US" sz="2200" dirty="0">
                <a:solidFill>
                  <a:schemeClr val="tx1">
                    <a:lumMod val="50000"/>
                  </a:schemeClr>
                </a:solidFill>
              </a:rPr>
            </a:br>
            <a:r>
              <a:rPr lang="en-US" sz="2200" dirty="0">
                <a:solidFill>
                  <a:schemeClr val="tx1">
                    <a:lumMod val="50000"/>
                  </a:schemeClr>
                </a:solidFill>
              </a:rPr>
              <a:t>with abstract norms. </a:t>
            </a:r>
          </a:p>
        </p:txBody>
      </p:sp>
      <p:sp>
        <p:nvSpPr>
          <p:cNvPr id="25" name="TextBox 24">
            <a:extLst>
              <a:ext uri="{FF2B5EF4-FFF2-40B4-BE49-F238E27FC236}">
                <a16:creationId xmlns:a16="http://schemas.microsoft.com/office/drawing/2014/main" id="{139E23E9-D66F-5648-8024-E47D22597E64}"/>
              </a:ext>
            </a:extLst>
          </p:cNvPr>
          <p:cNvSpPr txBox="1"/>
          <p:nvPr/>
        </p:nvSpPr>
        <p:spPr>
          <a:xfrm>
            <a:off x="491347" y="6504067"/>
            <a:ext cx="11240385" cy="338554"/>
          </a:xfrm>
          <a:prstGeom prst="rect">
            <a:avLst/>
          </a:prstGeom>
          <a:noFill/>
        </p:spPr>
        <p:txBody>
          <a:bodyPr wrap="none" rtlCol="0">
            <a:spAutoFit/>
          </a:bodyPr>
          <a:lstStyle/>
          <a:p>
            <a:r>
              <a:rPr lang="en-US" sz="1600" dirty="0">
                <a:solidFill>
                  <a:schemeClr val="bg1">
                    <a:lumMod val="50000"/>
                  </a:schemeClr>
                </a:solidFill>
              </a:rPr>
              <a:t>“Do Language Models Understand Natural Language Interventions?” Zhao, </a:t>
            </a:r>
            <a:r>
              <a:rPr lang="en-US" sz="1600" b="1" dirty="0" err="1">
                <a:solidFill>
                  <a:schemeClr val="tx2"/>
                </a:solidFill>
              </a:rPr>
              <a:t>Khashabi</a:t>
            </a:r>
            <a:r>
              <a:rPr lang="en-US" sz="1600" dirty="0">
                <a:solidFill>
                  <a:schemeClr val="bg1">
                    <a:lumMod val="50000"/>
                  </a:schemeClr>
                </a:solidFill>
              </a:rPr>
              <a:t>, </a:t>
            </a:r>
            <a:r>
              <a:rPr lang="en-US" sz="1600" dirty="0" err="1">
                <a:solidFill>
                  <a:schemeClr val="bg1">
                    <a:lumMod val="50000"/>
                  </a:schemeClr>
                </a:solidFill>
              </a:rPr>
              <a:t>Khot</a:t>
            </a:r>
            <a:r>
              <a:rPr lang="en-US" sz="1600" dirty="0">
                <a:solidFill>
                  <a:schemeClr val="bg1">
                    <a:lumMod val="50000"/>
                  </a:schemeClr>
                </a:solidFill>
              </a:rPr>
              <a:t>, </a:t>
            </a:r>
            <a:r>
              <a:rPr lang="en-US" sz="1600" dirty="0" err="1">
                <a:solidFill>
                  <a:schemeClr val="bg1">
                    <a:lumMod val="50000"/>
                  </a:schemeClr>
                </a:solidFill>
              </a:rPr>
              <a:t>Sabhwaral</a:t>
            </a:r>
            <a:r>
              <a:rPr lang="en-US" sz="1600" dirty="0">
                <a:solidFill>
                  <a:schemeClr val="bg1">
                    <a:lumMod val="50000"/>
                  </a:schemeClr>
                </a:solidFill>
              </a:rPr>
              <a:t>, Chang, Findings of ACL ’21</a:t>
            </a:r>
          </a:p>
        </p:txBody>
      </p:sp>
      <p:sp>
        <p:nvSpPr>
          <p:cNvPr id="27" name="Rounded Rectangle 26">
            <a:extLst>
              <a:ext uri="{FF2B5EF4-FFF2-40B4-BE49-F238E27FC236}">
                <a16:creationId xmlns:a16="http://schemas.microsoft.com/office/drawing/2014/main" id="{45DEF51A-C9C5-8E46-B734-AA176339B1B4}"/>
              </a:ext>
            </a:extLst>
          </p:cNvPr>
          <p:cNvSpPr/>
          <p:nvPr/>
        </p:nvSpPr>
        <p:spPr>
          <a:xfrm>
            <a:off x="2495760" y="5135421"/>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understanding and improving </a:t>
            </a:r>
            <a:br>
              <a:rPr lang="en-US" sz="2800" i="1" dirty="0"/>
            </a:br>
            <a:r>
              <a:rPr lang="en-US" sz="2800" i="1" dirty="0"/>
              <a:t>generalization over </a:t>
            </a:r>
            <a:r>
              <a:rPr lang="en-US" sz="2800" i="1" u="sng" dirty="0"/>
              <a:t>abstract</a:t>
            </a:r>
            <a:r>
              <a:rPr lang="en-US" sz="2800" i="1" dirty="0"/>
              <a:t> language</a:t>
            </a:r>
          </a:p>
        </p:txBody>
      </p:sp>
    </p:spTree>
    <p:extLst>
      <p:ext uri="{BB962C8B-B14F-4D97-AF65-F5344CB8AC3E}">
        <p14:creationId xmlns:p14="http://schemas.microsoft.com/office/powerpoint/2010/main" val="6226295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0" grpId="0" animBg="1"/>
      <p:bldP spid="24" grpId="0" animBg="1"/>
      <p:bldP spid="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nvPr>
        </p:nvSpPr>
        <p:spPr/>
        <p:txBody>
          <a:bodyPr/>
          <a:lstStyle/>
          <a:p>
            <a:r>
              <a:rPr lang="en-US" dirty="0"/>
              <a:t>Commonsense — knowledge of everyday situations and events. </a:t>
            </a:r>
          </a:p>
          <a:p>
            <a:r>
              <a:rPr lang="en-US" b="1" dirty="0"/>
              <a:t>Challenge:</a:t>
            </a:r>
            <a:r>
              <a:rPr lang="en-US" dirty="0"/>
              <a:t> reporting bias </a:t>
            </a:r>
            <a:r>
              <a:rPr lang="en-US" sz="2000" dirty="0"/>
              <a:t> </a:t>
            </a:r>
            <a:r>
              <a:rPr lang="en-US" sz="1800" dirty="0">
                <a:solidFill>
                  <a:schemeClr val="bg1">
                    <a:lumMod val="50000"/>
                  </a:schemeClr>
                </a:solidFill>
              </a:rPr>
              <a:t>[Gordon and Van </a:t>
            </a:r>
            <a:r>
              <a:rPr lang="en-US" sz="1800" dirty="0" err="1">
                <a:solidFill>
                  <a:schemeClr val="bg1">
                    <a:lumMod val="50000"/>
                  </a:schemeClr>
                </a:solidFill>
              </a:rPr>
              <a:t>Durme</a:t>
            </a:r>
            <a:r>
              <a:rPr lang="en-US" sz="1800" dirty="0">
                <a:solidFill>
                  <a:schemeClr val="bg1">
                    <a:lumMod val="50000"/>
                  </a:schemeClr>
                </a:solidFill>
              </a:rPr>
              <a:t>, ‘13]</a:t>
            </a:r>
            <a:endParaRPr lang="en-US" sz="2400" dirty="0">
              <a:solidFill>
                <a:schemeClr val="bg1">
                  <a:lumMod val="50000"/>
                </a:schemeClr>
              </a:solidFill>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nvPr>
        </p:nvSpPr>
        <p:spPr>
          <a:xfrm>
            <a:off x="11661775" y="6361113"/>
            <a:ext cx="530225" cy="365125"/>
          </a:xfrm>
        </p:spPr>
        <p:txBody>
          <a:bodyPr/>
          <a:lstStyle/>
          <a:p>
            <a:pPr>
              <a:defRPr/>
            </a:pPr>
            <a:fld id="{0121240C-47AF-2F4D-83B3-CC3EDF50F794}" type="slidenum">
              <a:rPr lang="en-US" smtClean="0"/>
              <a:pPr>
                <a:defRPr/>
              </a:pPr>
              <a:t>91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A4CF484-9259-CF49-9B70-2D61E351D981}"/>
                  </a:ext>
                </a:extLst>
              </p:cNvPr>
              <p:cNvSpPr/>
              <p:nvPr/>
            </p:nvSpPr>
            <p:spPr>
              <a:xfrm>
                <a:off x="6454357" y="3285561"/>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xmlns="">
          <p:sp>
            <p:nvSpPr>
              <p:cNvPr id="5" name="Rectangle 4">
                <a:extLst>
                  <a:ext uri="{FF2B5EF4-FFF2-40B4-BE49-F238E27FC236}">
                    <a16:creationId xmlns:a16="http://schemas.microsoft.com/office/drawing/2014/main" id="{FA4CF484-9259-CF49-9B70-2D61E351D981}"/>
                  </a:ext>
                </a:extLst>
              </p:cNvPr>
              <p:cNvSpPr>
                <a:spLocks noRot="1" noChangeAspect="1" noMove="1" noResize="1" noEditPoints="1" noAdjustHandles="1" noChangeArrowheads="1" noChangeShapeType="1" noTextEdit="1"/>
              </p:cNvSpPr>
              <p:nvPr/>
            </p:nvSpPr>
            <p:spPr>
              <a:xfrm>
                <a:off x="6454357" y="3285561"/>
                <a:ext cx="863901" cy="1040093"/>
              </a:xfrm>
              <a:prstGeom prst="rect">
                <a:avLst/>
              </a:prstGeom>
              <a:blipFill>
                <a:blip r:embed="rId3"/>
                <a:stretch>
                  <a:fillRect l="-28986" t="-4819" r="-28986" b="-10843"/>
                </a:stretch>
              </a:blipFill>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17D390DB-38C9-D34E-A481-A1B04710A810}"/>
              </a:ext>
            </a:extLst>
          </p:cNvPr>
          <p:cNvSpPr/>
          <p:nvPr/>
        </p:nvSpPr>
        <p:spPr>
          <a:xfrm>
            <a:off x="2902940" y="3429000"/>
            <a:ext cx="2839608" cy="783193"/>
          </a:xfrm>
          <a:prstGeom prst="roundRect">
            <a:avLst/>
          </a:prstGeom>
          <a:solidFill>
            <a:schemeClr val="accent1">
              <a:lumMod val="20000"/>
              <a:lumOff val="80000"/>
            </a:schemeClr>
          </a:solidFill>
        </p:spPr>
        <p:txBody>
          <a:bodyPr wrap="square">
            <a:spAutoFit/>
          </a:bodyPr>
          <a:lstStyle/>
          <a:p>
            <a:r>
              <a:rPr lang="en-US" sz="2000" i="1" dirty="0"/>
              <a:t>Do we have time to eat dinner before the movie? </a:t>
            </a:r>
          </a:p>
        </p:txBody>
      </p:sp>
      <p:sp>
        <p:nvSpPr>
          <p:cNvPr id="10" name="Rounded Rectangle 9">
            <a:extLst>
              <a:ext uri="{FF2B5EF4-FFF2-40B4-BE49-F238E27FC236}">
                <a16:creationId xmlns:a16="http://schemas.microsoft.com/office/drawing/2014/main" id="{40E3070B-327A-7C47-A1A8-B4234B829D89}"/>
              </a:ext>
            </a:extLst>
          </p:cNvPr>
          <p:cNvSpPr/>
          <p:nvPr/>
        </p:nvSpPr>
        <p:spPr>
          <a:xfrm>
            <a:off x="8090027" y="3599259"/>
            <a:ext cx="1128352" cy="442674"/>
          </a:xfrm>
          <a:prstGeom prst="roundRect">
            <a:avLst/>
          </a:prstGeom>
          <a:solidFill>
            <a:schemeClr val="accent1">
              <a:lumMod val="20000"/>
              <a:lumOff val="80000"/>
            </a:schemeClr>
          </a:solidFill>
        </p:spPr>
        <p:txBody>
          <a:bodyPr wrap="square">
            <a:spAutoFit/>
          </a:bodyPr>
          <a:lstStyle/>
          <a:p>
            <a:pPr algn="ctr"/>
            <a:r>
              <a:rPr lang="en-US" sz="2000" i="1" dirty="0">
                <a:solidFill>
                  <a:srgbClr val="202123"/>
                </a:solidFill>
              </a:rPr>
              <a:t>???</a:t>
            </a:r>
            <a:endParaRPr lang="en-US" sz="2000" i="1" dirty="0"/>
          </a:p>
        </p:txBody>
      </p:sp>
      <p:cxnSp>
        <p:nvCxnSpPr>
          <p:cNvPr id="17" name="Curved Connector 16">
            <a:extLst>
              <a:ext uri="{FF2B5EF4-FFF2-40B4-BE49-F238E27FC236}">
                <a16:creationId xmlns:a16="http://schemas.microsoft.com/office/drawing/2014/main" id="{722A799D-6ED0-2443-90DA-A078D8C44BEB}"/>
              </a:ext>
            </a:extLst>
          </p:cNvPr>
          <p:cNvCxnSpPr>
            <a:cxnSpLocks/>
            <a:stCxn id="7" idx="3"/>
          </p:cNvCxnSpPr>
          <p:nvPr/>
        </p:nvCxnSpPr>
        <p:spPr>
          <a:xfrm>
            <a:off x="5742548" y="3820597"/>
            <a:ext cx="741789" cy="1"/>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68EAD18C-F8E0-984F-AD68-744E13EFFE69}"/>
              </a:ext>
            </a:extLst>
          </p:cNvPr>
          <p:cNvCxnSpPr>
            <a:cxnSpLocks/>
            <a:endCxn id="10" idx="1"/>
          </p:cNvCxnSpPr>
          <p:nvPr/>
        </p:nvCxnSpPr>
        <p:spPr>
          <a:xfrm flipV="1">
            <a:off x="7348238" y="3820596"/>
            <a:ext cx="741789" cy="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15364" name="Picture 4" descr="Dinner Clip Art - Royalty Free - GoGraph">
            <a:extLst>
              <a:ext uri="{FF2B5EF4-FFF2-40B4-BE49-F238E27FC236}">
                <a16:creationId xmlns:a16="http://schemas.microsoft.com/office/drawing/2014/main" id="{DB0EB9A3-6485-E940-9D32-041AE737A2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73"/>
          <a:stretch/>
        </p:blipFill>
        <p:spPr bwMode="auto">
          <a:xfrm>
            <a:off x="7318636" y="5074750"/>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D35A797E-6FF7-424D-95EB-58DCB2B58DB7}"/>
              </a:ext>
            </a:extLst>
          </p:cNvPr>
          <p:cNvSpPr/>
          <p:nvPr/>
        </p:nvSpPr>
        <p:spPr>
          <a:xfrm>
            <a:off x="4157550" y="5227813"/>
            <a:ext cx="2925101" cy="442674"/>
          </a:xfrm>
          <a:prstGeom prst="roundRect">
            <a:avLst/>
          </a:prstGeom>
          <a:solidFill>
            <a:srgbClr val="00B050">
              <a:alpha val="35000"/>
            </a:srgbClr>
          </a:solidFill>
        </p:spPr>
        <p:txBody>
          <a:bodyPr wrap="square">
            <a:spAutoFit/>
          </a:bodyPr>
          <a:lstStyle/>
          <a:p>
            <a:pPr algn="ctr"/>
            <a:r>
              <a:rPr lang="en-US" sz="2000" i="1" dirty="0"/>
              <a:t>typical duration of dinner?</a:t>
            </a:r>
          </a:p>
        </p:txBody>
      </p:sp>
      <p:cxnSp>
        <p:nvCxnSpPr>
          <p:cNvPr id="19" name="Curved Connector 18">
            <a:extLst>
              <a:ext uri="{FF2B5EF4-FFF2-40B4-BE49-F238E27FC236}">
                <a16:creationId xmlns:a16="http://schemas.microsoft.com/office/drawing/2014/main" id="{E22DBACB-56D3-F14E-AF85-14630E5C883A}"/>
              </a:ext>
            </a:extLst>
          </p:cNvPr>
          <p:cNvCxnSpPr>
            <a:cxnSpLocks/>
            <a:stCxn id="7" idx="1"/>
            <a:endCxn id="26" idx="1"/>
          </p:cNvCxnSpPr>
          <p:nvPr/>
        </p:nvCxnSpPr>
        <p:spPr>
          <a:xfrm rot="10800000" flipH="1" flipV="1">
            <a:off x="2902940" y="3820596"/>
            <a:ext cx="1254610" cy="1628553"/>
          </a:xfrm>
          <a:prstGeom prst="curvedConnector3">
            <a:avLst>
              <a:gd name="adj1" fmla="val -18221"/>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7851051-81F8-8E4A-879E-FBF6FC6C8074}"/>
              </a:ext>
            </a:extLst>
          </p:cNvPr>
          <p:cNvSpPr/>
          <p:nvPr/>
        </p:nvSpPr>
        <p:spPr>
          <a:xfrm>
            <a:off x="5214809" y="6060159"/>
            <a:ext cx="1223412" cy="369332"/>
          </a:xfrm>
          <a:prstGeom prst="rect">
            <a:avLst/>
          </a:prstGeom>
        </p:spPr>
        <p:txBody>
          <a:bodyPr wrap="none">
            <a:spAutoFit/>
          </a:bodyPr>
          <a:lstStyle/>
          <a:p>
            <a:r>
              <a:rPr lang="en-US" i="1" dirty="0"/>
              <a:t>Few hours?</a:t>
            </a:r>
            <a:endParaRPr lang="en-US" dirty="0"/>
          </a:p>
        </p:txBody>
      </p:sp>
      <p:sp>
        <p:nvSpPr>
          <p:cNvPr id="23" name="Rectangle 22">
            <a:extLst>
              <a:ext uri="{FF2B5EF4-FFF2-40B4-BE49-F238E27FC236}">
                <a16:creationId xmlns:a16="http://schemas.microsoft.com/office/drawing/2014/main" id="{EB871C76-4284-0F45-A03C-14F685F5FEC0}"/>
              </a:ext>
            </a:extLst>
          </p:cNvPr>
          <p:cNvSpPr/>
          <p:nvPr/>
        </p:nvSpPr>
        <p:spPr>
          <a:xfrm>
            <a:off x="3211763" y="6060159"/>
            <a:ext cx="1451038" cy="369332"/>
          </a:xfrm>
          <a:prstGeom prst="rect">
            <a:avLst/>
          </a:prstGeom>
        </p:spPr>
        <p:txBody>
          <a:bodyPr wrap="none">
            <a:spAutoFit/>
          </a:bodyPr>
          <a:lstStyle/>
          <a:p>
            <a:r>
              <a:rPr lang="en-US" i="1" dirty="0"/>
              <a:t>Few minutes?</a:t>
            </a:r>
            <a:endParaRPr lang="en-US" dirty="0"/>
          </a:p>
        </p:txBody>
      </p:sp>
      <p:sp>
        <p:nvSpPr>
          <p:cNvPr id="24" name="Rectangle 23">
            <a:extLst>
              <a:ext uri="{FF2B5EF4-FFF2-40B4-BE49-F238E27FC236}">
                <a16:creationId xmlns:a16="http://schemas.microsoft.com/office/drawing/2014/main" id="{4FCD7478-C399-A14A-9A15-3637BDD888B4}"/>
              </a:ext>
            </a:extLst>
          </p:cNvPr>
          <p:cNvSpPr/>
          <p:nvPr/>
        </p:nvSpPr>
        <p:spPr>
          <a:xfrm>
            <a:off x="7374693" y="6061102"/>
            <a:ext cx="1144865" cy="369332"/>
          </a:xfrm>
          <a:prstGeom prst="rect">
            <a:avLst/>
          </a:prstGeom>
        </p:spPr>
        <p:txBody>
          <a:bodyPr wrap="none">
            <a:spAutoFit/>
          </a:bodyPr>
          <a:lstStyle/>
          <a:p>
            <a:r>
              <a:rPr lang="en-US" i="1" dirty="0"/>
              <a:t>Few days?</a:t>
            </a:r>
            <a:endParaRPr lang="en-US" dirty="0"/>
          </a:p>
        </p:txBody>
      </p:sp>
      <p:sp>
        <p:nvSpPr>
          <p:cNvPr id="25" name="Rectangle 24">
            <a:extLst>
              <a:ext uri="{FF2B5EF4-FFF2-40B4-BE49-F238E27FC236}">
                <a16:creationId xmlns:a16="http://schemas.microsoft.com/office/drawing/2014/main" id="{BFB29CF1-D617-8546-818E-D773602A557D}"/>
              </a:ext>
            </a:extLst>
          </p:cNvPr>
          <p:cNvSpPr/>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Tree>
    <p:extLst>
      <p:ext uri="{BB962C8B-B14F-4D97-AF65-F5344CB8AC3E}">
        <p14:creationId xmlns:p14="http://schemas.microsoft.com/office/powerpoint/2010/main" val="28578497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fade">
                                      <p:cBhvr>
                                        <p:cTn id="7" dur="500"/>
                                        <p:tgtEl>
                                          <p:spTgt spid="15364"/>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2"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2"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2"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2"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2"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2"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0">
                                            <p:txEl>
                                              <p:pRg st="1" end="1"/>
                                            </p:txEl>
                                          </p:spTgt>
                                        </p:tgtEl>
                                        <p:attrNameLst>
                                          <p:attrName>style.visibility</p:attrName>
                                        </p:attrNameLst>
                                      </p:cBhvr>
                                      <p:to>
                                        <p:strVal val="visible"/>
                                      </p:to>
                                    </p:set>
                                    <p:animEffect transition="in" filter="fade">
                                      <p:cBhvr>
                                        <p:cTn id="44"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2"/>
      <p:bldP spid="7" grpId="2" animBg="1"/>
      <p:bldP spid="10" grpId="2" animBg="1"/>
      <p:bldP spid="26" grpId="2" animBg="1"/>
      <p:bldP spid="22" grpId="2"/>
      <p:bldP spid="23" grpId="2"/>
      <p:bldP spid="24" grpId="2"/>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dirty="0"/>
              <a:t>Models with </a:t>
            </a:r>
            <a:r>
              <a:rPr lang="en-US" dirty="0" err="1"/>
              <a:t>Commmonsense</a:t>
            </a:r>
            <a:r>
              <a:rPr lang="en-US" dirty="0"/>
              <a:t> </a:t>
            </a:r>
          </a:p>
        </p:txBody>
      </p:sp>
      <p:sp>
        <p:nvSpPr>
          <p:cNvPr id="60" name="Content Placeholder 59">
            <a:extLst>
              <a:ext uri="{FF2B5EF4-FFF2-40B4-BE49-F238E27FC236}">
                <a16:creationId xmlns:a16="http://schemas.microsoft.com/office/drawing/2014/main" id="{3DC6E412-BC7A-BC4B-BE02-110AD54D01FD}"/>
              </a:ext>
            </a:extLst>
          </p:cNvPr>
          <p:cNvSpPr>
            <a:spLocks noGrp="1"/>
          </p:cNvSpPr>
          <p:nvPr>
            <p:ph idx="1"/>
          </p:nvPr>
        </p:nvSpPr>
        <p:spPr/>
        <p:txBody>
          <a:bodyPr/>
          <a:lstStyle/>
          <a:p>
            <a:r>
              <a:rPr lang="en-US" b="1" dirty="0"/>
              <a:t>Opportunity:</a:t>
            </a:r>
            <a:r>
              <a:rPr lang="en-US" dirty="0"/>
              <a:t> discovering commonsense signals in the wild.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nvPr>
        </p:nvSpPr>
        <p:spPr/>
        <p:txBody>
          <a:bodyPr/>
          <a:lstStyle/>
          <a:p>
            <a:pPr>
              <a:defRPr/>
            </a:pPr>
            <a:fld id="{0121240C-47AF-2F4D-83B3-CC3EDF50F794}" type="slidenum">
              <a:rPr lang="en-US" smtClean="0"/>
              <a:pPr>
                <a:defRPr/>
              </a:pPr>
              <a:t>92</a:t>
            </a:fld>
            <a:endParaRPr lang="en-US" dirty="0"/>
          </a:p>
        </p:txBody>
      </p:sp>
      <p:sp>
        <p:nvSpPr>
          <p:cNvPr id="45" name="TextBox 44">
            <a:extLst>
              <a:ext uri="{FF2B5EF4-FFF2-40B4-BE49-F238E27FC236}">
                <a16:creationId xmlns:a16="http://schemas.microsoft.com/office/drawing/2014/main" id="{128815A2-857A-814E-BD5B-7D09CA7722CC}"/>
              </a:ext>
            </a:extLst>
          </p:cNvPr>
          <p:cNvSpPr txBox="1"/>
          <p:nvPr/>
        </p:nvSpPr>
        <p:spPr>
          <a:xfrm>
            <a:off x="1263562" y="6450859"/>
            <a:ext cx="9817303" cy="369332"/>
          </a:xfrm>
          <a:prstGeom prst="rect">
            <a:avLst/>
          </a:prstGeom>
          <a:noFill/>
        </p:spPr>
        <p:txBody>
          <a:bodyPr wrap="none" rtlCol="0">
            <a:spAutoFit/>
          </a:bodyPr>
          <a:lstStyle/>
          <a:p>
            <a:r>
              <a:rPr lang="en-US" dirty="0">
                <a:solidFill>
                  <a:schemeClr val="bg1">
                    <a:lumMod val="50000"/>
                  </a:schemeClr>
                </a:solidFill>
              </a:rPr>
              <a:t>“Temporal Commonsense Acquisition with Minimal Supervision.” Zhou, Ning, </a:t>
            </a:r>
            <a:r>
              <a:rPr lang="en-US" b="1" dirty="0" err="1">
                <a:solidFill>
                  <a:schemeClr val="tx2"/>
                </a:solidFill>
              </a:rPr>
              <a:t>Khashabi</a:t>
            </a:r>
            <a:r>
              <a:rPr lang="en-US" dirty="0">
                <a:solidFill>
                  <a:schemeClr val="bg1">
                    <a:lumMod val="50000"/>
                  </a:schemeClr>
                </a:solidFill>
              </a:rPr>
              <a:t>, Roth, ACL ’20</a:t>
            </a:r>
          </a:p>
        </p:txBody>
      </p:sp>
      <p:grpSp>
        <p:nvGrpSpPr>
          <p:cNvPr id="56" name="Group 55">
            <a:extLst>
              <a:ext uri="{FF2B5EF4-FFF2-40B4-BE49-F238E27FC236}">
                <a16:creationId xmlns:a16="http://schemas.microsoft.com/office/drawing/2014/main" id="{6338C298-477C-054B-B89F-D0F532BDBC30}"/>
              </a:ext>
            </a:extLst>
          </p:cNvPr>
          <p:cNvGrpSpPr/>
          <p:nvPr/>
        </p:nvGrpSpPr>
        <p:grpSpPr>
          <a:xfrm>
            <a:off x="979817" y="3131075"/>
            <a:ext cx="5476058" cy="1623525"/>
            <a:chOff x="866353" y="4187586"/>
            <a:chExt cx="5476058" cy="1623525"/>
          </a:xfrm>
        </p:grpSpPr>
        <p:pic>
          <p:nvPicPr>
            <p:cNvPr id="15364" name="Picture 4" descr="Dinner Clip Art - Royalty Free - GoGraph">
              <a:extLst>
                <a:ext uri="{FF2B5EF4-FFF2-40B4-BE49-F238E27FC236}">
                  <a16:creationId xmlns:a16="http://schemas.microsoft.com/office/drawing/2014/main" id="{DB0EB9A3-6485-E940-9D32-041AE737A2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73"/>
            <a:stretch/>
          </p:blipFill>
          <p:spPr bwMode="auto">
            <a:xfrm>
              <a:off x="866353" y="4633585"/>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D35A797E-6FF7-424D-95EB-58DCB2B58DB7}"/>
                </a:ext>
              </a:extLst>
            </p:cNvPr>
            <p:cNvSpPr/>
            <p:nvPr/>
          </p:nvSpPr>
          <p:spPr>
            <a:xfrm>
              <a:off x="1996541" y="4786648"/>
              <a:ext cx="1866074" cy="442674"/>
            </a:xfrm>
            <a:prstGeom prst="roundRect">
              <a:avLst/>
            </a:prstGeom>
            <a:solidFill>
              <a:srgbClr val="00B050">
                <a:alpha val="35000"/>
              </a:srgbClr>
            </a:solidFill>
          </p:spPr>
          <p:txBody>
            <a:bodyPr wrap="square">
              <a:spAutoFit/>
            </a:bodyPr>
            <a:lstStyle/>
            <a:p>
              <a:pPr algn="ctr"/>
              <a:r>
                <a:rPr lang="en-US" sz="2000" i="1" dirty="0"/>
                <a:t>eating dinner</a:t>
              </a:r>
            </a:p>
          </p:txBody>
        </p:sp>
        <p:sp>
          <p:nvSpPr>
            <p:cNvPr id="16" name="Rectangle 15">
              <a:extLst>
                <a:ext uri="{FF2B5EF4-FFF2-40B4-BE49-F238E27FC236}">
                  <a16:creationId xmlns:a16="http://schemas.microsoft.com/office/drawing/2014/main" id="{3F1DD370-16B6-814B-95FE-650FDDA25A31}"/>
                </a:ext>
              </a:extLst>
            </p:cNvPr>
            <p:cNvSpPr/>
            <p:nvPr/>
          </p:nvSpPr>
          <p:spPr>
            <a:xfrm>
              <a:off x="5038850" y="4187586"/>
              <a:ext cx="1303561" cy="369332"/>
            </a:xfrm>
            <a:prstGeom prst="rect">
              <a:avLst/>
            </a:prstGeom>
            <a:solidFill>
              <a:srgbClr val="FFC000">
                <a:alpha val="70000"/>
              </a:srgbClr>
            </a:solidFill>
          </p:spPr>
          <p:txBody>
            <a:bodyPr wrap="square">
              <a:spAutoFit/>
            </a:bodyPr>
            <a:lstStyle/>
            <a:p>
              <a:pPr algn="ctr"/>
              <a:r>
                <a:rPr lang="en-US" dirty="0"/>
                <a:t>duration</a:t>
              </a:r>
            </a:p>
          </p:txBody>
        </p:sp>
        <p:sp>
          <p:nvSpPr>
            <p:cNvPr id="19" name="Rectangle 18">
              <a:extLst>
                <a:ext uri="{FF2B5EF4-FFF2-40B4-BE49-F238E27FC236}">
                  <a16:creationId xmlns:a16="http://schemas.microsoft.com/office/drawing/2014/main" id="{20940B63-BB49-4342-B352-275EB543F5CB}"/>
                </a:ext>
              </a:extLst>
            </p:cNvPr>
            <p:cNvSpPr/>
            <p:nvPr/>
          </p:nvSpPr>
          <p:spPr>
            <a:xfrm>
              <a:off x="5038849" y="5441779"/>
              <a:ext cx="1303562" cy="369332"/>
            </a:xfrm>
            <a:prstGeom prst="rect">
              <a:avLst/>
            </a:prstGeom>
            <a:solidFill>
              <a:srgbClr val="FFC000">
                <a:alpha val="70000"/>
              </a:srgbClr>
            </a:solidFill>
          </p:spPr>
          <p:txBody>
            <a:bodyPr wrap="square">
              <a:spAutoFit/>
            </a:bodyPr>
            <a:lstStyle/>
            <a:p>
              <a:pPr algn="ctr"/>
              <a:r>
                <a:rPr lang="en-US" dirty="0"/>
                <a:t>typical time</a:t>
              </a:r>
            </a:p>
          </p:txBody>
        </p:sp>
        <p:cxnSp>
          <p:nvCxnSpPr>
            <p:cNvPr id="20" name="Curved Connector 19">
              <a:extLst>
                <a:ext uri="{FF2B5EF4-FFF2-40B4-BE49-F238E27FC236}">
                  <a16:creationId xmlns:a16="http://schemas.microsoft.com/office/drawing/2014/main" id="{31D3F3D0-CF1F-C94A-892D-65088F4165EA}"/>
                </a:ext>
              </a:extLst>
            </p:cNvPr>
            <p:cNvCxnSpPr>
              <a:cxnSpLocks/>
              <a:stCxn id="26" idx="3"/>
              <a:endCxn id="16" idx="1"/>
            </p:cNvCxnSpPr>
            <p:nvPr/>
          </p:nvCxnSpPr>
          <p:spPr>
            <a:xfrm flipV="1">
              <a:off x="3862615" y="4372252"/>
              <a:ext cx="1176235" cy="635733"/>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6279826-02F3-E141-9530-E7E6C03E09C1}"/>
                </a:ext>
              </a:extLst>
            </p:cNvPr>
            <p:cNvCxnSpPr>
              <a:cxnSpLocks/>
              <a:stCxn id="26" idx="3"/>
              <a:endCxn id="19" idx="1"/>
            </p:cNvCxnSpPr>
            <p:nvPr/>
          </p:nvCxnSpPr>
          <p:spPr>
            <a:xfrm>
              <a:off x="3862615" y="5007985"/>
              <a:ext cx="1176234" cy="618460"/>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A29D359-C780-6749-AC15-B969B4A10906}"/>
              </a:ext>
            </a:extLst>
          </p:cNvPr>
          <p:cNvSpPr/>
          <p:nvPr/>
        </p:nvSpPr>
        <p:spPr>
          <a:xfrm>
            <a:off x="6622675" y="4385096"/>
            <a:ext cx="2084545" cy="369332"/>
          </a:xfrm>
          <a:prstGeom prst="rect">
            <a:avLst/>
          </a:prstGeom>
        </p:spPr>
        <p:txBody>
          <a:bodyPr wrap="none">
            <a:spAutoFit/>
          </a:bodyPr>
          <a:lstStyle/>
          <a:p>
            <a:r>
              <a:rPr lang="en-US" i="1" dirty="0"/>
              <a:t>“6pm on weekdays”</a:t>
            </a:r>
          </a:p>
        </p:txBody>
      </p:sp>
      <p:pic>
        <p:nvPicPr>
          <p:cNvPr id="6146" name="Picture 2" descr="Logo internet Explorer PNG images, ie Logo Clipart Free Download - Free  Transparent PNG Logos">
            <a:extLst>
              <a:ext uri="{FF2B5EF4-FFF2-40B4-BE49-F238E27FC236}">
                <a16:creationId xmlns:a16="http://schemas.microsoft.com/office/drawing/2014/main" id="{A8FCC4B4-5A72-5A43-A12A-DF4AA28BC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744" y="4255142"/>
            <a:ext cx="653835" cy="635734"/>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Curved Connector 45">
            <a:extLst>
              <a:ext uri="{FF2B5EF4-FFF2-40B4-BE49-F238E27FC236}">
                <a16:creationId xmlns:a16="http://schemas.microsoft.com/office/drawing/2014/main" id="{00512B46-E786-004C-AFE8-6E3E2C6AC410}"/>
              </a:ext>
            </a:extLst>
          </p:cNvPr>
          <p:cNvCxnSpPr>
            <a:cxnSpLocks/>
            <a:stCxn id="6146" idx="1"/>
            <a:endCxn id="39" idx="3"/>
          </p:cNvCxnSpPr>
          <p:nvPr/>
        </p:nvCxnSpPr>
        <p:spPr>
          <a:xfrm rot="10800000">
            <a:off x="8707220" y="4569763"/>
            <a:ext cx="808524" cy="3247"/>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4" name="Up-Down Arrow 53">
            <a:extLst>
              <a:ext uri="{FF2B5EF4-FFF2-40B4-BE49-F238E27FC236}">
                <a16:creationId xmlns:a16="http://schemas.microsoft.com/office/drawing/2014/main" id="{DB360702-F9F3-1F44-B53A-F074A238A424}"/>
              </a:ext>
            </a:extLst>
          </p:cNvPr>
          <p:cNvSpPr/>
          <p:nvPr/>
        </p:nvSpPr>
        <p:spPr>
          <a:xfrm>
            <a:off x="5556774" y="3577074"/>
            <a:ext cx="425013" cy="746466"/>
          </a:xfrm>
          <a:prstGeom prst="upDownArrow">
            <a:avLst/>
          </a:prstGeom>
          <a:solidFill>
            <a:srgbClr val="C00000">
              <a:alpha val="180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1E3137C-6387-2843-A258-F58E8D65DDA1}"/>
              </a:ext>
            </a:extLst>
          </p:cNvPr>
          <p:cNvSpPr/>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64" name="Rectangle 63">
            <a:extLst>
              <a:ext uri="{FF2B5EF4-FFF2-40B4-BE49-F238E27FC236}">
                <a16:creationId xmlns:a16="http://schemas.microsoft.com/office/drawing/2014/main" id="{3F668F2A-549B-2246-975A-C32C22D8A1CA}"/>
              </a:ext>
            </a:extLst>
          </p:cNvPr>
          <p:cNvSpPr/>
          <p:nvPr/>
        </p:nvSpPr>
        <p:spPr>
          <a:xfrm>
            <a:off x="6738489" y="3131075"/>
            <a:ext cx="1223412" cy="369332"/>
          </a:xfrm>
          <a:prstGeom prst="rect">
            <a:avLst/>
          </a:prstGeom>
        </p:spPr>
        <p:txBody>
          <a:bodyPr wrap="none">
            <a:spAutoFit/>
          </a:bodyPr>
          <a:lstStyle/>
          <a:p>
            <a:r>
              <a:rPr lang="en-US" i="1" dirty="0"/>
              <a:t>Few hours?</a:t>
            </a:r>
            <a:endParaRPr lang="en-US" dirty="0"/>
          </a:p>
        </p:txBody>
      </p:sp>
      <p:sp>
        <p:nvSpPr>
          <p:cNvPr id="65" name="Rounded Rectangle 64">
            <a:extLst>
              <a:ext uri="{FF2B5EF4-FFF2-40B4-BE49-F238E27FC236}">
                <a16:creationId xmlns:a16="http://schemas.microsoft.com/office/drawing/2014/main" id="{EF6A708C-F130-FF45-B1D2-8674AD6D5848}"/>
              </a:ext>
            </a:extLst>
          </p:cNvPr>
          <p:cNvSpPr/>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u="sng" dirty="0"/>
              <a:t>commonsense knowledge </a:t>
            </a:r>
            <a:r>
              <a:rPr lang="en-US" sz="2800" i="1" dirty="0"/>
              <a:t>in our models</a:t>
            </a:r>
          </a:p>
        </p:txBody>
      </p:sp>
    </p:spTree>
    <p:extLst>
      <p:ext uri="{BB962C8B-B14F-4D97-AF65-F5344CB8AC3E}">
        <p14:creationId xmlns:p14="http://schemas.microsoft.com/office/powerpoint/2010/main" val="28993521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46"/>
                                        </p:tgtEl>
                                        <p:attrNameLst>
                                          <p:attrName>style.visibility</p:attrName>
                                        </p:attrNameLst>
                                      </p:cBhvr>
                                      <p:to>
                                        <p:strVal val="visible"/>
                                      </p:to>
                                    </p:set>
                                    <p:animEffect transition="in" filter="fade">
                                      <p:cBhvr>
                                        <p:cTn id="16" dur="500"/>
                                        <p:tgtEl>
                                          <p:spTgt spid="6146"/>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9" grpId="0"/>
      <p:bldP spid="54" grpId="0" animBg="1"/>
      <p:bldP spid="6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a:extLst>
              <a:ext uri="{FF2B5EF4-FFF2-40B4-BE49-F238E27FC236}">
                <a16:creationId xmlns:a16="http://schemas.microsoft.com/office/drawing/2014/main" id="{3DC6E412-BC7A-BC4B-BE02-110AD54D01FD}"/>
              </a:ext>
            </a:extLst>
          </p:cNvPr>
          <p:cNvSpPr>
            <a:spLocks noGrp="1"/>
          </p:cNvSpPr>
          <p:nvPr>
            <p:ph idx="1"/>
          </p:nvPr>
        </p:nvSpPr>
        <p:spPr/>
        <p:txBody>
          <a:bodyPr/>
          <a:lstStyle/>
          <a:p>
            <a:r>
              <a:rPr lang="en-US" b="1" dirty="0"/>
              <a:t>Opportunity:</a:t>
            </a:r>
            <a:r>
              <a:rPr lang="en-US" dirty="0"/>
              <a:t> discovering commonsense signals in the wild. </a:t>
            </a:r>
          </a:p>
          <a:p>
            <a:endParaRPr lang="en-US" dirty="0"/>
          </a:p>
          <a:p>
            <a:endParaRPr lang="en-US" dirty="0"/>
          </a:p>
          <a:p>
            <a:endParaRPr lang="en-US" dirty="0"/>
          </a:p>
        </p:txBody>
      </p:sp>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dirty="0"/>
              <a:t>Models with </a:t>
            </a:r>
            <a:r>
              <a:rPr lang="en-US" dirty="0" err="1"/>
              <a:t>Commmonsense</a:t>
            </a:r>
            <a:r>
              <a:rPr lang="en-US" dirty="0"/>
              <a:t> </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4294967295"/>
          </p:nvPr>
        </p:nvSpPr>
        <p:spPr>
          <a:xfrm>
            <a:off x="11661775" y="6361113"/>
            <a:ext cx="530225" cy="365125"/>
          </a:xfrm>
        </p:spPr>
        <p:txBody>
          <a:bodyPr/>
          <a:lstStyle/>
          <a:p>
            <a:pPr>
              <a:defRPr/>
            </a:pPr>
            <a:fld id="{0121240C-47AF-2F4D-83B3-CC3EDF50F794}" type="slidenum">
              <a:rPr lang="en-US" smtClean="0"/>
              <a:pPr>
                <a:defRPr/>
              </a:pPr>
              <a:t>93</a:t>
            </a:fld>
            <a:endParaRPr lang="en-US" dirty="0"/>
          </a:p>
        </p:txBody>
      </p:sp>
      <p:pic>
        <p:nvPicPr>
          <p:cNvPr id="15364" name="Picture 4" descr="Dinner Clip Art - Royalty Free - GoGraph">
            <a:extLst>
              <a:ext uri="{FF2B5EF4-FFF2-40B4-BE49-F238E27FC236}">
                <a16:creationId xmlns:a16="http://schemas.microsoft.com/office/drawing/2014/main" id="{DB0EB9A3-6485-E940-9D32-041AE737A2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273"/>
          <a:stretch/>
        </p:blipFill>
        <p:spPr bwMode="auto">
          <a:xfrm>
            <a:off x="986182" y="3577797"/>
            <a:ext cx="1065097" cy="73976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D35A797E-6FF7-424D-95EB-58DCB2B58DB7}"/>
              </a:ext>
            </a:extLst>
          </p:cNvPr>
          <p:cNvSpPr/>
          <p:nvPr/>
        </p:nvSpPr>
        <p:spPr>
          <a:xfrm>
            <a:off x="2116370" y="3730860"/>
            <a:ext cx="1866074" cy="442674"/>
          </a:xfrm>
          <a:prstGeom prst="roundRect">
            <a:avLst/>
          </a:prstGeom>
          <a:solidFill>
            <a:srgbClr val="00B050">
              <a:alpha val="35000"/>
            </a:srgbClr>
          </a:solidFill>
        </p:spPr>
        <p:txBody>
          <a:bodyPr wrap="square">
            <a:spAutoFit/>
          </a:bodyPr>
          <a:lstStyle/>
          <a:p>
            <a:pPr algn="ctr"/>
            <a:r>
              <a:rPr lang="en-US" sz="2000" i="1" dirty="0"/>
              <a:t>eating dinner</a:t>
            </a:r>
          </a:p>
        </p:txBody>
      </p:sp>
      <p:sp>
        <p:nvSpPr>
          <p:cNvPr id="16" name="Rectangle 15">
            <a:extLst>
              <a:ext uri="{FF2B5EF4-FFF2-40B4-BE49-F238E27FC236}">
                <a16:creationId xmlns:a16="http://schemas.microsoft.com/office/drawing/2014/main" id="{3F1DD370-16B6-814B-95FE-650FDDA25A31}"/>
              </a:ext>
            </a:extLst>
          </p:cNvPr>
          <p:cNvSpPr/>
          <p:nvPr/>
        </p:nvSpPr>
        <p:spPr>
          <a:xfrm>
            <a:off x="5158679" y="3131798"/>
            <a:ext cx="1303561" cy="369332"/>
          </a:xfrm>
          <a:prstGeom prst="rect">
            <a:avLst/>
          </a:prstGeom>
          <a:solidFill>
            <a:srgbClr val="FFC000">
              <a:alpha val="70000"/>
            </a:srgbClr>
          </a:solidFill>
        </p:spPr>
        <p:txBody>
          <a:bodyPr wrap="square">
            <a:spAutoFit/>
          </a:bodyPr>
          <a:lstStyle/>
          <a:p>
            <a:pPr algn="ctr"/>
            <a:r>
              <a:rPr lang="en-US" dirty="0"/>
              <a:t>duration</a:t>
            </a:r>
          </a:p>
        </p:txBody>
      </p:sp>
      <p:sp>
        <p:nvSpPr>
          <p:cNvPr id="19" name="Rectangle 18">
            <a:extLst>
              <a:ext uri="{FF2B5EF4-FFF2-40B4-BE49-F238E27FC236}">
                <a16:creationId xmlns:a16="http://schemas.microsoft.com/office/drawing/2014/main" id="{20940B63-BB49-4342-B352-275EB543F5CB}"/>
              </a:ext>
            </a:extLst>
          </p:cNvPr>
          <p:cNvSpPr/>
          <p:nvPr/>
        </p:nvSpPr>
        <p:spPr>
          <a:xfrm>
            <a:off x="5158678" y="4385991"/>
            <a:ext cx="1303562" cy="369332"/>
          </a:xfrm>
          <a:prstGeom prst="rect">
            <a:avLst/>
          </a:prstGeom>
          <a:solidFill>
            <a:srgbClr val="FFC000">
              <a:alpha val="70000"/>
            </a:srgbClr>
          </a:solidFill>
        </p:spPr>
        <p:txBody>
          <a:bodyPr wrap="square">
            <a:spAutoFit/>
          </a:bodyPr>
          <a:lstStyle/>
          <a:p>
            <a:pPr algn="ctr"/>
            <a:r>
              <a:rPr lang="en-US" dirty="0"/>
              <a:t>typical time</a:t>
            </a:r>
          </a:p>
        </p:txBody>
      </p:sp>
      <p:cxnSp>
        <p:nvCxnSpPr>
          <p:cNvPr id="20" name="Curved Connector 19">
            <a:extLst>
              <a:ext uri="{FF2B5EF4-FFF2-40B4-BE49-F238E27FC236}">
                <a16:creationId xmlns:a16="http://schemas.microsoft.com/office/drawing/2014/main" id="{31D3F3D0-CF1F-C94A-892D-65088F4165EA}"/>
              </a:ext>
            </a:extLst>
          </p:cNvPr>
          <p:cNvCxnSpPr>
            <a:cxnSpLocks/>
            <a:stCxn id="26" idx="3"/>
            <a:endCxn id="16" idx="1"/>
          </p:cNvCxnSpPr>
          <p:nvPr/>
        </p:nvCxnSpPr>
        <p:spPr>
          <a:xfrm flipV="1">
            <a:off x="3982444" y="3316464"/>
            <a:ext cx="1176235" cy="635733"/>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F6279826-02F3-E141-9530-E7E6C03E09C1}"/>
              </a:ext>
            </a:extLst>
          </p:cNvPr>
          <p:cNvCxnSpPr>
            <a:cxnSpLocks/>
            <a:stCxn id="26" idx="3"/>
            <a:endCxn id="19" idx="1"/>
          </p:cNvCxnSpPr>
          <p:nvPr/>
        </p:nvCxnSpPr>
        <p:spPr>
          <a:xfrm>
            <a:off x="3982444" y="3952197"/>
            <a:ext cx="1176234" cy="618460"/>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35FFB6D5-53C6-A348-9CE2-56EFA5B1BFAD}"/>
              </a:ext>
            </a:extLst>
          </p:cNvPr>
          <p:cNvCxnSpPr>
            <a:cxnSpLocks/>
          </p:cNvCxnSpPr>
          <p:nvPr/>
        </p:nvCxnSpPr>
        <p:spPr>
          <a:xfrm rot="10800000">
            <a:off x="6846642" y="3279795"/>
            <a:ext cx="829474" cy="635732"/>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00512B46-E786-004C-AFE8-6E3E2C6AC410}"/>
              </a:ext>
            </a:extLst>
          </p:cNvPr>
          <p:cNvCxnSpPr>
            <a:cxnSpLocks/>
          </p:cNvCxnSpPr>
          <p:nvPr/>
        </p:nvCxnSpPr>
        <p:spPr>
          <a:xfrm rot="10800000" flipV="1">
            <a:off x="6846644" y="3915527"/>
            <a:ext cx="829473" cy="624878"/>
          </a:xfrm>
          <a:prstGeom prst="curvedConnector3">
            <a:avLst>
              <a:gd name="adj1" fmla="val 50000"/>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7170" name="Picture 2" descr="Niki play and make chocolate pop it - Funny kids video - YouTube">
            <a:extLst>
              <a:ext uri="{FF2B5EF4-FFF2-40B4-BE49-F238E27FC236}">
                <a16:creationId xmlns:a16="http://schemas.microsoft.com/office/drawing/2014/main" id="{070EC8E6-2F2E-EE42-A7D0-4942CB3C4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3581">
            <a:off x="7901819" y="2989280"/>
            <a:ext cx="801602" cy="80160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est Dinner Scenes in Movies and Why They Work (Video Essay)">
            <a:extLst>
              <a:ext uri="{FF2B5EF4-FFF2-40B4-BE49-F238E27FC236}">
                <a16:creationId xmlns:a16="http://schemas.microsoft.com/office/drawing/2014/main" id="{59FEC5E9-A520-C243-9337-95AE995342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32873" r="66557" b="30731"/>
          <a:stretch/>
        </p:blipFill>
        <p:spPr bwMode="auto">
          <a:xfrm>
            <a:off x="7638474" y="3730860"/>
            <a:ext cx="1453842" cy="8899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66C3365-B253-234F-8C94-757D75F49B2E}"/>
              </a:ext>
            </a:extLst>
          </p:cNvPr>
          <p:cNvSpPr/>
          <p:nvPr/>
        </p:nvSpPr>
        <p:spPr>
          <a:xfrm>
            <a:off x="9150571" y="0"/>
            <a:ext cx="3041429" cy="523220"/>
          </a:xfrm>
          <a:prstGeom prst="rect">
            <a:avLst/>
          </a:prstGeom>
          <a:solidFill>
            <a:srgbClr val="FFC000">
              <a:alpha val="70000"/>
            </a:srgbClr>
          </a:solidFill>
        </p:spPr>
        <p:txBody>
          <a:bodyPr wrap="square">
            <a:spAutoFit/>
          </a:bodyPr>
          <a:lstStyle/>
          <a:p>
            <a:r>
              <a:rPr lang="en-US" sz="2800" dirty="0"/>
              <a:t>(I) Comprehension</a:t>
            </a:r>
          </a:p>
        </p:txBody>
      </p:sp>
      <p:sp>
        <p:nvSpPr>
          <p:cNvPr id="22" name="Rounded Rectangle 21">
            <a:extLst>
              <a:ext uri="{FF2B5EF4-FFF2-40B4-BE49-F238E27FC236}">
                <a16:creationId xmlns:a16="http://schemas.microsoft.com/office/drawing/2014/main" id="{6E837C98-807B-0E4F-9D2E-5A5A735F6810}"/>
              </a:ext>
            </a:extLst>
          </p:cNvPr>
          <p:cNvSpPr/>
          <p:nvPr/>
        </p:nvSpPr>
        <p:spPr>
          <a:xfrm>
            <a:off x="2495760" y="5210733"/>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inducing </a:t>
            </a:r>
            <a:br>
              <a:rPr lang="en-US" sz="2800" i="1" dirty="0"/>
            </a:br>
            <a:r>
              <a:rPr lang="en-US" sz="2800" i="1" dirty="0"/>
              <a:t>commonsense knowledge in our models</a:t>
            </a:r>
          </a:p>
        </p:txBody>
      </p:sp>
    </p:spTree>
    <p:extLst>
      <p:ext uri="{BB962C8B-B14F-4D97-AF65-F5344CB8AC3E}">
        <p14:creationId xmlns:p14="http://schemas.microsoft.com/office/powerpoint/2010/main" val="2939229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fade">
                                      <p:cBhvr>
                                        <p:cTn id="13" dur="500"/>
                                        <p:tgtEl>
                                          <p:spTgt spid="7170"/>
                                        </p:tgtEl>
                                      </p:cBhvr>
                                    </p:animEffect>
                                  </p:childTnLst>
                                </p:cTn>
                              </p:par>
                              <p:par>
                                <p:cTn id="14" presetID="10" presetClass="entr" presetSubtype="0" fill="hold" nodeType="withEffect">
                                  <p:stCondLst>
                                    <p:cond delay="0"/>
                                  </p:stCondLst>
                                  <p:childTnLst>
                                    <p:set>
                                      <p:cBhvr>
                                        <p:cTn id="15" dur="1" fill="hold">
                                          <p:stCondLst>
                                            <p:cond delay="0"/>
                                          </p:stCondLst>
                                        </p:cTn>
                                        <p:tgtEl>
                                          <p:spTgt spid="7172"/>
                                        </p:tgtEl>
                                        <p:attrNameLst>
                                          <p:attrName>style.visibility</p:attrName>
                                        </p:attrNameLst>
                                      </p:cBhvr>
                                      <p:to>
                                        <p:strVal val="visible"/>
                                      </p:to>
                                    </p:set>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DD85A81-9EFB-9442-BE57-CAE2998010D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3F0794A-AFB6-D740-8A67-4807AB6266F2}"/>
              </a:ext>
            </a:extLst>
          </p:cNvPr>
          <p:cNvSpPr>
            <a:spLocks noGrp="1"/>
          </p:cNvSpPr>
          <p:nvPr>
            <p:ph type="sldNum" sz="quarter" idx="10"/>
          </p:nvPr>
        </p:nvSpPr>
        <p:spPr/>
        <p:txBody>
          <a:bodyPr/>
          <a:lstStyle/>
          <a:p>
            <a:pPr>
              <a:defRPr/>
            </a:pPr>
            <a:fld id="{0121240C-47AF-2F4D-83B3-CC3EDF50F794}" type="slidenum">
              <a:rPr lang="en-US" smtClean="0"/>
              <a:pPr>
                <a:defRPr/>
              </a:pPr>
              <a:t>94</a:t>
            </a:fld>
            <a:endParaRPr lang="en-US" dirty="0"/>
          </a:p>
        </p:txBody>
      </p:sp>
      <p:sp>
        <p:nvSpPr>
          <p:cNvPr id="10" name="Rectangle 9">
            <a:extLst>
              <a:ext uri="{FF2B5EF4-FFF2-40B4-BE49-F238E27FC236}">
                <a16:creationId xmlns:a16="http://schemas.microsoft.com/office/drawing/2014/main" id="{596534FC-E40C-9342-B4C0-D91454861175}"/>
              </a:ext>
            </a:extLst>
          </p:cNvPr>
          <p:cNvSpPr/>
          <p:nvPr/>
        </p:nvSpPr>
        <p:spPr>
          <a:xfrm>
            <a:off x="2520991" y="290984"/>
            <a:ext cx="6412156" cy="1384995"/>
          </a:xfrm>
          <a:prstGeom prst="rect">
            <a:avLst/>
          </a:prstGeom>
          <a:solidFill>
            <a:schemeClr val="bg1">
              <a:lumMod val="95000"/>
            </a:schemeClr>
          </a:solidFill>
          <a:ln w="28575">
            <a:solidFill>
              <a:schemeClr val="bg1">
                <a:lumMod val="75000"/>
              </a:schemeClr>
            </a:solidFill>
          </a:ln>
        </p:spPr>
        <p:txBody>
          <a:bodyPr wrap="square">
            <a:spAutoFit/>
          </a:bodyPr>
          <a:lstStyle/>
          <a:p>
            <a:r>
              <a:rPr lang="en-US" sz="2800" b="1" dirty="0"/>
              <a:t>Long-term goal: </a:t>
            </a:r>
            <a:r>
              <a:rPr lang="en-US" sz="2800" dirty="0">
                <a:solidFill>
                  <a:srgbClr val="245ED4"/>
                </a:solidFill>
              </a:rPr>
              <a:t>more general </a:t>
            </a:r>
            <a:r>
              <a:rPr lang="en-US" sz="2800" dirty="0"/>
              <a:t>natural language processing (NLP) systems through unified algorithms and theories. </a:t>
            </a:r>
            <a:endParaRPr lang="en-US" sz="2800" i="1" dirty="0"/>
          </a:p>
        </p:txBody>
      </p:sp>
      <p:sp>
        <p:nvSpPr>
          <p:cNvPr id="11" name="Triangle 10">
            <a:extLst>
              <a:ext uri="{FF2B5EF4-FFF2-40B4-BE49-F238E27FC236}">
                <a16:creationId xmlns:a16="http://schemas.microsoft.com/office/drawing/2014/main" id="{0C3FD74C-6761-D746-8060-ADA5A3239C85}"/>
              </a:ext>
            </a:extLst>
          </p:cNvPr>
          <p:cNvSpPr/>
          <p:nvPr/>
        </p:nvSpPr>
        <p:spPr>
          <a:xfrm>
            <a:off x="484295" y="2912285"/>
            <a:ext cx="4401129" cy="3186227"/>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02BF6E0-5443-6545-90FD-2DBCBE9327AA}"/>
              </a:ext>
            </a:extLst>
          </p:cNvPr>
          <p:cNvSpPr/>
          <p:nvPr/>
        </p:nvSpPr>
        <p:spPr>
          <a:xfrm>
            <a:off x="1454175" y="1935233"/>
            <a:ext cx="2499403" cy="646331"/>
          </a:xfrm>
          <a:prstGeom prst="rect">
            <a:avLst/>
          </a:prstGeom>
        </p:spPr>
        <p:txBody>
          <a:bodyPr wrap="none">
            <a:spAutoFit/>
          </a:bodyPr>
          <a:lstStyle/>
          <a:p>
            <a:pPr algn="ctr"/>
            <a:r>
              <a:rPr lang="en-US" dirty="0"/>
              <a:t>general</a:t>
            </a:r>
            <a:br>
              <a:rPr lang="en-US" dirty="0"/>
            </a:br>
            <a:r>
              <a:rPr lang="en-US" dirty="0"/>
              <a:t>language understanding</a:t>
            </a:r>
          </a:p>
        </p:txBody>
      </p:sp>
      <p:sp>
        <p:nvSpPr>
          <p:cNvPr id="13" name="Oval 12">
            <a:extLst>
              <a:ext uri="{FF2B5EF4-FFF2-40B4-BE49-F238E27FC236}">
                <a16:creationId xmlns:a16="http://schemas.microsoft.com/office/drawing/2014/main" id="{68D543BB-A2F6-CD4B-91C3-E6B6D4262462}"/>
              </a:ext>
            </a:extLst>
          </p:cNvPr>
          <p:cNvSpPr/>
          <p:nvPr/>
        </p:nvSpPr>
        <p:spPr>
          <a:xfrm>
            <a:off x="2546213" y="2643596"/>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grpSp>
        <p:nvGrpSpPr>
          <p:cNvPr id="14" name="Group 13">
            <a:extLst>
              <a:ext uri="{FF2B5EF4-FFF2-40B4-BE49-F238E27FC236}">
                <a16:creationId xmlns:a16="http://schemas.microsoft.com/office/drawing/2014/main" id="{BD54B0F4-2EB4-7D41-8E65-A21BC1F75FCB}"/>
              </a:ext>
            </a:extLst>
          </p:cNvPr>
          <p:cNvGrpSpPr/>
          <p:nvPr/>
        </p:nvGrpSpPr>
        <p:grpSpPr>
          <a:xfrm>
            <a:off x="1401693" y="4134775"/>
            <a:ext cx="2564454" cy="584775"/>
            <a:chOff x="7474729" y="3264882"/>
            <a:chExt cx="2564454" cy="584775"/>
          </a:xfrm>
        </p:grpSpPr>
        <p:sp>
          <p:nvSpPr>
            <p:cNvPr id="20" name="Rectangle 19">
              <a:extLst>
                <a:ext uri="{FF2B5EF4-FFF2-40B4-BE49-F238E27FC236}">
                  <a16:creationId xmlns:a16="http://schemas.microsoft.com/office/drawing/2014/main" id="{B08FFE22-7B00-0E4F-B253-D377C2749614}"/>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1" name="Oval 20">
              <a:extLst>
                <a:ext uri="{FF2B5EF4-FFF2-40B4-BE49-F238E27FC236}">
                  <a16:creationId xmlns:a16="http://schemas.microsoft.com/office/drawing/2014/main" id="{48BF43B2-0FBE-0843-ABA3-065A837AB889}"/>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T1</a:t>
              </a:r>
              <a:endParaRPr lang="en-US" sz="1400" dirty="0">
                <a:solidFill>
                  <a:schemeClr val="tx1"/>
                </a:solidFill>
              </a:endParaRPr>
            </a:p>
          </p:txBody>
        </p:sp>
        <p:sp>
          <p:nvSpPr>
            <p:cNvPr id="22" name="Oval 21">
              <a:extLst>
                <a:ext uri="{FF2B5EF4-FFF2-40B4-BE49-F238E27FC236}">
                  <a16:creationId xmlns:a16="http://schemas.microsoft.com/office/drawing/2014/main" id="{00FFFE73-1930-CD43-9A61-06B4D5B67639}"/>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T3</a:t>
              </a:r>
            </a:p>
          </p:txBody>
        </p:sp>
        <p:sp>
          <p:nvSpPr>
            <p:cNvPr id="23" name="Oval 22">
              <a:extLst>
                <a:ext uri="{FF2B5EF4-FFF2-40B4-BE49-F238E27FC236}">
                  <a16:creationId xmlns:a16="http://schemas.microsoft.com/office/drawing/2014/main" id="{8884DBE5-535C-A04B-B4C4-C06802D8E2F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T2</a:t>
              </a:r>
            </a:p>
          </p:txBody>
        </p:sp>
      </p:grpSp>
      <p:grpSp>
        <p:nvGrpSpPr>
          <p:cNvPr id="24" name="Group 23">
            <a:extLst>
              <a:ext uri="{FF2B5EF4-FFF2-40B4-BE49-F238E27FC236}">
                <a16:creationId xmlns:a16="http://schemas.microsoft.com/office/drawing/2014/main" id="{8FAE9D55-244D-A84C-9CA6-24E1FCE47ABF}"/>
              </a:ext>
            </a:extLst>
          </p:cNvPr>
          <p:cNvGrpSpPr/>
          <p:nvPr/>
        </p:nvGrpSpPr>
        <p:grpSpPr>
          <a:xfrm>
            <a:off x="1052916" y="5486622"/>
            <a:ext cx="2564454" cy="584775"/>
            <a:chOff x="7474729" y="3264882"/>
            <a:chExt cx="2564454" cy="584775"/>
          </a:xfrm>
        </p:grpSpPr>
        <p:sp>
          <p:nvSpPr>
            <p:cNvPr id="25" name="Rectangle 24">
              <a:extLst>
                <a:ext uri="{FF2B5EF4-FFF2-40B4-BE49-F238E27FC236}">
                  <a16:creationId xmlns:a16="http://schemas.microsoft.com/office/drawing/2014/main" id="{04608ECC-C84A-2D48-A586-29A5E973A34C}"/>
                </a:ext>
              </a:extLst>
            </p:cNvPr>
            <p:cNvSpPr/>
            <p:nvPr/>
          </p:nvSpPr>
          <p:spPr>
            <a:xfrm>
              <a:off x="7474729" y="3264882"/>
              <a:ext cx="2564454" cy="584775"/>
            </a:xfrm>
            <a:prstGeom prst="rect">
              <a:avLst/>
            </a:prstGeom>
          </p:spPr>
          <p:txBody>
            <a:bodyPr wrap="square">
              <a:spAutoFit/>
            </a:bodyPr>
            <a:lstStyle/>
            <a:p>
              <a:pPr algn="ctr"/>
              <a:r>
                <a:rPr lang="en-US" sz="3200" dirty="0">
                  <a:solidFill>
                    <a:srgbClr val="5485E2"/>
                  </a:solidFill>
                </a:rPr>
                <a:t>…             …  </a:t>
              </a:r>
            </a:p>
          </p:txBody>
        </p:sp>
        <p:sp>
          <p:nvSpPr>
            <p:cNvPr id="26" name="Oval 25">
              <a:extLst>
                <a:ext uri="{FF2B5EF4-FFF2-40B4-BE49-F238E27FC236}">
                  <a16:creationId xmlns:a16="http://schemas.microsoft.com/office/drawing/2014/main" id="{ED0F2B00-7DFB-4B4E-B71C-4DF75D3C5B14}"/>
                </a:ext>
              </a:extLst>
            </p:cNvPr>
            <p:cNvSpPr/>
            <p:nvPr/>
          </p:nvSpPr>
          <p:spPr>
            <a:xfrm>
              <a:off x="8249663"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T1a</a:t>
              </a:r>
            </a:p>
          </p:txBody>
        </p:sp>
        <p:sp>
          <p:nvSpPr>
            <p:cNvPr id="27" name="Oval 26">
              <a:extLst>
                <a:ext uri="{FF2B5EF4-FFF2-40B4-BE49-F238E27FC236}">
                  <a16:creationId xmlns:a16="http://schemas.microsoft.com/office/drawing/2014/main" id="{2E60359E-6470-E843-8E8F-8745F8F8659B}"/>
                </a:ext>
              </a:extLst>
            </p:cNvPr>
            <p:cNvSpPr/>
            <p:nvPr/>
          </p:nvSpPr>
          <p:spPr>
            <a:xfrm>
              <a:off x="8978719"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T1c</a:t>
              </a:r>
            </a:p>
          </p:txBody>
        </p:sp>
        <p:sp>
          <p:nvSpPr>
            <p:cNvPr id="28" name="Oval 27">
              <a:extLst>
                <a:ext uri="{FF2B5EF4-FFF2-40B4-BE49-F238E27FC236}">
                  <a16:creationId xmlns:a16="http://schemas.microsoft.com/office/drawing/2014/main" id="{01E7C3EE-FADB-C148-9FB6-F36A4A1174C4}"/>
                </a:ext>
              </a:extLst>
            </p:cNvPr>
            <p:cNvSpPr/>
            <p:nvPr/>
          </p:nvSpPr>
          <p:spPr>
            <a:xfrm>
              <a:off x="8614191" y="3519835"/>
              <a:ext cx="265086" cy="260896"/>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tx1"/>
                  </a:solidFill>
                </a:rPr>
                <a:t>T1b</a:t>
              </a:r>
            </a:p>
          </p:txBody>
        </p:sp>
      </p:grpSp>
      <p:sp>
        <p:nvSpPr>
          <p:cNvPr id="29" name="Rectangle 28">
            <a:extLst>
              <a:ext uri="{FF2B5EF4-FFF2-40B4-BE49-F238E27FC236}">
                <a16:creationId xmlns:a16="http://schemas.microsoft.com/office/drawing/2014/main" id="{7CE44407-33DC-3045-8166-BED4E3187FB4}"/>
              </a:ext>
            </a:extLst>
          </p:cNvPr>
          <p:cNvSpPr/>
          <p:nvPr/>
        </p:nvSpPr>
        <p:spPr>
          <a:xfrm rot="16200000">
            <a:off x="2169922" y="3536743"/>
            <a:ext cx="782373" cy="584775"/>
          </a:xfrm>
          <a:prstGeom prst="rect">
            <a:avLst/>
          </a:prstGeom>
        </p:spPr>
        <p:txBody>
          <a:bodyPr wrap="square">
            <a:spAutoFit/>
          </a:bodyPr>
          <a:lstStyle/>
          <a:p>
            <a:pPr algn="ctr"/>
            <a:r>
              <a:rPr lang="en-US" sz="3200" dirty="0">
                <a:solidFill>
                  <a:srgbClr val="5485E2"/>
                </a:solidFill>
              </a:rPr>
              <a:t>…</a:t>
            </a:r>
          </a:p>
        </p:txBody>
      </p:sp>
      <p:cxnSp>
        <p:nvCxnSpPr>
          <p:cNvPr id="30" name="Straight Arrow Connector 29">
            <a:extLst>
              <a:ext uri="{FF2B5EF4-FFF2-40B4-BE49-F238E27FC236}">
                <a16:creationId xmlns:a16="http://schemas.microsoft.com/office/drawing/2014/main" id="{0CD769B2-8B5C-D14D-8305-D329C6CEF623}"/>
              </a:ext>
            </a:extLst>
          </p:cNvPr>
          <p:cNvCxnSpPr>
            <a:cxnSpLocks/>
          </p:cNvCxnSpPr>
          <p:nvPr/>
        </p:nvCxnSpPr>
        <p:spPr>
          <a:xfrm flipH="1">
            <a:off x="2672485" y="2912285"/>
            <a:ext cx="5436" cy="637051"/>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519AA42-4C93-BE43-9DBC-2D9E58798508}"/>
              </a:ext>
            </a:extLst>
          </p:cNvPr>
          <p:cNvCxnSpPr>
            <a:cxnSpLocks/>
          </p:cNvCxnSpPr>
          <p:nvPr/>
        </p:nvCxnSpPr>
        <p:spPr>
          <a:xfrm flipH="1">
            <a:off x="2365369" y="4061765"/>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D74FF7-8A5A-A04E-A20C-606CCDA4E321}"/>
              </a:ext>
            </a:extLst>
          </p:cNvPr>
          <p:cNvCxnSpPr>
            <a:cxnSpLocks/>
            <a:endCxn id="23" idx="0"/>
          </p:cNvCxnSpPr>
          <p:nvPr/>
        </p:nvCxnSpPr>
        <p:spPr>
          <a:xfrm>
            <a:off x="2673698" y="4065849"/>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F0F556-7A02-6C47-9FD0-A1258E4F9C1D}"/>
              </a:ext>
            </a:extLst>
          </p:cNvPr>
          <p:cNvCxnSpPr>
            <a:cxnSpLocks/>
          </p:cNvCxnSpPr>
          <p:nvPr/>
        </p:nvCxnSpPr>
        <p:spPr>
          <a:xfrm>
            <a:off x="2799231" y="4064356"/>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B946B7F-6E4C-0C4A-BA15-2BE7EBE32863}"/>
              </a:ext>
            </a:extLst>
          </p:cNvPr>
          <p:cNvSpPr/>
          <p:nvPr/>
        </p:nvSpPr>
        <p:spPr>
          <a:xfrm rot="16200000">
            <a:off x="1801289" y="4888922"/>
            <a:ext cx="782373" cy="584775"/>
          </a:xfrm>
          <a:prstGeom prst="rect">
            <a:avLst/>
          </a:prstGeom>
        </p:spPr>
        <p:txBody>
          <a:bodyPr wrap="square">
            <a:spAutoFit/>
          </a:bodyPr>
          <a:lstStyle/>
          <a:p>
            <a:pPr algn="ctr"/>
            <a:r>
              <a:rPr lang="en-US" sz="3200" dirty="0">
                <a:solidFill>
                  <a:srgbClr val="5485E2"/>
                </a:solidFill>
              </a:rPr>
              <a:t>…</a:t>
            </a:r>
          </a:p>
        </p:txBody>
      </p:sp>
      <p:cxnSp>
        <p:nvCxnSpPr>
          <p:cNvPr id="35" name="Straight Arrow Connector 34">
            <a:extLst>
              <a:ext uri="{FF2B5EF4-FFF2-40B4-BE49-F238E27FC236}">
                <a16:creationId xmlns:a16="http://schemas.microsoft.com/office/drawing/2014/main" id="{83F22E32-9E45-8444-883A-55140C05290A}"/>
              </a:ext>
            </a:extLst>
          </p:cNvPr>
          <p:cNvCxnSpPr>
            <a:cxnSpLocks/>
          </p:cNvCxnSpPr>
          <p:nvPr/>
        </p:nvCxnSpPr>
        <p:spPr>
          <a:xfrm>
            <a:off x="2309531" y="4651631"/>
            <a:ext cx="6651" cy="337132"/>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9C163BD-CB6C-E844-8B16-6A312CFA5FA7}"/>
              </a:ext>
            </a:extLst>
          </p:cNvPr>
          <p:cNvGrpSpPr/>
          <p:nvPr/>
        </p:nvGrpSpPr>
        <p:grpSpPr>
          <a:xfrm>
            <a:off x="2002416" y="5413967"/>
            <a:ext cx="616742" cy="331775"/>
            <a:chOff x="8474249" y="4437437"/>
            <a:chExt cx="616742" cy="331775"/>
          </a:xfrm>
        </p:grpSpPr>
        <p:cxnSp>
          <p:nvCxnSpPr>
            <p:cNvPr id="37" name="Straight Arrow Connector 36">
              <a:extLst>
                <a:ext uri="{FF2B5EF4-FFF2-40B4-BE49-F238E27FC236}">
                  <a16:creationId xmlns:a16="http://schemas.microsoft.com/office/drawing/2014/main" id="{403C0566-80C5-4F4A-BB23-95A1A5825C8E}"/>
                </a:ext>
              </a:extLst>
            </p:cNvPr>
            <p:cNvCxnSpPr>
              <a:cxnSpLocks/>
            </p:cNvCxnSpPr>
            <p:nvPr/>
          </p:nvCxnSpPr>
          <p:spPr>
            <a:xfrm flipH="1">
              <a:off x="8474249" y="4437437"/>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9BF497-C701-AD4F-B70E-55ED273CA572}"/>
                </a:ext>
              </a:extLst>
            </p:cNvPr>
            <p:cNvCxnSpPr>
              <a:cxnSpLocks/>
            </p:cNvCxnSpPr>
            <p:nvPr/>
          </p:nvCxnSpPr>
          <p:spPr>
            <a:xfrm>
              <a:off x="8782578" y="4441521"/>
              <a:ext cx="0" cy="323879"/>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E5145F-B5F5-6245-B202-D66E8C4C962B}"/>
                </a:ext>
              </a:extLst>
            </p:cNvPr>
            <p:cNvCxnSpPr>
              <a:cxnSpLocks/>
            </p:cNvCxnSpPr>
            <p:nvPr/>
          </p:nvCxnSpPr>
          <p:spPr>
            <a:xfrm>
              <a:off x="8908111" y="4440028"/>
              <a:ext cx="182880" cy="329184"/>
            </a:xfrm>
            <a:prstGeom prst="straightConnector1">
              <a:avLst/>
            </a:prstGeom>
            <a:ln w="28575">
              <a:solidFill>
                <a:srgbClr val="5685E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riangle 43">
            <a:extLst>
              <a:ext uri="{FF2B5EF4-FFF2-40B4-BE49-F238E27FC236}">
                <a16:creationId xmlns:a16="http://schemas.microsoft.com/office/drawing/2014/main" id="{C712AC38-87AB-8741-A71F-A25F226BDF3E}"/>
              </a:ext>
            </a:extLst>
          </p:cNvPr>
          <p:cNvSpPr/>
          <p:nvPr/>
        </p:nvSpPr>
        <p:spPr>
          <a:xfrm>
            <a:off x="1328865" y="4869071"/>
            <a:ext cx="1974516" cy="1213898"/>
          </a:xfrm>
          <a:prstGeom prst="triangle">
            <a:avLst/>
          </a:prstGeom>
          <a:solidFill>
            <a:schemeClr val="accent1">
              <a:alpha val="39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F765B25-826F-9F4F-8574-B704C358C7A5}"/>
              </a:ext>
            </a:extLst>
          </p:cNvPr>
          <p:cNvSpPr/>
          <p:nvPr/>
        </p:nvSpPr>
        <p:spPr>
          <a:xfrm rot="13247122">
            <a:off x="1602543" y="5002497"/>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8182453E-68D5-174F-B8B4-9257C58C6DA2}"/>
              </a:ext>
            </a:extLst>
          </p:cNvPr>
          <p:cNvSpPr/>
          <p:nvPr/>
        </p:nvSpPr>
        <p:spPr>
          <a:xfrm rot="19237386">
            <a:off x="2452009" y="5006166"/>
            <a:ext cx="596789" cy="24541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3C22D51-EB4B-B94C-A55C-DA883EC50490}"/>
              </a:ext>
            </a:extLst>
          </p:cNvPr>
          <p:cNvSpPr/>
          <p:nvPr/>
        </p:nvSpPr>
        <p:spPr>
          <a:xfrm>
            <a:off x="6353029" y="2774044"/>
            <a:ext cx="4401129" cy="707886"/>
          </a:xfrm>
          <a:prstGeom prst="rect">
            <a:avLst/>
          </a:prstGeom>
          <a:solidFill>
            <a:srgbClr val="FFC000">
              <a:alpha val="70000"/>
            </a:srgbClr>
          </a:solidFill>
        </p:spPr>
        <p:txBody>
          <a:bodyPr wrap="square">
            <a:spAutoFit/>
          </a:bodyPr>
          <a:lstStyle/>
          <a:p>
            <a:r>
              <a:rPr lang="en-US" sz="4000" dirty="0"/>
              <a:t>(I) Comprehension</a:t>
            </a:r>
          </a:p>
        </p:txBody>
      </p:sp>
      <p:cxnSp>
        <p:nvCxnSpPr>
          <p:cNvPr id="56" name="Curved Connector 55">
            <a:extLst>
              <a:ext uri="{FF2B5EF4-FFF2-40B4-BE49-F238E27FC236}">
                <a16:creationId xmlns:a16="http://schemas.microsoft.com/office/drawing/2014/main" id="{BDD686A5-41EB-3141-AD96-F05CF3B8A107}"/>
              </a:ext>
            </a:extLst>
          </p:cNvPr>
          <p:cNvCxnSpPr>
            <a:cxnSpLocks/>
            <a:stCxn id="10" idx="2"/>
            <a:endCxn id="55" idx="1"/>
          </p:cNvCxnSpPr>
          <p:nvPr/>
        </p:nvCxnSpPr>
        <p:spPr>
          <a:xfrm rot="16200000" flipH="1">
            <a:off x="5314045" y="2089003"/>
            <a:ext cx="1452008" cy="625960"/>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D2AB55C-5F61-CA4C-860A-2D3A9B44F6B1}"/>
              </a:ext>
            </a:extLst>
          </p:cNvPr>
          <p:cNvSpPr/>
          <p:nvPr/>
        </p:nvSpPr>
        <p:spPr>
          <a:xfrm>
            <a:off x="6351340" y="3618187"/>
            <a:ext cx="4401129" cy="707886"/>
          </a:xfrm>
          <a:prstGeom prst="rect">
            <a:avLst/>
          </a:prstGeom>
          <a:solidFill>
            <a:srgbClr val="FFC000">
              <a:alpha val="70000"/>
            </a:srgbClr>
          </a:solidFill>
        </p:spPr>
        <p:txBody>
          <a:bodyPr wrap="square">
            <a:spAutoFit/>
          </a:bodyPr>
          <a:lstStyle/>
          <a:p>
            <a:r>
              <a:rPr lang="en-US" sz="4000" dirty="0"/>
              <a:t>(II) Reasoning</a:t>
            </a:r>
          </a:p>
        </p:txBody>
      </p:sp>
      <p:sp>
        <p:nvSpPr>
          <p:cNvPr id="66" name="Rectangle 65">
            <a:extLst>
              <a:ext uri="{FF2B5EF4-FFF2-40B4-BE49-F238E27FC236}">
                <a16:creationId xmlns:a16="http://schemas.microsoft.com/office/drawing/2014/main" id="{9A935EC1-2D60-8F4C-84CF-1FE2FA75719F}"/>
              </a:ext>
            </a:extLst>
          </p:cNvPr>
          <p:cNvSpPr/>
          <p:nvPr/>
        </p:nvSpPr>
        <p:spPr>
          <a:xfrm>
            <a:off x="6351340" y="4528513"/>
            <a:ext cx="4401129" cy="707886"/>
          </a:xfrm>
          <a:prstGeom prst="rect">
            <a:avLst/>
          </a:prstGeom>
          <a:solidFill>
            <a:srgbClr val="FFC000">
              <a:alpha val="70000"/>
            </a:srgbClr>
          </a:solidFill>
        </p:spPr>
        <p:txBody>
          <a:bodyPr wrap="square">
            <a:spAutoFit/>
          </a:bodyPr>
          <a:lstStyle/>
          <a:p>
            <a:r>
              <a:rPr lang="en-US" sz="4000" dirty="0"/>
              <a:t>(III) Interaction</a:t>
            </a:r>
          </a:p>
        </p:txBody>
      </p:sp>
      <p:cxnSp>
        <p:nvCxnSpPr>
          <p:cNvPr id="67" name="Curved Connector 66">
            <a:extLst>
              <a:ext uri="{FF2B5EF4-FFF2-40B4-BE49-F238E27FC236}">
                <a16:creationId xmlns:a16="http://schemas.microsoft.com/office/drawing/2014/main" id="{B2F9CCB9-B578-2743-A272-50E923F0545B}"/>
              </a:ext>
            </a:extLst>
          </p:cNvPr>
          <p:cNvCxnSpPr>
            <a:cxnSpLocks/>
            <a:stCxn id="10" idx="2"/>
            <a:endCxn id="65" idx="1"/>
          </p:cNvCxnSpPr>
          <p:nvPr/>
        </p:nvCxnSpPr>
        <p:spPr>
          <a:xfrm rot="16200000" flipH="1">
            <a:off x="4891129" y="2511918"/>
            <a:ext cx="2296151"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757D0A2C-46FB-334D-AA1A-D561E51B6B72}"/>
              </a:ext>
            </a:extLst>
          </p:cNvPr>
          <p:cNvCxnSpPr>
            <a:cxnSpLocks/>
            <a:stCxn id="10" idx="2"/>
            <a:endCxn id="66" idx="1"/>
          </p:cNvCxnSpPr>
          <p:nvPr/>
        </p:nvCxnSpPr>
        <p:spPr>
          <a:xfrm rot="16200000" flipH="1">
            <a:off x="4435966" y="2967081"/>
            <a:ext cx="3206477" cy="624271"/>
          </a:xfrm>
          <a:prstGeom prst="curvedConnector2">
            <a:avLst/>
          </a:prstGeom>
          <a:ln w="19050">
            <a:solidFill>
              <a:srgbClr val="AEB7D0"/>
            </a:solidFill>
            <a:prstDash val="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5224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dirty="0"/>
              <a:t>Reasoning with Implicit Compositions</a:t>
            </a:r>
          </a:p>
        </p:txBody>
      </p:sp>
      <p:sp>
        <p:nvSpPr>
          <p:cNvPr id="45" name="Content Placeholder 44">
            <a:extLst>
              <a:ext uri="{FF2B5EF4-FFF2-40B4-BE49-F238E27FC236}">
                <a16:creationId xmlns:a16="http://schemas.microsoft.com/office/drawing/2014/main" id="{85D13322-71D6-F640-85BC-E900E7C17C2D}"/>
              </a:ext>
            </a:extLst>
          </p:cNvPr>
          <p:cNvSpPr>
            <a:spLocks noGrp="1"/>
          </p:cNvSpPr>
          <p:nvPr>
            <p:ph idx="1"/>
          </p:nvPr>
        </p:nvSpPr>
        <p:spPr>
          <a:xfrm>
            <a:off x="742664" y="1825625"/>
            <a:ext cx="11270355" cy="4351338"/>
          </a:xfrm>
        </p:spPr>
        <p:txBody>
          <a:bodyPr/>
          <a:lstStyle/>
          <a:p>
            <a:r>
              <a:rPr lang="en-US" dirty="0"/>
              <a:t>Compositional statements need to be understood via their constituents.  </a:t>
            </a:r>
          </a:p>
          <a:p>
            <a:r>
              <a:rPr lang="en-US" dirty="0">
                <a:solidFill>
                  <a:srgbClr val="7030A0"/>
                </a:solidFill>
              </a:rPr>
              <a:t>Implicit </a:t>
            </a:r>
            <a:r>
              <a:rPr lang="en-US" dirty="0"/>
              <a:t>vs. </a:t>
            </a:r>
            <a:r>
              <a:rPr lang="en-US" dirty="0">
                <a:solidFill>
                  <a:srgbClr val="C00000"/>
                </a:solidFill>
              </a:rPr>
              <a:t>explicit</a:t>
            </a:r>
            <a:r>
              <a:rPr lang="en-US" dirty="0"/>
              <a:t> compositions</a:t>
            </a:r>
          </a:p>
          <a:p>
            <a:pPr marL="0" indent="0">
              <a:buNone/>
            </a:pPr>
            <a:br>
              <a:rPr lang="en-US" dirty="0"/>
            </a:br>
            <a:endParaRPr lang="en-US" dirty="0">
              <a:solidFill>
                <a:srgbClr val="7030A0"/>
              </a:solidFill>
            </a:endParaRPr>
          </a:p>
          <a:p>
            <a:pPr marL="0" indent="0">
              <a:buNone/>
            </a:pPr>
            <a:br>
              <a:rPr lang="en-US" dirty="0"/>
            </a:br>
            <a:br>
              <a:rPr lang="en-US" dirty="0"/>
            </a:br>
            <a:endParaRPr lang="en-US" dirty="0"/>
          </a:p>
        </p:txBody>
      </p:sp>
      <p:sp>
        <p:nvSpPr>
          <p:cNvPr id="50" name="Rounded Rectangle 49">
            <a:extLst>
              <a:ext uri="{FF2B5EF4-FFF2-40B4-BE49-F238E27FC236}">
                <a16:creationId xmlns:a16="http://schemas.microsoft.com/office/drawing/2014/main" id="{B33D5630-4961-7540-B9E4-D11B0D70C3B8}"/>
              </a:ext>
            </a:extLst>
          </p:cNvPr>
          <p:cNvSpPr/>
          <p:nvPr/>
        </p:nvSpPr>
        <p:spPr>
          <a:xfrm>
            <a:off x="1719618" y="4135127"/>
            <a:ext cx="5228599" cy="391597"/>
          </a:xfrm>
          <a:prstGeom prst="roundRect">
            <a:avLst/>
          </a:prstGeom>
          <a:solidFill>
            <a:srgbClr val="DCE4F4"/>
          </a:solidFill>
        </p:spPr>
        <p:txBody>
          <a:bodyPr wrap="square" tIns="0" rIns="0">
            <a:spAutoFit/>
          </a:bodyPr>
          <a:lstStyle/>
          <a:p>
            <a:pPr algn="ctr"/>
            <a:r>
              <a:rPr lang="en-US" sz="2000" i="1" dirty="0"/>
              <a:t>Were laptops </a:t>
            </a:r>
            <a:r>
              <a:rPr lang="en-US" sz="2000" i="1" dirty="0">
                <a:solidFill>
                  <a:srgbClr val="0030FF"/>
                </a:solidFill>
              </a:rPr>
              <a:t>invented before </a:t>
            </a:r>
            <a:r>
              <a:rPr lang="en-US" sz="2000" i="1" dirty="0"/>
              <a:t>Aristotle </a:t>
            </a:r>
            <a:r>
              <a:rPr lang="en-US" sz="2000" i="1" dirty="0">
                <a:solidFill>
                  <a:srgbClr val="0030FF"/>
                </a:solidFill>
              </a:rPr>
              <a:t>was born</a:t>
            </a:r>
            <a:r>
              <a:rPr lang="en-US" sz="2000" i="1" dirty="0"/>
              <a:t>? </a:t>
            </a:r>
          </a:p>
        </p:txBody>
      </p:sp>
      <p:cxnSp>
        <p:nvCxnSpPr>
          <p:cNvPr id="54" name="Curved Connector 53">
            <a:extLst>
              <a:ext uri="{FF2B5EF4-FFF2-40B4-BE49-F238E27FC236}">
                <a16:creationId xmlns:a16="http://schemas.microsoft.com/office/drawing/2014/main" id="{E9AE0BD2-28DC-EA41-80EE-EAE392DFC954}"/>
              </a:ext>
            </a:extLst>
          </p:cNvPr>
          <p:cNvCxnSpPr>
            <a:cxnSpLocks/>
            <a:stCxn id="50" idx="3"/>
            <a:endCxn id="11" idx="1"/>
          </p:cNvCxnSpPr>
          <p:nvPr/>
        </p:nvCxnSpPr>
        <p:spPr>
          <a:xfrm flipV="1">
            <a:off x="6948217" y="3858311"/>
            <a:ext cx="708311" cy="47261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DBC93CD-F23E-3046-8332-112A7F417FD6}"/>
                  </a:ext>
                </a:extLst>
              </p:cNvPr>
              <p:cNvSpPr/>
              <p:nvPr/>
            </p:nvSpPr>
            <p:spPr>
              <a:xfrm>
                <a:off x="7656528" y="3338264"/>
                <a:ext cx="791908"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smtClean="0"/>
                        <m:t>🤖</m:t>
                      </m:r>
                    </m:oMath>
                  </m:oMathPara>
                </a14:m>
                <a:endParaRPr lang="en-US" sz="5400" dirty="0"/>
              </a:p>
            </p:txBody>
          </p:sp>
        </mc:Choice>
        <mc:Fallback xmlns="">
          <p:sp>
            <p:nvSpPr>
              <p:cNvPr id="11" name="Rectangle 10">
                <a:extLst>
                  <a:ext uri="{FF2B5EF4-FFF2-40B4-BE49-F238E27FC236}">
                    <a16:creationId xmlns:a16="http://schemas.microsoft.com/office/drawing/2014/main" id="{9DBC93CD-F23E-3046-8332-112A7F417FD6}"/>
                  </a:ext>
                </a:extLst>
              </p:cNvPr>
              <p:cNvSpPr>
                <a:spLocks noRot="1" noChangeAspect="1" noMove="1" noResize="1" noEditPoints="1" noAdjustHandles="1" noChangeArrowheads="1" noChangeShapeType="1" noTextEdit="1"/>
              </p:cNvSpPr>
              <p:nvPr/>
            </p:nvSpPr>
            <p:spPr>
              <a:xfrm>
                <a:off x="7656528" y="3338264"/>
                <a:ext cx="791908" cy="1040093"/>
              </a:xfrm>
              <a:prstGeom prst="rect">
                <a:avLst/>
              </a:prstGeom>
              <a:blipFill>
                <a:blip r:embed="rId3"/>
                <a:stretch>
                  <a:fillRect l="-31250" t="-6098" r="-40625" b="-10976"/>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574F26AA-ABE4-8340-9535-85CE617C2E21}"/>
              </a:ext>
            </a:extLst>
          </p:cNvPr>
          <p:cNvSpPr/>
          <p:nvPr/>
        </p:nvSpPr>
        <p:spPr>
          <a:xfrm>
            <a:off x="1719616" y="3196019"/>
            <a:ext cx="5228602" cy="442674"/>
          </a:xfrm>
          <a:prstGeom prst="roundRect">
            <a:avLst/>
          </a:prstGeom>
          <a:solidFill>
            <a:srgbClr val="DCE4F4"/>
          </a:solidFill>
        </p:spPr>
        <p:txBody>
          <a:bodyPr wrap="square">
            <a:spAutoFit/>
          </a:bodyPr>
          <a:lstStyle/>
          <a:p>
            <a:pPr algn="ctr"/>
            <a:r>
              <a:rPr lang="en-US" sz="2000" i="1" dirty="0"/>
              <a:t>Did Aristotle use a laptop?</a:t>
            </a:r>
          </a:p>
        </p:txBody>
      </p:sp>
      <p:cxnSp>
        <p:nvCxnSpPr>
          <p:cNvPr id="14" name="Curved Connector 13">
            <a:extLst>
              <a:ext uri="{FF2B5EF4-FFF2-40B4-BE49-F238E27FC236}">
                <a16:creationId xmlns:a16="http://schemas.microsoft.com/office/drawing/2014/main" id="{CB7A8DAA-4669-E544-8AC4-9EC8C07B266C}"/>
              </a:ext>
            </a:extLst>
          </p:cNvPr>
          <p:cNvCxnSpPr>
            <a:cxnSpLocks/>
            <a:stCxn id="12" idx="3"/>
            <a:endCxn id="11" idx="1"/>
          </p:cNvCxnSpPr>
          <p:nvPr/>
        </p:nvCxnSpPr>
        <p:spPr>
          <a:xfrm>
            <a:off x="6948218" y="3417356"/>
            <a:ext cx="708310" cy="44095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00C24DF-BDF7-C34C-B095-24DFC87F5724}"/>
              </a:ext>
            </a:extLst>
          </p:cNvPr>
          <p:cNvSpPr/>
          <p:nvPr/>
        </p:nvSpPr>
        <p:spPr>
          <a:xfrm>
            <a:off x="3816206" y="2871968"/>
            <a:ext cx="906017" cy="369332"/>
          </a:xfrm>
          <a:prstGeom prst="rect">
            <a:avLst/>
          </a:prstGeom>
        </p:spPr>
        <p:txBody>
          <a:bodyPr wrap="none">
            <a:spAutoFit/>
          </a:bodyPr>
          <a:lstStyle/>
          <a:p>
            <a:r>
              <a:rPr lang="en-US" b="1" i="1" dirty="0">
                <a:solidFill>
                  <a:srgbClr val="7030A0"/>
                </a:solidFill>
              </a:rPr>
              <a:t>implicit</a:t>
            </a:r>
          </a:p>
        </p:txBody>
      </p:sp>
      <p:sp>
        <p:nvSpPr>
          <p:cNvPr id="8" name="Rectangle 7">
            <a:extLst>
              <a:ext uri="{FF2B5EF4-FFF2-40B4-BE49-F238E27FC236}">
                <a16:creationId xmlns:a16="http://schemas.microsoft.com/office/drawing/2014/main" id="{CA128ABC-AC03-5846-8184-9A01FD4F759C}"/>
              </a:ext>
            </a:extLst>
          </p:cNvPr>
          <p:cNvSpPr/>
          <p:nvPr/>
        </p:nvSpPr>
        <p:spPr>
          <a:xfrm>
            <a:off x="3816205" y="3764430"/>
            <a:ext cx="893193" cy="369332"/>
          </a:xfrm>
          <a:prstGeom prst="rect">
            <a:avLst/>
          </a:prstGeom>
        </p:spPr>
        <p:txBody>
          <a:bodyPr wrap="none">
            <a:spAutoFit/>
          </a:bodyPr>
          <a:lstStyle/>
          <a:p>
            <a:r>
              <a:rPr lang="en-US" b="1" i="1" dirty="0">
                <a:solidFill>
                  <a:srgbClr val="C00000"/>
                </a:solidFill>
              </a:rPr>
              <a:t>explicit</a:t>
            </a:r>
            <a:endParaRPr lang="en-US" b="1" i="1" dirty="0"/>
          </a:p>
        </p:txBody>
      </p:sp>
      <p:sp>
        <p:nvSpPr>
          <p:cNvPr id="18" name="Rectangle 17">
            <a:extLst>
              <a:ext uri="{FF2B5EF4-FFF2-40B4-BE49-F238E27FC236}">
                <a16:creationId xmlns:a16="http://schemas.microsoft.com/office/drawing/2014/main" id="{B0808DC0-F79B-614C-B2A2-9A8507D86775}"/>
              </a:ext>
            </a:extLst>
          </p:cNvPr>
          <p:cNvSpPr/>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pic>
        <p:nvPicPr>
          <p:cNvPr id="22" name="Picture 2" descr="Why Aristotle Was Right: The Power Of Balance | by Anthony Perez | Medium">
            <a:extLst>
              <a:ext uri="{FF2B5EF4-FFF2-40B4-BE49-F238E27FC236}">
                <a16:creationId xmlns:a16="http://schemas.microsoft.com/office/drawing/2014/main" id="{BB72C877-B46D-054F-BAAA-2EB20B3C45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23" r="9447"/>
          <a:stretch/>
        </p:blipFill>
        <p:spPr bwMode="auto">
          <a:xfrm>
            <a:off x="9716069" y="3082355"/>
            <a:ext cx="1533241" cy="1551910"/>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9017FD89-86E3-0842-9440-668723554CCE}"/>
              </a:ext>
            </a:extLst>
          </p:cNvPr>
          <p:cNvSpPr/>
          <p:nvPr/>
        </p:nvSpPr>
        <p:spPr>
          <a:xfrm>
            <a:off x="2495760" y="5128845"/>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robust reasoning for </a:t>
            </a:r>
            <a:br>
              <a:rPr lang="en-US" sz="2800" i="1" dirty="0"/>
            </a:br>
            <a:r>
              <a:rPr lang="en-US" sz="2800" i="1" u="sng" dirty="0">
                <a:solidFill>
                  <a:srgbClr val="7030A0"/>
                </a:solidFill>
              </a:rPr>
              <a:t>implicit</a:t>
            </a:r>
            <a:r>
              <a:rPr lang="en-US" sz="2800" i="1" u="sng" dirty="0"/>
              <a:t> </a:t>
            </a:r>
            <a:r>
              <a:rPr lang="en-US" sz="2800" i="1" dirty="0"/>
              <a:t>compositional statements</a:t>
            </a:r>
          </a:p>
        </p:txBody>
      </p:sp>
      <p:sp>
        <p:nvSpPr>
          <p:cNvPr id="26" name="TextBox 25">
            <a:extLst>
              <a:ext uri="{FF2B5EF4-FFF2-40B4-BE49-F238E27FC236}">
                <a16:creationId xmlns:a16="http://schemas.microsoft.com/office/drawing/2014/main" id="{F2EC5ADD-4424-3A4E-9D12-E84F06E86D0F}"/>
              </a:ext>
            </a:extLst>
          </p:cNvPr>
          <p:cNvSpPr txBox="1"/>
          <p:nvPr/>
        </p:nvSpPr>
        <p:spPr>
          <a:xfrm>
            <a:off x="560207" y="6518290"/>
            <a:ext cx="11301748" cy="338554"/>
          </a:xfrm>
          <a:prstGeom prst="rect">
            <a:avLst/>
          </a:prstGeom>
          <a:noFill/>
        </p:spPr>
        <p:txBody>
          <a:bodyPr wrap="none" rtlCol="0">
            <a:spAutoFit/>
          </a:bodyPr>
          <a:lstStyle/>
          <a:p>
            <a:r>
              <a:rPr lang="en-US" sz="1600" dirty="0">
                <a:solidFill>
                  <a:schemeClr val="bg1">
                    <a:lumMod val="50000"/>
                  </a:schemeClr>
                </a:solidFill>
              </a:rPr>
              <a:t>“Did Aristotle Use a Laptop? A Question Answering Benchmark with Implicit Reasoning Strategies” </a:t>
            </a:r>
            <a:r>
              <a:rPr lang="en-US" sz="1600" dirty="0" err="1">
                <a:solidFill>
                  <a:schemeClr val="bg1">
                    <a:lumMod val="50000"/>
                  </a:schemeClr>
                </a:solidFill>
              </a:rPr>
              <a:t>Geva</a:t>
            </a:r>
            <a:r>
              <a:rPr lang="en-US" sz="1600" dirty="0">
                <a:solidFill>
                  <a:schemeClr val="bg1">
                    <a:lumMod val="50000"/>
                  </a:schemeClr>
                </a:solidFill>
              </a:rPr>
              <a:t>, </a:t>
            </a:r>
            <a:r>
              <a:rPr lang="en-US" sz="1600" b="1" dirty="0" err="1">
                <a:solidFill>
                  <a:schemeClr val="tx2"/>
                </a:solidFill>
              </a:rPr>
              <a:t>Khashabi</a:t>
            </a:r>
            <a:r>
              <a:rPr lang="en-US" sz="1600" dirty="0">
                <a:solidFill>
                  <a:schemeClr val="bg1">
                    <a:lumMod val="50000"/>
                  </a:schemeClr>
                </a:solidFill>
              </a:rPr>
              <a:t>, et al. TACL ‘21</a:t>
            </a:r>
          </a:p>
        </p:txBody>
      </p:sp>
    </p:spTree>
    <p:extLst>
      <p:ext uri="{BB962C8B-B14F-4D97-AF65-F5344CB8AC3E}">
        <p14:creationId xmlns:p14="http://schemas.microsoft.com/office/powerpoint/2010/main" val="39126593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fade">
                                      <p:cBhvr>
                                        <p:cTn id="12" dur="500"/>
                                        <p:tgtEl>
                                          <p:spTgt spid="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P spid="50" grpId="0" animBg="1"/>
      <p:bldP spid="11" grpId="0"/>
      <p:bldP spid="12" grpId="0" animBg="1"/>
      <p:bldP spid="7" grpId="0"/>
      <p:bldP spid="8" grpId="0"/>
      <p:bldP spid="23" grpId="0" animBg="1"/>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nvPr>
        </p:nvSpPr>
        <p:spPr/>
        <p:txBody>
          <a:bodyPr/>
          <a:lstStyle/>
          <a:p>
            <a:pPr>
              <a:defRPr/>
            </a:pPr>
            <a:fld id="{0121240C-47AF-2F4D-83B3-CC3EDF50F794}" type="slidenum">
              <a:rPr lang="en-US" smtClean="0"/>
              <a:pPr>
                <a:defRPr/>
              </a:pPr>
              <a:t>96</a:t>
            </a:fld>
            <a:endParaRPr lang="en-US" dirty="0"/>
          </a:p>
        </p:txBody>
      </p:sp>
      <p:sp>
        <p:nvSpPr>
          <p:cNvPr id="16" name="Rectangle 15">
            <a:extLst>
              <a:ext uri="{FF2B5EF4-FFF2-40B4-BE49-F238E27FC236}">
                <a16:creationId xmlns:a16="http://schemas.microsoft.com/office/drawing/2014/main" id="{B2E6B09D-6D84-F341-99C7-950C21163BF4}"/>
              </a:ext>
            </a:extLst>
          </p:cNvPr>
          <p:cNvSpPr/>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cxnSp>
        <p:nvCxnSpPr>
          <p:cNvPr id="19" name="Curved Connector 18">
            <a:extLst>
              <a:ext uri="{FF2B5EF4-FFF2-40B4-BE49-F238E27FC236}">
                <a16:creationId xmlns:a16="http://schemas.microsoft.com/office/drawing/2014/main" id="{92B415E8-DA23-B445-ABCE-8EEF87D670C1}"/>
              </a:ext>
            </a:extLst>
          </p:cNvPr>
          <p:cNvCxnSpPr>
            <a:cxnSpLocks/>
            <a:stCxn id="35" idx="3"/>
            <a:endCxn id="32" idx="1"/>
          </p:cNvCxnSpPr>
          <p:nvPr/>
        </p:nvCxnSpPr>
        <p:spPr>
          <a:xfrm flipV="1">
            <a:off x="3927422" y="3922550"/>
            <a:ext cx="1362042" cy="20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B01D07-AB7C-8347-A541-650C6B8789D6}"/>
              </a:ext>
            </a:extLst>
          </p:cNvPr>
          <p:cNvSpPr/>
          <p:nvPr/>
        </p:nvSpPr>
        <p:spPr>
          <a:xfrm>
            <a:off x="5289464" y="3660940"/>
            <a:ext cx="3432350" cy="523220"/>
          </a:xfrm>
          <a:prstGeom prst="rect">
            <a:avLst/>
          </a:prstGeom>
        </p:spPr>
        <p:txBody>
          <a:bodyPr wrap="none">
            <a:spAutoFit/>
          </a:bodyPr>
          <a:lstStyle/>
          <a:p>
            <a:r>
              <a:rPr lang="en-US" sz="2800" dirty="0"/>
              <a:t>What happened next?</a:t>
            </a:r>
          </a:p>
        </p:txBody>
      </p:sp>
      <p:sp>
        <p:nvSpPr>
          <p:cNvPr id="35" name="Rounded Rectangle 34">
            <a:extLst>
              <a:ext uri="{FF2B5EF4-FFF2-40B4-BE49-F238E27FC236}">
                <a16:creationId xmlns:a16="http://schemas.microsoft.com/office/drawing/2014/main" id="{E6DFE6D2-179E-1441-A5D6-6B6AE145F428}"/>
              </a:ext>
            </a:extLst>
          </p:cNvPr>
          <p:cNvSpPr/>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36" name="Picture 2" descr="Background Of A Sweating Sun Illustrations, Royalty-Free Vector Graphics &amp;amp;  Clip Art - iStock">
            <a:extLst>
              <a:ext uri="{FF2B5EF4-FFF2-40B4-BE49-F238E27FC236}">
                <a16:creationId xmlns:a16="http://schemas.microsoft.com/office/drawing/2014/main" id="{358B7741-D514-F644-AFD3-9E5C9A2302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9" t="6997" r="10205" b="13138"/>
          <a:stretch/>
        </p:blipFill>
        <p:spPr bwMode="auto">
          <a:xfrm>
            <a:off x="1342355"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718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nvPr>
        </p:nvSpPr>
        <p:spPr/>
        <p:txBody>
          <a:bodyPr/>
          <a:lstStyle/>
          <a:p>
            <a:pPr>
              <a:defRPr/>
            </a:pPr>
            <a:fld id="{0121240C-47AF-2F4D-83B3-CC3EDF50F794}" type="slidenum">
              <a:rPr lang="en-US" smtClean="0"/>
              <a:pPr>
                <a:defRPr/>
              </a:pPr>
              <a:t>97</a:t>
            </a:fld>
            <a:endParaRPr lang="en-US" dirty="0"/>
          </a:p>
        </p:txBody>
      </p:sp>
      <p:sp>
        <p:nvSpPr>
          <p:cNvPr id="16" name="Rectangle 15">
            <a:extLst>
              <a:ext uri="{FF2B5EF4-FFF2-40B4-BE49-F238E27FC236}">
                <a16:creationId xmlns:a16="http://schemas.microsoft.com/office/drawing/2014/main" id="{B2E6B09D-6D84-F341-99C7-950C21163BF4}"/>
              </a:ext>
            </a:extLst>
          </p:cNvPr>
          <p:cNvSpPr/>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19" name="Curved Connector 18">
            <a:extLst>
              <a:ext uri="{FF2B5EF4-FFF2-40B4-BE49-F238E27FC236}">
                <a16:creationId xmlns:a16="http://schemas.microsoft.com/office/drawing/2014/main" id="{92B415E8-DA23-B445-ABCE-8EEF87D670C1}"/>
              </a:ext>
            </a:extLst>
          </p:cNvPr>
          <p:cNvCxnSpPr>
            <a:cxnSpLocks/>
            <a:stCxn id="17" idx="3"/>
            <a:endCxn id="9" idx="1"/>
          </p:cNvCxnSpPr>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79477B59-CC08-184C-94D9-E92952CE9651}"/>
              </a:ext>
            </a:extLst>
          </p:cNvPr>
          <p:cNvSpPr/>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cxnSp>
        <p:nvCxnSpPr>
          <p:cNvPr id="40" name="Curved Connector 39">
            <a:extLst>
              <a:ext uri="{FF2B5EF4-FFF2-40B4-BE49-F238E27FC236}">
                <a16:creationId xmlns:a16="http://schemas.microsoft.com/office/drawing/2014/main" id="{1CCC2537-63C3-AE46-8CD6-17988DEBA31C}"/>
              </a:ext>
            </a:extLst>
          </p:cNvPr>
          <p:cNvCxnSpPr>
            <a:cxnSpLocks/>
            <a:stCxn id="17" idx="3"/>
          </p:cNvCxnSpPr>
          <p:nvPr/>
        </p:nvCxnSpPr>
        <p:spPr>
          <a:xfrm>
            <a:off x="3927422" y="3922752"/>
            <a:ext cx="1154244" cy="99402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44" name="Alternate Process 43">
            <a:extLst>
              <a:ext uri="{FF2B5EF4-FFF2-40B4-BE49-F238E27FC236}">
                <a16:creationId xmlns:a16="http://schemas.microsoft.com/office/drawing/2014/main" id="{C71A21B1-213C-E54C-B8F8-5C209B8A5ACF}"/>
              </a:ext>
            </a:extLst>
          </p:cNvPr>
          <p:cNvSpPr/>
          <p:nvPr/>
        </p:nvSpPr>
        <p:spPr>
          <a:xfrm>
            <a:off x="5088124" y="4328328"/>
            <a:ext cx="2940112" cy="919401"/>
          </a:xfrm>
          <a:prstGeom prst="flowChartAlternateProcess">
            <a:avLst/>
          </a:prstGeom>
          <a:solidFill>
            <a:schemeClr val="bg1">
              <a:lumMod val="95000"/>
            </a:schemeClr>
          </a:solidFill>
        </p:spPr>
        <p:txBody>
          <a:bodyPr wrap="square" anchor="ctr">
            <a:noAutofit/>
          </a:bodyPr>
          <a:lstStyle/>
          <a:p>
            <a:pPr algn="ctr"/>
            <a:r>
              <a:rPr lang="en-US" sz="2800" dirty="0"/>
              <a:t>???</a:t>
            </a:r>
          </a:p>
        </p:txBody>
      </p:sp>
      <p:sp>
        <p:nvSpPr>
          <p:cNvPr id="54" name="Rounded Rectangle 53">
            <a:extLst>
              <a:ext uri="{FF2B5EF4-FFF2-40B4-BE49-F238E27FC236}">
                <a16:creationId xmlns:a16="http://schemas.microsoft.com/office/drawing/2014/main" id="{DDDF4CB9-0ABF-F34F-9F58-117FB257794A}"/>
              </a:ext>
            </a:extLst>
          </p:cNvPr>
          <p:cNvSpPr/>
          <p:nvPr/>
        </p:nvSpPr>
        <p:spPr>
          <a:xfrm>
            <a:off x="8430200" y="4328328"/>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cxnSp>
        <p:nvCxnSpPr>
          <p:cNvPr id="55" name="Curved Connector 54">
            <a:extLst>
              <a:ext uri="{FF2B5EF4-FFF2-40B4-BE49-F238E27FC236}">
                <a16:creationId xmlns:a16="http://schemas.microsoft.com/office/drawing/2014/main" id="{C5BDA874-7536-D149-9CB7-80CAB4B5002E}"/>
              </a:ext>
            </a:extLst>
          </p:cNvPr>
          <p:cNvCxnSpPr>
            <a:cxnSpLocks/>
            <a:endCxn id="54" idx="1"/>
          </p:cNvCxnSpPr>
          <p:nvPr/>
        </p:nvCxnSpPr>
        <p:spPr>
          <a:xfrm>
            <a:off x="8011724" y="4788028"/>
            <a:ext cx="418476" cy="1"/>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2" descr="Background Of A Sweating Sun Illustrations, Royalty-Free Vector Graphics &amp;amp;  Clip Art - iStock">
            <a:extLst>
              <a:ext uri="{FF2B5EF4-FFF2-40B4-BE49-F238E27FC236}">
                <a16:creationId xmlns:a16="http://schemas.microsoft.com/office/drawing/2014/main" id="{CA410A45-05B8-384B-9B7D-B3F6BE7759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4805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animBg="1"/>
      <p:bldP spid="5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sz="4800" dirty="0"/>
              <a:t>Non-monotonic Reasoning</a:t>
            </a:r>
          </a:p>
        </p:txBody>
      </p:sp>
      <p:sp>
        <p:nvSpPr>
          <p:cNvPr id="5" name="Content Placeholder 4">
            <a:extLst>
              <a:ext uri="{FF2B5EF4-FFF2-40B4-BE49-F238E27FC236}">
                <a16:creationId xmlns:a16="http://schemas.microsoft.com/office/drawing/2014/main" id="{20ECF4D7-CE71-ED4F-BED0-6E1B4D2DA2F8}"/>
              </a:ext>
            </a:extLst>
          </p:cNvPr>
          <p:cNvSpPr>
            <a:spLocks noGrp="1"/>
          </p:cNvSpPr>
          <p:nvPr>
            <p:ph idx="1"/>
          </p:nvPr>
        </p:nvSpPr>
        <p:spPr/>
        <p:txBody>
          <a:bodyPr/>
          <a:lstStyle/>
          <a:p>
            <a:r>
              <a:rPr lang="en-US" dirty="0"/>
              <a:t>Non-monotonicity — retracting conclusions upon further evidence.</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nvPr>
        </p:nvSpPr>
        <p:spPr/>
        <p:txBody>
          <a:bodyPr/>
          <a:lstStyle/>
          <a:p>
            <a:pPr>
              <a:defRPr/>
            </a:pPr>
            <a:fld id="{0121240C-47AF-2F4D-83B3-CC3EDF50F794}" type="slidenum">
              <a:rPr lang="en-US" smtClean="0"/>
              <a:pPr>
                <a:defRPr/>
              </a:pPr>
              <a:t>98</a:t>
            </a:fld>
            <a:endParaRPr lang="en-US" dirty="0"/>
          </a:p>
        </p:txBody>
      </p:sp>
      <p:sp>
        <p:nvSpPr>
          <p:cNvPr id="16" name="Rectangle 15">
            <a:extLst>
              <a:ext uri="{FF2B5EF4-FFF2-40B4-BE49-F238E27FC236}">
                <a16:creationId xmlns:a16="http://schemas.microsoft.com/office/drawing/2014/main" id="{B2E6B09D-6D84-F341-99C7-950C21163BF4}"/>
              </a:ext>
            </a:extLst>
          </p:cNvPr>
          <p:cNvSpPr/>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nvSpPr>
        <p:spPr>
          <a:xfrm>
            <a:off x="962371" y="3258740"/>
            <a:ext cx="2965051" cy="1328023"/>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cxnSp>
        <p:nvCxnSpPr>
          <p:cNvPr id="19" name="Curved Connector 18">
            <a:extLst>
              <a:ext uri="{FF2B5EF4-FFF2-40B4-BE49-F238E27FC236}">
                <a16:creationId xmlns:a16="http://schemas.microsoft.com/office/drawing/2014/main" id="{92B415E8-DA23-B445-ABCE-8EEF87D670C1}"/>
              </a:ext>
            </a:extLst>
          </p:cNvPr>
          <p:cNvCxnSpPr>
            <a:cxnSpLocks/>
            <a:stCxn id="17" idx="3"/>
          </p:cNvCxnSpPr>
          <p:nvPr/>
        </p:nvCxnSpPr>
        <p:spPr>
          <a:xfrm flipV="1">
            <a:off x="3927422" y="2995617"/>
            <a:ext cx="1140381" cy="927135"/>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1CCC2537-63C3-AE46-8CD6-17988DEBA31C}"/>
              </a:ext>
            </a:extLst>
          </p:cNvPr>
          <p:cNvCxnSpPr>
            <a:cxnSpLocks/>
            <a:stCxn id="17" idx="3"/>
          </p:cNvCxnSpPr>
          <p:nvPr/>
        </p:nvCxnSpPr>
        <p:spPr>
          <a:xfrm>
            <a:off x="3927422" y="3922752"/>
            <a:ext cx="1154244" cy="994022"/>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9" t="6997" r="10205" b="13138"/>
          <a:stretch/>
        </p:blipFill>
        <p:spPr bwMode="auto">
          <a:xfrm>
            <a:off x="1342356" y="4650181"/>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802166B7-9164-BD41-AC93-5E5377F62E8E}"/>
              </a:ext>
            </a:extLst>
          </p:cNvPr>
          <p:cNvSpPr/>
          <p:nvPr/>
        </p:nvSpPr>
        <p:spPr>
          <a:xfrm>
            <a:off x="5081666" y="4328328"/>
            <a:ext cx="2780472" cy="919401"/>
          </a:xfrm>
          <a:prstGeom prst="roundRect">
            <a:avLst/>
          </a:prstGeom>
          <a:solidFill>
            <a:schemeClr val="bg1">
              <a:lumMod val="95000"/>
            </a:schemeClr>
          </a:solidFill>
        </p:spPr>
        <p:txBody>
          <a:bodyPr wrap="square" lIns="0" rIns="0">
            <a:spAutoFit/>
          </a:bodyPr>
          <a:lstStyle/>
          <a:p>
            <a:pPr algn="ctr"/>
            <a:r>
              <a:rPr lang="en-US" sz="2400" dirty="0"/>
              <a:t>She drank a glass of ice cold water. </a:t>
            </a:r>
          </a:p>
        </p:txBody>
      </p:sp>
      <p:sp>
        <p:nvSpPr>
          <p:cNvPr id="15" name="Rounded Rectangle 14">
            <a:extLst>
              <a:ext uri="{FF2B5EF4-FFF2-40B4-BE49-F238E27FC236}">
                <a16:creationId xmlns:a16="http://schemas.microsoft.com/office/drawing/2014/main" id="{4708864E-0C84-E549-BB41-CC8C2C22E69B}"/>
              </a:ext>
            </a:extLst>
          </p:cNvPr>
          <p:cNvSpPr/>
          <p:nvPr/>
        </p:nvSpPr>
        <p:spPr>
          <a:xfrm>
            <a:off x="8430200" y="4328328"/>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cxnSp>
        <p:nvCxnSpPr>
          <p:cNvPr id="18" name="Curved Connector 17">
            <a:extLst>
              <a:ext uri="{FF2B5EF4-FFF2-40B4-BE49-F238E27FC236}">
                <a16:creationId xmlns:a16="http://schemas.microsoft.com/office/drawing/2014/main" id="{E01788FA-C28B-284A-AFFE-0D30203B8F4F}"/>
              </a:ext>
            </a:extLst>
          </p:cNvPr>
          <p:cNvCxnSpPr>
            <a:cxnSpLocks/>
            <a:stCxn id="14" idx="3"/>
            <a:endCxn id="15" idx="1"/>
          </p:cNvCxnSpPr>
          <p:nvPr/>
        </p:nvCxnSpPr>
        <p:spPr>
          <a:xfrm>
            <a:off x="7862138" y="4788029"/>
            <a:ext cx="568062" cy="12700"/>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B501A22B-1037-B041-804E-EF74327404C9}"/>
              </a:ext>
            </a:extLst>
          </p:cNvPr>
          <p:cNvSpPr/>
          <p:nvPr/>
        </p:nvSpPr>
        <p:spPr>
          <a:xfrm>
            <a:off x="5067803" y="2535916"/>
            <a:ext cx="4885666" cy="919401"/>
          </a:xfrm>
          <a:prstGeom prst="roundRect">
            <a:avLst/>
          </a:prstGeom>
          <a:solidFill>
            <a:schemeClr val="bg1">
              <a:lumMod val="95000"/>
            </a:schemeClr>
          </a:solidFill>
        </p:spPr>
        <p:txBody>
          <a:bodyPr wrap="square" lIns="0" rIns="0">
            <a:spAutoFit/>
          </a:bodyPr>
          <a:lstStyle/>
          <a:p>
            <a:pPr algn="ctr"/>
            <a:r>
              <a:rPr lang="en-US" sz="2400" dirty="0"/>
              <a:t>She did not find water. </a:t>
            </a:r>
            <a:br>
              <a:rPr lang="en-US" sz="2400" dirty="0"/>
            </a:br>
            <a:r>
              <a:rPr lang="en-US" sz="2400" dirty="0"/>
              <a:t>She decided to cut her walk short.</a:t>
            </a:r>
          </a:p>
        </p:txBody>
      </p:sp>
      <p:sp>
        <p:nvSpPr>
          <p:cNvPr id="23" name="Rounded Rectangle 22">
            <a:extLst>
              <a:ext uri="{FF2B5EF4-FFF2-40B4-BE49-F238E27FC236}">
                <a16:creationId xmlns:a16="http://schemas.microsoft.com/office/drawing/2014/main" id="{AF96F1CB-67A4-924E-9428-22870BAE4342}"/>
              </a:ext>
            </a:extLst>
          </p:cNvPr>
          <p:cNvSpPr/>
          <p:nvPr/>
        </p:nvSpPr>
        <p:spPr>
          <a:xfrm>
            <a:off x="2464699" y="5360859"/>
            <a:ext cx="7327077"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characterizing </a:t>
            </a:r>
            <a:r>
              <a:rPr lang="en-US" sz="2800" i="1" u="sng" dirty="0"/>
              <a:t>non-monotonicity</a:t>
            </a:r>
            <a:r>
              <a:rPr lang="en-US" sz="2800" i="1" dirty="0"/>
              <a:t> </a:t>
            </a:r>
            <a:br>
              <a:rPr lang="en-US" sz="2800" i="1" dirty="0"/>
            </a:br>
            <a:r>
              <a:rPr lang="en-US" sz="2800" i="1" dirty="0"/>
              <a:t>in language problems and tackling it </a:t>
            </a:r>
          </a:p>
        </p:txBody>
      </p:sp>
    </p:spTree>
    <p:extLst>
      <p:ext uri="{BB962C8B-B14F-4D97-AF65-F5344CB8AC3E}">
        <p14:creationId xmlns:p14="http://schemas.microsoft.com/office/powerpoint/2010/main" val="11944723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598-11B6-CC48-B83B-8670A7DB6841}"/>
              </a:ext>
            </a:extLst>
          </p:cNvPr>
          <p:cNvSpPr>
            <a:spLocks noGrp="1"/>
          </p:cNvSpPr>
          <p:nvPr>
            <p:ph type="title"/>
          </p:nvPr>
        </p:nvSpPr>
        <p:spPr/>
        <p:txBody>
          <a:bodyPr/>
          <a:lstStyle/>
          <a:p>
            <a:r>
              <a:rPr lang="en-US" sz="4800" dirty="0"/>
              <a:t>Non-monotonic Reasoning</a:t>
            </a:r>
          </a:p>
        </p:txBody>
      </p:sp>
      <p:sp>
        <p:nvSpPr>
          <p:cNvPr id="4" name="Slide Number Placeholder 3">
            <a:extLst>
              <a:ext uri="{FF2B5EF4-FFF2-40B4-BE49-F238E27FC236}">
                <a16:creationId xmlns:a16="http://schemas.microsoft.com/office/drawing/2014/main" id="{514E6614-6E0A-7140-B34A-2942ED4C6E10}"/>
              </a:ext>
            </a:extLst>
          </p:cNvPr>
          <p:cNvSpPr>
            <a:spLocks noGrp="1"/>
          </p:cNvSpPr>
          <p:nvPr>
            <p:ph type="sldNum" sz="quarter" idx="10"/>
          </p:nvPr>
        </p:nvSpPr>
        <p:spPr/>
        <p:txBody>
          <a:bodyPr/>
          <a:lstStyle/>
          <a:p>
            <a:pPr>
              <a:defRPr/>
            </a:pPr>
            <a:fld id="{0121240C-47AF-2F4D-83B3-CC3EDF50F794}" type="slidenum">
              <a:rPr lang="en-US" smtClean="0"/>
              <a:pPr>
                <a:defRPr/>
              </a:pPr>
              <a:t>99</a:t>
            </a:fld>
            <a:endParaRPr lang="en-US" dirty="0"/>
          </a:p>
        </p:txBody>
      </p:sp>
      <p:sp>
        <p:nvSpPr>
          <p:cNvPr id="16" name="Rectangle 15">
            <a:extLst>
              <a:ext uri="{FF2B5EF4-FFF2-40B4-BE49-F238E27FC236}">
                <a16:creationId xmlns:a16="http://schemas.microsoft.com/office/drawing/2014/main" id="{B2E6B09D-6D84-F341-99C7-950C21163BF4}"/>
              </a:ext>
            </a:extLst>
          </p:cNvPr>
          <p:cNvSpPr/>
          <p:nvPr/>
        </p:nvSpPr>
        <p:spPr>
          <a:xfrm>
            <a:off x="9150571" y="17543"/>
            <a:ext cx="3041429" cy="523220"/>
          </a:xfrm>
          <a:prstGeom prst="rect">
            <a:avLst/>
          </a:prstGeom>
          <a:solidFill>
            <a:srgbClr val="FFC000">
              <a:alpha val="70000"/>
            </a:srgbClr>
          </a:solidFill>
        </p:spPr>
        <p:txBody>
          <a:bodyPr wrap="square">
            <a:spAutoFit/>
          </a:bodyPr>
          <a:lstStyle/>
          <a:p>
            <a:r>
              <a:rPr lang="en-US" sz="2800" dirty="0"/>
              <a:t>(II) Reasoning</a:t>
            </a:r>
          </a:p>
        </p:txBody>
      </p:sp>
      <p:sp>
        <p:nvSpPr>
          <p:cNvPr id="17" name="Rounded Rectangle 16">
            <a:extLst>
              <a:ext uri="{FF2B5EF4-FFF2-40B4-BE49-F238E27FC236}">
                <a16:creationId xmlns:a16="http://schemas.microsoft.com/office/drawing/2014/main" id="{78657B3B-BCC8-2E4C-B43D-AF4F7138A698}"/>
              </a:ext>
            </a:extLst>
          </p:cNvPr>
          <p:cNvSpPr/>
          <p:nvPr/>
        </p:nvSpPr>
        <p:spPr>
          <a:xfrm>
            <a:off x="498563" y="4134236"/>
            <a:ext cx="4594116" cy="919401"/>
          </a:xfrm>
          <a:prstGeom prst="roundRect">
            <a:avLst/>
          </a:prstGeom>
          <a:solidFill>
            <a:schemeClr val="accent1">
              <a:lumMod val="20000"/>
              <a:lumOff val="80000"/>
            </a:schemeClr>
          </a:solidFill>
        </p:spPr>
        <p:txBody>
          <a:bodyPr wrap="square" lIns="0" rIns="0">
            <a:spAutoFit/>
          </a:bodyPr>
          <a:lstStyle/>
          <a:p>
            <a:pPr algn="ctr"/>
            <a:r>
              <a:rPr lang="en-US" sz="2400" dirty="0"/>
              <a:t>Jackie was on a walk on a hot summer day and she was thirsty.</a:t>
            </a:r>
          </a:p>
        </p:txBody>
      </p:sp>
      <p:pic>
        <p:nvPicPr>
          <p:cNvPr id="22530" name="Picture 2" descr="Background Of A Sweating Sun Illustrations, Royalty-Free Vector Graphics &amp;amp;  Clip Art - iStock">
            <a:extLst>
              <a:ext uri="{FF2B5EF4-FFF2-40B4-BE49-F238E27FC236}">
                <a16:creationId xmlns:a16="http://schemas.microsoft.com/office/drawing/2014/main" id="{D6D2EA74-4FD1-2349-9BCD-0648144AA6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09" t="6997" r="10205" b="13138"/>
          <a:stretch/>
        </p:blipFill>
        <p:spPr bwMode="auto">
          <a:xfrm>
            <a:off x="838200" y="5232183"/>
            <a:ext cx="1040455" cy="1164966"/>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4708864E-0C84-E549-BB41-CC8C2C22E69B}"/>
              </a:ext>
            </a:extLst>
          </p:cNvPr>
          <p:cNvSpPr/>
          <p:nvPr/>
        </p:nvSpPr>
        <p:spPr>
          <a:xfrm>
            <a:off x="8355935" y="4134235"/>
            <a:ext cx="3325564" cy="919401"/>
          </a:xfrm>
          <a:prstGeom prst="roundRect">
            <a:avLst/>
          </a:prstGeom>
          <a:solidFill>
            <a:schemeClr val="accent1">
              <a:lumMod val="20000"/>
              <a:lumOff val="80000"/>
            </a:schemeClr>
          </a:solidFill>
        </p:spPr>
        <p:txBody>
          <a:bodyPr wrap="square" lIns="0" rIns="0">
            <a:spAutoFit/>
          </a:bodyPr>
          <a:lstStyle/>
          <a:p>
            <a:pPr algn="ctr"/>
            <a:r>
              <a:rPr lang="en-US" sz="2400" dirty="0"/>
              <a:t>She was all freshened </a:t>
            </a:r>
            <a:br>
              <a:rPr lang="en-US" sz="2400" dirty="0"/>
            </a:br>
            <a:r>
              <a:rPr lang="en-US" sz="2400" dirty="0"/>
              <a:t>up to continue her walk. </a:t>
            </a:r>
          </a:p>
        </p:txBody>
      </p:sp>
      <p:sp>
        <p:nvSpPr>
          <p:cNvPr id="3" name="Rectangle 2">
            <a:extLst>
              <a:ext uri="{FF2B5EF4-FFF2-40B4-BE49-F238E27FC236}">
                <a16:creationId xmlns:a16="http://schemas.microsoft.com/office/drawing/2014/main" id="{61FB399E-6F89-8545-A1E6-EF674A5D76CC}"/>
              </a:ext>
            </a:extLst>
          </p:cNvPr>
          <p:cNvSpPr/>
          <p:nvPr/>
        </p:nvSpPr>
        <p:spPr>
          <a:xfrm>
            <a:off x="5494643" y="4409270"/>
            <a:ext cx="2459328" cy="369332"/>
          </a:xfrm>
          <a:prstGeom prst="rect">
            <a:avLst/>
          </a:prstGeom>
        </p:spPr>
        <p:txBody>
          <a:bodyPr wrap="none">
            <a:spAutoFit/>
          </a:bodyPr>
          <a:lstStyle/>
          <a:p>
            <a:r>
              <a:rPr lang="en-US" i="1" dirty="0"/>
              <a:t>_________?__________ </a:t>
            </a:r>
            <a:endParaRPr lang="en-US" dirty="0"/>
          </a:p>
        </p:txBody>
      </p:sp>
      <p:sp>
        <p:nvSpPr>
          <p:cNvPr id="20" name="TextBox 19">
            <a:extLst>
              <a:ext uri="{FF2B5EF4-FFF2-40B4-BE49-F238E27FC236}">
                <a16:creationId xmlns:a16="http://schemas.microsoft.com/office/drawing/2014/main" id="{37BDD827-407D-1140-BA57-09EF42BC61D9}"/>
              </a:ext>
            </a:extLst>
          </p:cNvPr>
          <p:cNvSpPr txBox="1"/>
          <p:nvPr/>
        </p:nvSpPr>
        <p:spPr>
          <a:xfrm>
            <a:off x="1252170" y="6527928"/>
            <a:ext cx="9722983" cy="338554"/>
          </a:xfrm>
          <a:prstGeom prst="rect">
            <a:avLst/>
          </a:prstGeom>
          <a:noFill/>
        </p:spPr>
        <p:txBody>
          <a:bodyPr wrap="none" rtlCol="0">
            <a:spAutoFit/>
          </a:bodyPr>
          <a:lstStyle/>
          <a:p>
            <a:r>
              <a:rPr lang="en-US" sz="1600" dirty="0">
                <a:solidFill>
                  <a:schemeClr val="bg1">
                    <a:lumMod val="50000"/>
                  </a:schemeClr>
                </a:solidFill>
              </a:rPr>
              <a:t>“Energy-based Constrained Text Generation with Langevin Dynamics.” Qin, </a:t>
            </a:r>
            <a:r>
              <a:rPr lang="en-US" sz="1600" dirty="0" err="1">
                <a:solidFill>
                  <a:schemeClr val="bg1">
                    <a:lumMod val="50000"/>
                  </a:schemeClr>
                </a:solidFill>
              </a:rPr>
              <a:t>Welleck</a:t>
            </a:r>
            <a:r>
              <a:rPr lang="en-US" sz="1600" dirty="0">
                <a:solidFill>
                  <a:schemeClr val="bg1">
                    <a:lumMod val="50000"/>
                  </a:schemeClr>
                </a:solidFill>
              </a:rPr>
              <a:t>, </a:t>
            </a:r>
            <a:r>
              <a:rPr lang="en-US" sz="1600" b="1" dirty="0">
                <a:solidFill>
                  <a:schemeClr val="tx2"/>
                </a:solidFill>
              </a:rPr>
              <a:t>K</a:t>
            </a:r>
            <a:r>
              <a:rPr lang="en-US" sz="1600" dirty="0">
                <a:solidFill>
                  <a:schemeClr val="bg1">
                    <a:lumMod val="50000"/>
                  </a:schemeClr>
                </a:solidFill>
              </a:rPr>
              <a:t>,  Choi, </a:t>
            </a:r>
            <a:r>
              <a:rPr lang="en-US" sz="1600" dirty="0" err="1">
                <a:solidFill>
                  <a:schemeClr val="bg1">
                    <a:lumMod val="50000"/>
                  </a:schemeClr>
                </a:solidFill>
              </a:rPr>
              <a:t>arXiv</a:t>
            </a:r>
            <a:r>
              <a:rPr lang="en-US" sz="1600" dirty="0">
                <a:solidFill>
                  <a:schemeClr val="bg1">
                    <a:lumMod val="50000"/>
                  </a:schemeClr>
                </a:solidFill>
              </a:rPr>
              <a:t> pre-print ‘22</a:t>
            </a:r>
          </a:p>
        </p:txBody>
      </p:sp>
      <p:cxnSp>
        <p:nvCxnSpPr>
          <p:cNvPr id="21" name="Curved Connector 20">
            <a:extLst>
              <a:ext uri="{FF2B5EF4-FFF2-40B4-BE49-F238E27FC236}">
                <a16:creationId xmlns:a16="http://schemas.microsoft.com/office/drawing/2014/main" id="{4ADA73EE-C03C-B349-A09F-70DB3FE3B8B0}"/>
              </a:ext>
            </a:extLst>
          </p:cNvPr>
          <p:cNvCxnSpPr>
            <a:cxnSpLocks/>
            <a:stCxn id="17" idx="0"/>
          </p:cNvCxnSpPr>
          <p:nvPr/>
        </p:nvCxnSpPr>
        <p:spPr>
          <a:xfrm rot="5400000" flipH="1" flipV="1">
            <a:off x="3870275" y="1590348"/>
            <a:ext cx="1469235" cy="3618543"/>
          </a:xfrm>
          <a:prstGeom prst="curvedConnector2">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7EFA0176-1341-2B4D-99C3-E0F58A8FB0A4}"/>
              </a:ext>
            </a:extLst>
          </p:cNvPr>
          <p:cNvCxnSpPr>
            <a:cxnSpLocks/>
          </p:cNvCxnSpPr>
          <p:nvPr/>
        </p:nvCxnSpPr>
        <p:spPr>
          <a:xfrm rot="5400000">
            <a:off x="6606880" y="3311514"/>
            <a:ext cx="440652" cy="7839"/>
          </a:xfrm>
          <a:prstGeom prst="curvedConnector3">
            <a:avLst>
              <a:gd name="adj1" fmla="val 50000"/>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0C0E447-B69F-394E-8D7D-B184A9668051}"/>
                  </a:ext>
                </a:extLst>
              </p:cNvPr>
              <p:cNvSpPr/>
              <p:nvPr/>
            </p:nvSpPr>
            <p:spPr>
              <a:xfrm>
                <a:off x="6414164" y="2267786"/>
                <a:ext cx="863901" cy="104009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n-US" sz="5400" dirty="0"/>
                        <m:t>🤖</m:t>
                      </m:r>
                    </m:oMath>
                  </m:oMathPara>
                </a14:m>
                <a:endParaRPr lang="en-US" sz="5400" dirty="0"/>
              </a:p>
            </p:txBody>
          </p:sp>
        </mc:Choice>
        <mc:Fallback xmlns="">
          <p:sp>
            <p:nvSpPr>
              <p:cNvPr id="23" name="Rectangle 22">
                <a:extLst>
                  <a:ext uri="{FF2B5EF4-FFF2-40B4-BE49-F238E27FC236}">
                    <a16:creationId xmlns:a16="http://schemas.microsoft.com/office/drawing/2014/main" id="{20C0E447-B69F-394E-8D7D-B184A9668051}"/>
                  </a:ext>
                </a:extLst>
              </p:cNvPr>
              <p:cNvSpPr>
                <a:spLocks noRot="1" noChangeAspect="1" noMove="1" noResize="1" noEditPoints="1" noAdjustHandles="1" noChangeArrowheads="1" noChangeShapeType="1" noTextEdit="1"/>
              </p:cNvSpPr>
              <p:nvPr/>
            </p:nvSpPr>
            <p:spPr>
              <a:xfrm>
                <a:off x="6414164" y="2267786"/>
                <a:ext cx="863901" cy="1040093"/>
              </a:xfrm>
              <a:prstGeom prst="rect">
                <a:avLst/>
              </a:prstGeom>
              <a:blipFill>
                <a:blip r:embed="rId4"/>
                <a:stretch>
                  <a:fillRect l="-28571" t="-4819" r="-28571" b="-10843"/>
                </a:stretch>
              </a:blipFill>
            </p:spPr>
            <p:txBody>
              <a:bodyPr/>
              <a:lstStyle/>
              <a:p>
                <a:r>
                  <a:rPr lang="en-US">
                    <a:noFill/>
                  </a:rPr>
                  <a:t> </a:t>
                </a:r>
              </a:p>
            </p:txBody>
          </p:sp>
        </mc:Fallback>
      </mc:AlternateContent>
      <p:cxnSp>
        <p:nvCxnSpPr>
          <p:cNvPr id="50" name="Curved Connector 49">
            <a:extLst>
              <a:ext uri="{FF2B5EF4-FFF2-40B4-BE49-F238E27FC236}">
                <a16:creationId xmlns:a16="http://schemas.microsoft.com/office/drawing/2014/main" id="{C602BA20-C020-E044-89CC-A42DC731FCC9}"/>
              </a:ext>
            </a:extLst>
          </p:cNvPr>
          <p:cNvCxnSpPr>
            <a:cxnSpLocks/>
            <a:stCxn id="15" idx="0"/>
          </p:cNvCxnSpPr>
          <p:nvPr/>
        </p:nvCxnSpPr>
        <p:spPr>
          <a:xfrm rot="16200000" flipV="1">
            <a:off x="7913774" y="2029292"/>
            <a:ext cx="1469234" cy="2740652"/>
          </a:xfrm>
          <a:prstGeom prst="curvedConnector2">
            <a:avLst/>
          </a:prstGeom>
          <a:ln w="41275">
            <a:solidFill>
              <a:srgbClr val="AEB7D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8BAF4DC-541C-4148-9ADD-68321D58B650}"/>
                  </a:ext>
                </a:extLst>
              </p:cNvPr>
              <p:cNvSpPr txBox="1"/>
              <p:nvPr/>
            </p:nvSpPr>
            <p:spPr>
              <a:xfrm>
                <a:off x="6966971" y="2925564"/>
                <a:ext cx="926536" cy="563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sz="2400" b="1" i="1" smtClean="0">
                              <a:latin typeface="Cambria Math" panose="02040503050406030204" pitchFamily="18" charset="0"/>
                            </a:rPr>
                          </m:ctrlPr>
                        </m:fPr>
                        <m:num>
                          <m:r>
                            <a:rPr lang="en-US" sz="2400" b="1" i="1">
                              <a:latin typeface="Cambria Math" panose="02040503050406030204" pitchFamily="18" charset="0"/>
                            </a:rPr>
                            <m:t>𝝏</m:t>
                          </m:r>
                          <m:r>
                            <m:rPr>
                              <m:sty m:val="p"/>
                            </m:rPr>
                            <a:rPr lang="en-US" sz="2400">
                              <a:latin typeface="Cambria Math" panose="02040503050406030204" pitchFamily="18" charset="0"/>
                            </a:rPr>
                            <m:t>E</m:t>
                          </m:r>
                        </m:num>
                        <m:den>
                          <m:r>
                            <a:rPr lang="en-US" sz="2400" b="1" i="1">
                              <a:latin typeface="Cambria Math" panose="02040503050406030204" pitchFamily="18" charset="0"/>
                            </a:rPr>
                            <m:t>𝝏</m:t>
                          </m:r>
                          <m:r>
                            <a:rPr lang="en-US" sz="2400" b="1" i="1">
                              <a:latin typeface="Cambria Math" panose="02040503050406030204" pitchFamily="18" charset="0"/>
                            </a:rPr>
                            <m:t>𝒑</m:t>
                          </m:r>
                        </m:den>
                      </m:f>
                    </m:oMath>
                  </m:oMathPara>
                </a14:m>
                <a:endParaRPr lang="en-US" sz="2400" b="1" dirty="0"/>
              </a:p>
            </p:txBody>
          </p:sp>
        </mc:Choice>
        <mc:Fallback xmlns="">
          <p:sp>
            <p:nvSpPr>
              <p:cNvPr id="51" name="TextBox 50">
                <a:extLst>
                  <a:ext uri="{FF2B5EF4-FFF2-40B4-BE49-F238E27FC236}">
                    <a16:creationId xmlns:a16="http://schemas.microsoft.com/office/drawing/2014/main" id="{08BAF4DC-541C-4148-9ADD-68321D58B650}"/>
                  </a:ext>
                </a:extLst>
              </p:cNvPr>
              <p:cNvSpPr txBox="1">
                <a:spLocks noRot="1" noChangeAspect="1" noMove="1" noResize="1" noEditPoints="1" noAdjustHandles="1" noChangeArrowheads="1" noChangeShapeType="1" noTextEdit="1"/>
              </p:cNvSpPr>
              <p:nvPr/>
            </p:nvSpPr>
            <p:spPr>
              <a:xfrm>
                <a:off x="6966971" y="2925564"/>
                <a:ext cx="926536" cy="563937"/>
              </a:xfrm>
              <a:prstGeom prst="rect">
                <a:avLst/>
              </a:prstGeom>
              <a:blipFill>
                <a:blip r:embed="rId5"/>
                <a:stretch>
                  <a:fillRect l="-33784" t="-128889" r="-14865" b="-19555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B09A277B-3162-D449-9D86-5630F67F15F0}"/>
              </a:ext>
            </a:extLst>
          </p:cNvPr>
          <p:cNvGrpSpPr/>
          <p:nvPr/>
        </p:nvGrpSpPr>
        <p:grpSpPr>
          <a:xfrm>
            <a:off x="5425183" y="3624012"/>
            <a:ext cx="2428447" cy="644405"/>
            <a:chOff x="5362856" y="4729477"/>
            <a:chExt cx="2428447" cy="644405"/>
          </a:xfrm>
        </p:grpSpPr>
        <p:sp>
          <p:nvSpPr>
            <p:cNvPr id="24" name="Rectangle">
              <a:extLst>
                <a:ext uri="{FF2B5EF4-FFF2-40B4-BE49-F238E27FC236}">
                  <a16:creationId xmlns:a16="http://schemas.microsoft.com/office/drawing/2014/main" id="{7D98B024-D85C-A048-9741-B5F96EB7B7F2}"/>
                </a:ext>
              </a:extLst>
            </p:cNvPr>
            <p:cNvSpPr/>
            <p:nvPr/>
          </p:nvSpPr>
          <p:spPr>
            <a:xfrm>
              <a:off x="6535031" y="4731966"/>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5" name="Rectangle">
              <a:extLst>
                <a:ext uri="{FF2B5EF4-FFF2-40B4-BE49-F238E27FC236}">
                  <a16:creationId xmlns:a16="http://schemas.microsoft.com/office/drawing/2014/main" id="{F599AD77-225C-3847-9961-5874C654E5DE}"/>
                </a:ext>
              </a:extLst>
            </p:cNvPr>
            <p:cNvSpPr/>
            <p:nvPr/>
          </p:nvSpPr>
          <p:spPr>
            <a:xfrm>
              <a:off x="6535031" y="4892440"/>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6" name="Rectangle">
              <a:extLst>
                <a:ext uri="{FF2B5EF4-FFF2-40B4-BE49-F238E27FC236}">
                  <a16:creationId xmlns:a16="http://schemas.microsoft.com/office/drawing/2014/main" id="{2C0E284B-2C31-6E4D-9F54-30ADFA49FC72}"/>
                </a:ext>
              </a:extLst>
            </p:cNvPr>
            <p:cNvSpPr/>
            <p:nvPr/>
          </p:nvSpPr>
          <p:spPr>
            <a:xfrm>
              <a:off x="6535031" y="5052913"/>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7" name="Rectangle">
              <a:extLst>
                <a:ext uri="{FF2B5EF4-FFF2-40B4-BE49-F238E27FC236}">
                  <a16:creationId xmlns:a16="http://schemas.microsoft.com/office/drawing/2014/main" id="{D3B211B8-7CAB-C847-A6EC-EE4E8F673BC2}"/>
                </a:ext>
              </a:extLst>
            </p:cNvPr>
            <p:cNvSpPr/>
            <p:nvPr/>
          </p:nvSpPr>
          <p:spPr>
            <a:xfrm>
              <a:off x="6535031" y="521178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8" name="Rectangle">
              <a:extLst>
                <a:ext uri="{FF2B5EF4-FFF2-40B4-BE49-F238E27FC236}">
                  <a16:creationId xmlns:a16="http://schemas.microsoft.com/office/drawing/2014/main" id="{9E2592F9-9BD3-C04A-B1E3-BAE8711E7691}"/>
                </a:ext>
              </a:extLst>
            </p:cNvPr>
            <p:cNvSpPr/>
            <p:nvPr/>
          </p:nvSpPr>
          <p:spPr>
            <a:xfrm>
              <a:off x="6799675" y="4731164"/>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29" name="Rectangle">
              <a:extLst>
                <a:ext uri="{FF2B5EF4-FFF2-40B4-BE49-F238E27FC236}">
                  <a16:creationId xmlns:a16="http://schemas.microsoft.com/office/drawing/2014/main" id="{7BBCA244-8375-8749-A868-F81B436EF6AB}"/>
                </a:ext>
              </a:extLst>
            </p:cNvPr>
            <p:cNvSpPr/>
            <p:nvPr/>
          </p:nvSpPr>
          <p:spPr>
            <a:xfrm>
              <a:off x="6799675" y="4891637"/>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0" name="Rectangle">
              <a:extLst>
                <a:ext uri="{FF2B5EF4-FFF2-40B4-BE49-F238E27FC236}">
                  <a16:creationId xmlns:a16="http://schemas.microsoft.com/office/drawing/2014/main" id="{2C0B6903-12B8-724A-B789-53F867832523}"/>
                </a:ext>
              </a:extLst>
            </p:cNvPr>
            <p:cNvSpPr/>
            <p:nvPr/>
          </p:nvSpPr>
          <p:spPr>
            <a:xfrm>
              <a:off x="6799675" y="5052110"/>
              <a:ext cx="162408"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1" name="Rectangle">
              <a:extLst>
                <a:ext uri="{FF2B5EF4-FFF2-40B4-BE49-F238E27FC236}">
                  <a16:creationId xmlns:a16="http://schemas.microsoft.com/office/drawing/2014/main" id="{282AEF53-C79C-394D-B022-767E11F5EF7D}"/>
                </a:ext>
              </a:extLst>
            </p:cNvPr>
            <p:cNvSpPr/>
            <p:nvPr/>
          </p:nvSpPr>
          <p:spPr>
            <a:xfrm>
              <a:off x="6799675" y="5210979"/>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2" name="Rectangle">
              <a:extLst>
                <a:ext uri="{FF2B5EF4-FFF2-40B4-BE49-F238E27FC236}">
                  <a16:creationId xmlns:a16="http://schemas.microsoft.com/office/drawing/2014/main" id="{8455FF33-69A5-0843-9398-601D796B4057}"/>
                </a:ext>
              </a:extLst>
            </p:cNvPr>
            <p:cNvSpPr/>
            <p:nvPr/>
          </p:nvSpPr>
          <p:spPr>
            <a:xfrm>
              <a:off x="7052817" y="4731164"/>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3" name="Rectangle">
              <a:extLst>
                <a:ext uri="{FF2B5EF4-FFF2-40B4-BE49-F238E27FC236}">
                  <a16:creationId xmlns:a16="http://schemas.microsoft.com/office/drawing/2014/main" id="{14B11460-3F88-D04C-8407-2E681D16E87E}"/>
                </a:ext>
              </a:extLst>
            </p:cNvPr>
            <p:cNvSpPr/>
            <p:nvPr/>
          </p:nvSpPr>
          <p:spPr>
            <a:xfrm>
              <a:off x="7052817" y="4891637"/>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4" name="Rectangle">
              <a:extLst>
                <a:ext uri="{FF2B5EF4-FFF2-40B4-BE49-F238E27FC236}">
                  <a16:creationId xmlns:a16="http://schemas.microsoft.com/office/drawing/2014/main" id="{2C09269A-3F40-F540-ADCA-A5903D9995A1}"/>
                </a:ext>
              </a:extLst>
            </p:cNvPr>
            <p:cNvSpPr/>
            <p:nvPr/>
          </p:nvSpPr>
          <p:spPr>
            <a:xfrm>
              <a:off x="7052817" y="5052110"/>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5" name="Rectangle">
              <a:extLst>
                <a:ext uri="{FF2B5EF4-FFF2-40B4-BE49-F238E27FC236}">
                  <a16:creationId xmlns:a16="http://schemas.microsoft.com/office/drawing/2014/main" id="{94A7CC97-63A4-2C4B-B6C4-3B9F69EEF830}"/>
                </a:ext>
              </a:extLst>
            </p:cNvPr>
            <p:cNvSpPr/>
            <p:nvPr/>
          </p:nvSpPr>
          <p:spPr>
            <a:xfrm>
              <a:off x="7052817" y="5210979"/>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6" name="Rectangle">
              <a:extLst>
                <a:ext uri="{FF2B5EF4-FFF2-40B4-BE49-F238E27FC236}">
                  <a16:creationId xmlns:a16="http://schemas.microsoft.com/office/drawing/2014/main" id="{92B3DC26-19FF-F24E-8AA7-8E564DC47C95}"/>
                </a:ext>
              </a:extLst>
            </p:cNvPr>
            <p:cNvSpPr/>
            <p:nvPr/>
          </p:nvSpPr>
          <p:spPr>
            <a:xfrm>
              <a:off x="7628895" y="4731164"/>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7" name="Rectangle">
              <a:extLst>
                <a:ext uri="{FF2B5EF4-FFF2-40B4-BE49-F238E27FC236}">
                  <a16:creationId xmlns:a16="http://schemas.microsoft.com/office/drawing/2014/main" id="{A9A9D8D9-255D-EF4A-BC45-A447F3E25457}"/>
                </a:ext>
              </a:extLst>
            </p:cNvPr>
            <p:cNvSpPr/>
            <p:nvPr/>
          </p:nvSpPr>
          <p:spPr>
            <a:xfrm>
              <a:off x="7628895" y="4891637"/>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8" name="Rectangle">
              <a:extLst>
                <a:ext uri="{FF2B5EF4-FFF2-40B4-BE49-F238E27FC236}">
                  <a16:creationId xmlns:a16="http://schemas.microsoft.com/office/drawing/2014/main" id="{5A937530-E9A9-554A-8E6F-0A6AC8CFC0A1}"/>
                </a:ext>
              </a:extLst>
            </p:cNvPr>
            <p:cNvSpPr/>
            <p:nvPr/>
          </p:nvSpPr>
          <p:spPr>
            <a:xfrm>
              <a:off x="7628895" y="5052110"/>
              <a:ext cx="162408"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39" name="Rectangle">
              <a:extLst>
                <a:ext uri="{FF2B5EF4-FFF2-40B4-BE49-F238E27FC236}">
                  <a16:creationId xmlns:a16="http://schemas.microsoft.com/office/drawing/2014/main" id="{DB0F15F4-2715-BF40-A2A7-35DBF11CA98E}"/>
                </a:ext>
              </a:extLst>
            </p:cNvPr>
            <p:cNvSpPr/>
            <p:nvPr/>
          </p:nvSpPr>
          <p:spPr>
            <a:xfrm>
              <a:off x="7628895" y="5210979"/>
              <a:ext cx="162408"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1" name="…">
              <a:extLst>
                <a:ext uri="{FF2B5EF4-FFF2-40B4-BE49-F238E27FC236}">
                  <a16:creationId xmlns:a16="http://schemas.microsoft.com/office/drawing/2014/main" id="{4E62EF9F-5FEA-6646-92F2-DD90F79D3131}"/>
                </a:ext>
              </a:extLst>
            </p:cNvPr>
            <p:cNvSpPr txBox="1"/>
            <p:nvPr/>
          </p:nvSpPr>
          <p:spPr>
            <a:xfrm>
              <a:off x="7262343" y="4780177"/>
              <a:ext cx="30079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900"/>
              </a:lvl1pPr>
            </a:lstStyle>
            <a:p>
              <a:r>
                <a:rPr sz="2400" dirty="0"/>
                <a:t>…</a:t>
              </a:r>
            </a:p>
          </p:txBody>
        </p:sp>
        <p:sp>
          <p:nvSpPr>
            <p:cNvPr id="42" name="Rectangle">
              <a:extLst>
                <a:ext uri="{FF2B5EF4-FFF2-40B4-BE49-F238E27FC236}">
                  <a16:creationId xmlns:a16="http://schemas.microsoft.com/office/drawing/2014/main" id="{454C3939-AB1B-8D44-86D8-8BCC713AD71D}"/>
                </a:ext>
              </a:extLst>
            </p:cNvPr>
            <p:cNvSpPr/>
            <p:nvPr/>
          </p:nvSpPr>
          <p:spPr>
            <a:xfrm>
              <a:off x="6270718" y="4729477"/>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3" name="Rectangle">
              <a:extLst>
                <a:ext uri="{FF2B5EF4-FFF2-40B4-BE49-F238E27FC236}">
                  <a16:creationId xmlns:a16="http://schemas.microsoft.com/office/drawing/2014/main" id="{60C69245-65FB-C047-B547-9B013BA119AE}"/>
                </a:ext>
              </a:extLst>
            </p:cNvPr>
            <p:cNvSpPr/>
            <p:nvPr/>
          </p:nvSpPr>
          <p:spPr>
            <a:xfrm>
              <a:off x="6270718" y="488995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4" name="Rectangle">
              <a:extLst>
                <a:ext uri="{FF2B5EF4-FFF2-40B4-BE49-F238E27FC236}">
                  <a16:creationId xmlns:a16="http://schemas.microsoft.com/office/drawing/2014/main" id="{A9FC3C1E-A196-7543-BD0A-1FD1B8820D2D}"/>
                </a:ext>
              </a:extLst>
            </p:cNvPr>
            <p:cNvSpPr/>
            <p:nvPr/>
          </p:nvSpPr>
          <p:spPr>
            <a:xfrm>
              <a:off x="6270718" y="5050424"/>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5" name="Rectangle">
              <a:extLst>
                <a:ext uri="{FF2B5EF4-FFF2-40B4-BE49-F238E27FC236}">
                  <a16:creationId xmlns:a16="http://schemas.microsoft.com/office/drawing/2014/main" id="{F6FE9EB0-F081-4F49-A0F3-C0B0710D8B47}"/>
                </a:ext>
              </a:extLst>
            </p:cNvPr>
            <p:cNvSpPr/>
            <p:nvPr/>
          </p:nvSpPr>
          <p:spPr>
            <a:xfrm>
              <a:off x="6270718" y="5209292"/>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6" name="Rectangle">
              <a:extLst>
                <a:ext uri="{FF2B5EF4-FFF2-40B4-BE49-F238E27FC236}">
                  <a16:creationId xmlns:a16="http://schemas.microsoft.com/office/drawing/2014/main" id="{029B8474-3C06-5949-887D-D72004F30399}"/>
                </a:ext>
              </a:extLst>
            </p:cNvPr>
            <p:cNvSpPr/>
            <p:nvPr/>
          </p:nvSpPr>
          <p:spPr>
            <a:xfrm>
              <a:off x="5999800" y="4733594"/>
              <a:ext cx="162407" cy="160474"/>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7" name="Rectangle">
              <a:extLst>
                <a:ext uri="{FF2B5EF4-FFF2-40B4-BE49-F238E27FC236}">
                  <a16:creationId xmlns:a16="http://schemas.microsoft.com/office/drawing/2014/main" id="{6324C6B5-47D5-2045-992F-9E82C109AE18}"/>
                </a:ext>
              </a:extLst>
            </p:cNvPr>
            <p:cNvSpPr/>
            <p:nvPr/>
          </p:nvSpPr>
          <p:spPr>
            <a:xfrm>
              <a:off x="5999800" y="4894068"/>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8" name="Rectangle">
              <a:extLst>
                <a:ext uri="{FF2B5EF4-FFF2-40B4-BE49-F238E27FC236}">
                  <a16:creationId xmlns:a16="http://schemas.microsoft.com/office/drawing/2014/main" id="{43E3BFA9-90DA-B547-B515-2C5F218F2197}"/>
                </a:ext>
              </a:extLst>
            </p:cNvPr>
            <p:cNvSpPr/>
            <p:nvPr/>
          </p:nvSpPr>
          <p:spPr>
            <a:xfrm>
              <a:off x="5999800" y="5054541"/>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p:sp>
          <p:nvSpPr>
            <p:cNvPr id="49" name="Rectangle">
              <a:extLst>
                <a:ext uri="{FF2B5EF4-FFF2-40B4-BE49-F238E27FC236}">
                  <a16:creationId xmlns:a16="http://schemas.microsoft.com/office/drawing/2014/main" id="{508561AD-B2B5-9A47-A26E-5256A74683F1}"/>
                </a:ext>
              </a:extLst>
            </p:cNvPr>
            <p:cNvSpPr/>
            <p:nvPr/>
          </p:nvSpPr>
          <p:spPr>
            <a:xfrm>
              <a:off x="5999800" y="5213409"/>
              <a:ext cx="162407" cy="160473"/>
            </a:xfrm>
            <a:prstGeom prst="rect">
              <a:avLst/>
            </a:prstGeom>
            <a:ln w="25400">
              <a:solidFill>
                <a:srgbClr val="E4851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280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6CE97D5-2615-B944-BBE2-2044043F4469}"/>
                    </a:ext>
                  </a:extLst>
                </p:cNvPr>
                <p:cNvSpPr txBox="1"/>
                <p:nvPr/>
              </p:nvSpPr>
              <p:spPr>
                <a:xfrm>
                  <a:off x="5362856" y="4828759"/>
                  <a:ext cx="6640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𝒑</m:t>
                        </m:r>
                        <m:r>
                          <a:rPr lang="en-US" sz="2800" b="1" i="1" smtClean="0">
                            <a:latin typeface="Cambria Math" panose="02040503050406030204" pitchFamily="18" charset="0"/>
                          </a:rPr>
                          <m:t>=</m:t>
                        </m:r>
                      </m:oMath>
                    </m:oMathPara>
                  </a14:m>
                  <a:endParaRPr lang="en-US" sz="2800" b="1" dirty="0"/>
                </a:p>
              </p:txBody>
            </p:sp>
          </mc:Choice>
          <mc:Fallback xmlns="">
            <p:sp>
              <p:nvSpPr>
                <p:cNvPr id="52" name="TextBox 51">
                  <a:extLst>
                    <a:ext uri="{FF2B5EF4-FFF2-40B4-BE49-F238E27FC236}">
                      <a16:creationId xmlns:a16="http://schemas.microsoft.com/office/drawing/2014/main" id="{56CE97D5-2615-B944-BBE2-2044043F4469}"/>
                    </a:ext>
                  </a:extLst>
                </p:cNvPr>
                <p:cNvSpPr txBox="1">
                  <a:spLocks noRot="1" noChangeAspect="1" noMove="1" noResize="1" noEditPoints="1" noAdjustHandles="1" noChangeArrowheads="1" noChangeShapeType="1" noTextEdit="1"/>
                </p:cNvSpPr>
                <p:nvPr/>
              </p:nvSpPr>
              <p:spPr>
                <a:xfrm>
                  <a:off x="5362856" y="4828759"/>
                  <a:ext cx="664028" cy="430887"/>
                </a:xfrm>
                <a:prstGeom prst="rect">
                  <a:avLst/>
                </a:prstGeom>
                <a:blipFill>
                  <a:blip r:embed="rId6"/>
                  <a:stretch>
                    <a:fillRect l="-13208" r="-5660" b="-26471"/>
                  </a:stretch>
                </a:blipFill>
              </p:spPr>
              <p:txBody>
                <a:bodyPr/>
                <a:lstStyle/>
                <a:p>
                  <a:r>
                    <a:rPr lang="en-US">
                      <a:noFill/>
                    </a:rPr>
                    <a:t> </a:t>
                  </a:r>
                </a:p>
              </p:txBody>
            </p:sp>
          </mc:Fallback>
        </mc:AlternateContent>
      </p:grpSp>
      <p:sp>
        <p:nvSpPr>
          <p:cNvPr id="53" name="Rounded Rectangular Callout 52">
            <a:extLst>
              <a:ext uri="{FF2B5EF4-FFF2-40B4-BE49-F238E27FC236}">
                <a16:creationId xmlns:a16="http://schemas.microsoft.com/office/drawing/2014/main" id="{BA7281F9-A714-1141-A934-E0389120F16A}"/>
              </a:ext>
            </a:extLst>
          </p:cNvPr>
          <p:cNvSpPr/>
          <p:nvPr/>
        </p:nvSpPr>
        <p:spPr>
          <a:xfrm>
            <a:off x="7625469" y="1589133"/>
            <a:ext cx="4495814" cy="990713"/>
          </a:xfrm>
          <a:prstGeom prst="wedgeRoundRectCallout">
            <a:avLst>
              <a:gd name="adj1" fmla="val -55584"/>
              <a:gd name="adj2" fmla="val 32328"/>
              <a:gd name="adj3" fmla="val 16667"/>
            </a:avLst>
          </a:prstGeom>
          <a:solidFill>
            <a:srgbClr val="EAFFF3"/>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dirty="0">
                <a:solidFill>
                  <a:schemeClr val="tx1">
                    <a:lumMod val="50000"/>
                  </a:schemeClr>
                </a:solidFill>
              </a:rPr>
              <a:t>constraint text generation as </a:t>
            </a:r>
            <a:br>
              <a:rPr lang="en-US" sz="2400" dirty="0">
                <a:solidFill>
                  <a:schemeClr val="tx1">
                    <a:lumMod val="50000"/>
                  </a:schemeClr>
                </a:solidFill>
              </a:rPr>
            </a:br>
            <a:r>
              <a:rPr lang="en-US" sz="2400" dirty="0">
                <a:solidFill>
                  <a:schemeClr val="tx1">
                    <a:lumMod val="50000"/>
                  </a:schemeClr>
                </a:solidFill>
              </a:rPr>
              <a:t>sampling from an energy function</a:t>
            </a:r>
          </a:p>
        </p:txBody>
      </p:sp>
      <p:sp>
        <p:nvSpPr>
          <p:cNvPr id="55" name="Rounded Rectangle 54">
            <a:extLst>
              <a:ext uri="{FF2B5EF4-FFF2-40B4-BE49-F238E27FC236}">
                <a16:creationId xmlns:a16="http://schemas.microsoft.com/office/drawing/2014/main" id="{5D63D91F-20A8-5E4E-88A4-D2F546CC833C}"/>
              </a:ext>
            </a:extLst>
          </p:cNvPr>
          <p:cNvSpPr/>
          <p:nvPr/>
        </p:nvSpPr>
        <p:spPr>
          <a:xfrm>
            <a:off x="2464699" y="5360859"/>
            <a:ext cx="7327077"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characterizing </a:t>
            </a:r>
            <a:r>
              <a:rPr lang="en-US" sz="2800" i="1" u="sng" dirty="0"/>
              <a:t>non-monotonicity</a:t>
            </a:r>
            <a:br>
              <a:rPr lang="en-US" sz="2800" i="1" u="sng" dirty="0"/>
            </a:br>
            <a:r>
              <a:rPr lang="en-US" sz="2800" i="1" dirty="0"/>
              <a:t>in language problems and tackling it </a:t>
            </a:r>
          </a:p>
        </p:txBody>
      </p:sp>
    </p:spTree>
    <p:extLst>
      <p:ext uri="{BB962C8B-B14F-4D97-AF65-F5344CB8AC3E}">
        <p14:creationId xmlns:p14="http://schemas.microsoft.com/office/powerpoint/2010/main" val="4366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3" grpId="0" animBg="1"/>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105802</TotalTime>
  <Words>13793</Words>
  <Application>Microsoft Macintosh PowerPoint</Application>
  <PresentationFormat>Widescreen</PresentationFormat>
  <Paragraphs>2600</Paragraphs>
  <Slides>107</Slides>
  <Notes>106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107</vt:i4>
      </vt:variant>
    </vt:vector>
  </HeadingPairs>
  <TitlesOfParts>
    <vt:vector size="115" baseType="lpstr">
      <vt:lpstr>Arial</vt:lpstr>
      <vt:lpstr>Calibri</vt:lpstr>
      <vt:lpstr>Cambria Math</vt:lpstr>
      <vt:lpstr>Consolas</vt:lpstr>
      <vt:lpstr>Corbel</vt:lpstr>
      <vt:lpstr>Lato</vt:lpstr>
      <vt:lpstr>Merriweather Sans</vt:lpstr>
      <vt:lpstr>AI2 PPT Theme</vt:lpstr>
      <vt:lpstr>The Quest Toward Generality in Natural Language Understanding</vt:lpstr>
      <vt:lpstr>AI-driven Language Interfaces</vt:lpstr>
      <vt:lpstr>AI’s Inception w/ a Broad Vision </vt:lpstr>
      <vt:lpstr>The Great Separation</vt:lpstr>
      <vt:lpstr>The Great Separation</vt:lpstr>
      <vt:lpstr>The Great Separation</vt:lpstr>
      <vt:lpstr>The Dataset Heaven</vt:lpstr>
      <vt:lpstr>Success at Dataset Level</vt:lpstr>
      <vt:lpstr>Success at Dataset Level</vt:lpstr>
      <vt:lpstr>Success at Dataset Level</vt:lpstr>
      <vt:lpstr>Success at Dataset Level</vt:lpstr>
      <vt:lpstr>Limits of Success at Dataset Level</vt:lpstr>
      <vt:lpstr>Quest Toward “Generality”</vt:lpstr>
      <vt:lpstr>Research Goal</vt:lpstr>
      <vt:lpstr>Research Goal</vt:lpstr>
      <vt:lpstr>Research Goal</vt:lpstr>
      <vt:lpstr>PowerPoint Presentation</vt:lpstr>
      <vt:lpstr>PowerPoint Presentation</vt:lpstr>
      <vt:lpstr>PowerPoint Presentation</vt:lpstr>
      <vt:lpstr>PowerPoint Presentation</vt:lpstr>
      <vt:lpstr>Talk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UnifiedQA</vt:lpstr>
      <vt:lpstr>Answering Questions: Sub-tasks </vt:lpstr>
      <vt:lpstr>Answering Questions: Sub-tasks </vt:lpstr>
      <vt:lpstr>Answering Questions: Sub-tasks </vt:lpstr>
      <vt:lpstr>Answering Questions: Sub-tasks </vt:lpstr>
      <vt:lpstr>Toward Unified Question Answering </vt:lpstr>
      <vt:lpstr>Toward Unified Question Answering </vt:lpstr>
      <vt:lpstr>Toward Unified Question Answering </vt:lpstr>
      <vt:lpstr>PowerPoint Presentation</vt:lpstr>
      <vt:lpstr>A Single Unified Model for QA</vt:lpstr>
      <vt:lpstr>A Single Unified Model for QA</vt:lpstr>
      <vt:lpstr>A Single Unified Model for QA</vt:lpstr>
      <vt:lpstr>UnifiedQA: Impact</vt:lpstr>
      <vt:lpstr>UnifiedQA: Impact</vt:lpstr>
      <vt:lpstr>Summary So Far</vt:lpstr>
      <vt:lpstr>Beyond Answering Questions </vt:lpstr>
      <vt:lpstr>PowerPoint Presentation</vt:lpstr>
      <vt:lpstr>Generalization via Task Instructions</vt:lpstr>
      <vt:lpstr>PowerPoint Presentation</vt:lpstr>
      <vt:lpstr>Beyond Task-Specific Models </vt:lpstr>
      <vt:lpstr>Beyond Task-Specific Models </vt:lpstr>
      <vt:lpstr>Cross-Task Generalization</vt:lpstr>
      <vt:lpstr>PowerPoint Presentation</vt:lpstr>
      <vt:lpstr>Summary </vt:lpstr>
      <vt:lpstr>Talk Outline</vt:lpstr>
      <vt:lpstr>Talk Outline</vt:lpstr>
      <vt:lpstr>PowerPoint Presentation</vt:lpstr>
      <vt:lpstr>PowerPoint Presentation</vt:lpstr>
      <vt:lpstr>PowerPoint Presentation</vt:lpstr>
      <vt:lpstr>PowerPoint Presentation</vt:lpstr>
      <vt:lpstr>PowerPoint Presentation</vt:lpstr>
      <vt:lpstr>Text Modular Networks</vt:lpstr>
      <vt:lpstr>Complex Problem Solving As Communication </vt:lpstr>
      <vt:lpstr>Complex Problem Solving As Communication </vt:lpstr>
      <vt:lpstr>Complex Problem Solving As Communication </vt:lpstr>
      <vt:lpstr>Complex Problem Solving As Communication </vt:lpstr>
      <vt:lpstr>Text Modular Networks (TMN)</vt:lpstr>
      <vt:lpstr>Text Modular Networks (TMN)</vt:lpstr>
      <vt:lpstr>Demo</vt:lpstr>
      <vt:lpstr>Text Modular Networks (TMN)</vt:lpstr>
      <vt:lpstr>Text Modular Networks (TMN)</vt:lpstr>
      <vt:lpstr>Approach: Overview</vt:lpstr>
      <vt:lpstr>Approach: Overview</vt:lpstr>
      <vt:lpstr>Step 1: Relevant Documents</vt:lpstr>
      <vt:lpstr>Step 2: Language of Simple QA Models</vt:lpstr>
      <vt:lpstr>Step 2: Language of Simple QA Models</vt:lpstr>
      <vt:lpstr>Step 3: Subset Selection via Optimization</vt:lpstr>
      <vt:lpstr>Step 3: Decomposition via Optimization</vt:lpstr>
      <vt:lpstr>Step 3: Decomposition via Optimization</vt:lpstr>
      <vt:lpstr>Step 3: Decomposition via Optimization</vt:lpstr>
      <vt:lpstr>Step 4: Learn to Decompose</vt:lpstr>
      <vt:lpstr>Summary of Empirical Observations</vt:lpstr>
      <vt:lpstr>Summary of Empirical Observations</vt:lpstr>
      <vt:lpstr>Summary of Empirical Observations</vt:lpstr>
      <vt:lpstr>Summary </vt:lpstr>
      <vt:lpstr>Tying the Loose Ends </vt:lpstr>
      <vt:lpstr>Talk Outline</vt:lpstr>
      <vt:lpstr>Talk Outline</vt:lpstr>
      <vt:lpstr>PowerPoint Presentation</vt:lpstr>
      <vt:lpstr>PowerPoint Presentation</vt:lpstr>
      <vt:lpstr>Alignment with Abstract Statements</vt:lpstr>
      <vt:lpstr>Alignment with Abstract Statements</vt:lpstr>
      <vt:lpstr>Models with Commmonsense </vt:lpstr>
      <vt:lpstr>Models with Commmonsense </vt:lpstr>
      <vt:lpstr>Models with Commmonsense </vt:lpstr>
      <vt:lpstr>PowerPoint Presentation</vt:lpstr>
      <vt:lpstr>Reasoning with Implicit Compositions</vt:lpstr>
      <vt:lpstr>Non-monotonic Reasoning</vt:lpstr>
      <vt:lpstr>Non-monotonic Reasoning</vt:lpstr>
      <vt:lpstr>Non-monotonic Reasoning</vt:lpstr>
      <vt:lpstr>Non-monotonic Reasoning</vt:lpstr>
      <vt:lpstr>PowerPoint Presentation</vt:lpstr>
      <vt:lpstr>Reasoning in Language Interaction</vt:lpstr>
      <vt:lpstr>Learning Language Interaction</vt:lpstr>
      <vt:lpstr>Learning Language Interaction</vt:lpstr>
      <vt:lpstr>Extensible Language Interaction</vt:lpstr>
      <vt:lpstr>Extensible Language Interaction</vt:lpstr>
      <vt:lpstr>Extensible Language Interaction</vt:lpstr>
      <vt:lpstr>Thanks to my collaborators!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2737</cp:revision>
  <dcterms:created xsi:type="dcterms:W3CDTF">2020-06-18T00:10:56Z</dcterms:created>
  <dcterms:modified xsi:type="dcterms:W3CDTF">2022-04-14T18:54:50Z</dcterms:modified>
</cp:coreProperties>
</file>